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  <p:sldMasterId id="2147483698" r:id="rId4"/>
    <p:sldMasterId id="2147483710" r:id="rId5"/>
    <p:sldMasterId id="2147483723" r:id="rId6"/>
    <p:sldMasterId id="2147483735" r:id="rId7"/>
    <p:sldMasterId id="2147483748" r:id="rId8"/>
    <p:sldMasterId id="2147483760" r:id="rId9"/>
    <p:sldMasterId id="2147483773" r:id="rId10"/>
    <p:sldMasterId id="2147483785" r:id="rId11"/>
    <p:sldMasterId id="2147483798" r:id="rId12"/>
    <p:sldMasterId id="2147483874" r:id="rId13"/>
  </p:sldMasterIdLst>
  <p:sldIdLst>
    <p:sldId id="260" r:id="rId14"/>
    <p:sldId id="261" r:id="rId15"/>
  </p:sldIdLst>
  <p:sldSz cx="12192000" cy="6858000"/>
  <p:notesSz cx="6858000" cy="9144000"/>
  <p:defaultTextStyle>
    <a:defPPr>
      <a:defRPr lang="fi-FI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584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769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8139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1265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2469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051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900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101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5829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6226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0368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365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3616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3705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1256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3972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4984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705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9174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47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311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822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2228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6342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1378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39780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751793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3770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7541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29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607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2168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1950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296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9502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871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3561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6984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3225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2590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357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9004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1700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807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3657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6691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461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831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916161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66277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74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746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0418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75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6563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211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6531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4020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4138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2506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6002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3489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1066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719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5412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7868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6166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8572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1146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5176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69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7591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896504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225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5724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4485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7114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600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797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2695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248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6035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0763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4289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6602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1548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1495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86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3794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511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6358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1836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6167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6353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322809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138843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6844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7260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0496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2868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7624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2817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6747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137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8275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6851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5522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604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520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7150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1118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12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160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8246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9787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7612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3285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743927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nasileh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867615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436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795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457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118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3002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4993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1200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6951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" y="659433"/>
            <a:ext cx="5399640" cy="5614194"/>
          </a:xfrm>
          <a:prstGeom prst="rect">
            <a:avLst/>
          </a:prstGeom>
        </p:spPr>
      </p:pic>
      <p:sp>
        <p:nvSpPr>
          <p:cNvPr id="11" name="Suorakulmio 10"/>
          <p:cNvSpPr/>
          <p:nvPr userDrawn="1"/>
        </p:nvSpPr>
        <p:spPr>
          <a:xfrm>
            <a:off x="-9493" y="62876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 userDrawn="1"/>
        </p:nvSpPr>
        <p:spPr>
          <a:xfrm>
            <a:off x="-9493" y="6273627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73" y="2014939"/>
            <a:ext cx="2432769" cy="24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5476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 cap="all" baseline="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1pPr>
            <a:lvl2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2pPr>
            <a:lvl3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3pPr>
            <a:lvl4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4pPr>
            <a:lvl5pPr>
              <a:spcBef>
                <a:spcPts val="624"/>
              </a:spcBef>
              <a:buSzPct val="100000"/>
              <a:buFont typeface="Arial" pitchFamily="34" charset="0"/>
              <a:buChar char="l"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0609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3033194"/>
            <a:ext cx="10363200" cy="1362075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4548901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7574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lang="fi-FI" sz="2600" kern="1200" dirty="0" smtClean="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2288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876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04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3189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4" y="273051"/>
            <a:ext cx="5387919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9365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8390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148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406064" y="274639"/>
            <a:ext cx="1716505" cy="5851525"/>
          </a:xfrm>
        </p:spPr>
        <p:txBody>
          <a:bodyPr vert="eaVert"/>
          <a:lstStyle>
            <a:lvl1pPr algn="l">
              <a:defRPr sz="30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7416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77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52315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78A006-0BAE-43AE-8F5C-8F9C1E60F3E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448DD-CEE1-4D3C-8ECA-8F4784C637A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357284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0A6DC2-C886-424C-85A6-DE06FD8086F8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CA920-237A-4A0C-87A7-DA96F48FBB9C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4637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E23765-6D95-4890-9125-3AD25B449F71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CD60B-6437-4325-AD66-8DC4EE8988A3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692074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9231B9-6505-4446-932D-CF347DCD4BCF}" type="datetime1">
              <a:rPr lang="fi-FI" smtClean="0"/>
              <a:t>25.9.2018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1D3B5D-ED60-49BD-8C6E-B633E6E5FC5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06587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2437B3-3B0F-4F4F-A31C-170FEBA0D899}" type="datetime1">
              <a:rPr lang="fi-FI" smtClean="0"/>
              <a:t>25.9.2018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82287-382E-4B28-8FF3-E80DF884F48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075724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CF44D2-170E-4A6D-8C3A-6A244D723697}" type="datetime1">
              <a:rPr lang="fi-FI" smtClean="0"/>
              <a:t>25.9.2018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22C41-363B-4C34-95EB-BF663AF77F15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973433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C71F1D-282E-4A46-971E-D56BD9FE088D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CECBB-3629-462F-8B84-F6DFA0D63B5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080270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A34360-6DE1-49AA-BACE-0A10EBFB8CAE}" type="datetime1">
              <a:rPr lang="fi-FI" smtClean="0"/>
              <a:t>25.9.2018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D25A8-BF4C-42BA-905B-97189D1331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67291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C3A16D-CBEA-4979-BFCC-79243B88015B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C0C98-990F-450A-B6BF-4F9719287D4E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66461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E85DD9-45EB-491C-B43C-7466D067C0FC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E87E1-FE65-40DB-9285-9904E38D1F86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946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128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319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299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403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844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299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30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558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60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067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063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9400"/>
            <a:ext cx="9953625" cy="2276475"/>
          </a:xfrm>
          <a:prstGeom prst="rect">
            <a:avLst/>
          </a:prstGeom>
        </p:spPr>
      </p:pic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1" y="274638"/>
            <a:ext cx="940067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perustyylejä </a:t>
            </a:r>
            <a:r>
              <a:rPr lang="fi-FI" dirty="0" err="1" smtClean="0"/>
              <a:t>osoitt</a:t>
            </a:r>
            <a:r>
              <a:rPr lang="fi-FI" dirty="0" smtClean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1" y="1600201"/>
            <a:ext cx="940067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osoittamalla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BFC7D50-1F31-49CD-8385-98543CA8F635}" type="datetime1">
              <a:rPr lang="fi-FI" smtClean="0"/>
              <a:t>25.9.2018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FA92AC5-BF84-401D-9188-C2FACE3ADDC9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-9493" y="26780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/>
          <p:cNvSpPr/>
          <p:nvPr/>
        </p:nvSpPr>
        <p:spPr>
          <a:xfrm>
            <a:off x="-9494" y="6822594"/>
            <a:ext cx="12189493" cy="36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37" y="390662"/>
            <a:ext cx="1115695" cy="112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286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000" b="1" kern="1200" cap="all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Georgia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6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4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sz="2000"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charset="0"/>
        <a:buChar char="l"/>
        <a:defRPr kern="1200">
          <a:solidFill>
            <a:schemeClr val="tx1"/>
          </a:solidFill>
          <a:latin typeface="Arial" pitchFamily="34" charset="0"/>
          <a:ea typeface="ＭＳ Ｐゴシック" charset="-128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419FF2D-4936-4D1D-9B52-8936FA4FE7F2}" type="datetimeFigureOut">
              <a:rPr lang="fi-FI" smtClean="0"/>
              <a:t>25.9.2018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D18D01F-A76D-4DF0-9D79-7EB3A73EB7F0}" type="slidenum">
              <a:rPr lang="fi-FI" smtClean="0"/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79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 smtClean="0"/>
              <a:t>Laki yleisistä kirjastoista 1492/2016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Laki yleisistä kirjastoista 6 §:</a:t>
            </a:r>
          </a:p>
          <a:p>
            <a:pPr lvl="1"/>
            <a:r>
              <a:rPr lang="fi-FI" dirty="0" smtClean="0"/>
              <a:t>Yleisen kirjaston tehtävänä on:</a:t>
            </a:r>
          </a:p>
          <a:p>
            <a:pPr marL="914400" lvl="2" indent="0">
              <a:buNone/>
            </a:pPr>
            <a:r>
              <a:rPr lang="fi-FI" dirty="0" smtClean="0"/>
              <a:t>1) </a:t>
            </a:r>
            <a:r>
              <a:rPr lang="fi-FI" dirty="0" smtClean="0">
                <a:solidFill>
                  <a:schemeClr val="accent6"/>
                </a:solidFill>
              </a:rPr>
              <a:t>tarjota pääsy aineistoihin, tietoon ja kulttuurisisältöihin</a:t>
            </a:r>
            <a:r>
              <a:rPr lang="fi-FI" dirty="0" smtClean="0"/>
              <a:t>;</a:t>
            </a:r>
          </a:p>
          <a:p>
            <a:pPr marL="914400" lvl="2" indent="0">
              <a:buNone/>
            </a:pPr>
            <a:r>
              <a:rPr lang="fi-FI" dirty="0" smtClean="0"/>
              <a:t>2) ylläpitää monipuolista ja uudistuvaa kokoelmaa;</a:t>
            </a:r>
          </a:p>
          <a:p>
            <a:pPr marL="914400" lvl="2" indent="0">
              <a:buNone/>
            </a:pPr>
            <a:r>
              <a:rPr lang="fi-FI" dirty="0" smtClean="0"/>
              <a:t>3) edistää lukemista ja kirjallisuutta;</a:t>
            </a:r>
          </a:p>
          <a:p>
            <a:pPr marL="914400" lvl="2" indent="0">
              <a:buNone/>
            </a:pPr>
            <a:r>
              <a:rPr lang="fi-FI" dirty="0" smtClean="0"/>
              <a:t>4) </a:t>
            </a:r>
            <a:r>
              <a:rPr lang="fi-FI" dirty="0" smtClean="0">
                <a:solidFill>
                  <a:schemeClr val="accent6"/>
                </a:solidFill>
              </a:rPr>
              <a:t>tarjota</a:t>
            </a:r>
            <a:r>
              <a:rPr lang="fi-FI" dirty="0" smtClean="0"/>
              <a:t> tietopalvelua, </a:t>
            </a:r>
            <a:r>
              <a:rPr lang="fi-FI" dirty="0" smtClean="0">
                <a:solidFill>
                  <a:schemeClr val="accent6"/>
                </a:solidFill>
              </a:rPr>
              <a:t>ohjausta ja tukea tiedon hankintaan ja käyttöön sekä monipuoliseen lukutaitoon</a:t>
            </a:r>
            <a:r>
              <a:rPr lang="fi-FI" dirty="0" smtClean="0"/>
              <a:t>;</a:t>
            </a:r>
          </a:p>
          <a:p>
            <a:pPr marL="914400" lvl="2" indent="0">
              <a:buNone/>
            </a:pPr>
            <a:r>
              <a:rPr lang="fi-FI" dirty="0" smtClean="0"/>
              <a:t>5) tarjota tiloja oppimiseen, harrastamiseen, työskentelyyn ja kansalaistoimintaan;</a:t>
            </a:r>
          </a:p>
          <a:p>
            <a:pPr marL="914400" lvl="2" indent="0">
              <a:buNone/>
            </a:pPr>
            <a:r>
              <a:rPr lang="fi-FI" dirty="0" smtClean="0"/>
              <a:t>6) </a:t>
            </a:r>
            <a:r>
              <a:rPr lang="fi-FI" dirty="0" smtClean="0">
                <a:solidFill>
                  <a:schemeClr val="accent6"/>
                </a:solidFill>
              </a:rPr>
              <a:t>edistää yhteiskunnallista ja kulttuurista vuoropuhelua</a:t>
            </a:r>
            <a:r>
              <a:rPr lang="fi-FI" dirty="0" smtClean="0"/>
              <a:t>.</a:t>
            </a:r>
          </a:p>
          <a:p>
            <a:pPr marL="914400" lvl="2" indent="0">
              <a:buNone/>
            </a:pPr>
            <a:r>
              <a:rPr lang="fi-FI" dirty="0" smtClean="0"/>
              <a:t>Yleisellä kirjastolla voi olla 1 momentissa mainittujen tehtävien lisäksi valtakunnallinen kehittämistehtävä, alueellinen kehittämistehtävä ja erityinen tehtävä.</a:t>
            </a:r>
          </a:p>
          <a:p>
            <a:pPr marL="914400" lvl="2" indent="0">
              <a:buNone/>
            </a:pPr>
            <a:r>
              <a:rPr lang="fi-FI" dirty="0" smtClean="0"/>
              <a:t>Edellä 1 momentissa tarkoitetun </a:t>
            </a:r>
            <a:r>
              <a:rPr lang="fi-FI" dirty="0" smtClean="0">
                <a:solidFill>
                  <a:schemeClr val="accent6"/>
                </a:solidFill>
              </a:rPr>
              <a:t>tehtävän hoitamiseksi yleisellä kirjastolla tulee olla </a:t>
            </a:r>
            <a:r>
              <a:rPr lang="fi-FI" dirty="0" smtClean="0"/>
              <a:t>tarkoituksenmukaiset tilat, ajantasainen välineistö sekä </a:t>
            </a:r>
            <a:r>
              <a:rPr lang="fi-FI" dirty="0" smtClean="0">
                <a:solidFill>
                  <a:schemeClr val="accent6"/>
                </a:solidFill>
              </a:rPr>
              <a:t>riittävä ja osaava henkilöstö</a:t>
            </a:r>
            <a:r>
              <a:rPr lang="fi-FI" dirty="0" smtClean="0"/>
              <a:t>.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2784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07502" y="294271"/>
            <a:ext cx="9720072" cy="1499616"/>
          </a:xfrm>
        </p:spPr>
        <p:txBody>
          <a:bodyPr/>
          <a:lstStyle/>
          <a:p>
            <a:pPr algn="ctr"/>
            <a:r>
              <a:rPr lang="fi-FI" b="1" dirty="0" smtClean="0"/>
              <a:t>HE 238/2016 vp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1644" y="1554480"/>
            <a:ext cx="10881360" cy="4821382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”Ehdotetun lain keskeisinä tavoitteina olisi </a:t>
            </a:r>
            <a:r>
              <a:rPr lang="fi-FI" dirty="0" smtClean="0">
                <a:solidFill>
                  <a:schemeClr val="accent6"/>
                </a:solidFill>
              </a:rPr>
              <a:t>edistää väestön yhdenvertaisia mahdollisuuksia sivistykseen ja kulttuuriin, tiedon saatavuutta ja käyttöä, lukemiskulttuuria ja monipuolista lukutaitoa, mahdollisuuksia elinikäiseen oppimiseen ja osaamisen kehittämiseen sekä aktiivista kansalaisuutta, demokratiaa ja sananvapautta</a:t>
            </a:r>
            <a:r>
              <a:rPr lang="fi-FI" dirty="0" smtClean="0"/>
              <a:t>. Laki korostaisi yleisen kirjaston yhteiskunnallista tehtävää ja toimintaa.”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”Monipuolisen lukutaidon tukemista kirjasto toteuttaisi </a:t>
            </a:r>
            <a:r>
              <a:rPr lang="fi-FI" dirty="0" smtClean="0">
                <a:solidFill>
                  <a:schemeClr val="accent6"/>
                </a:solidFill>
              </a:rPr>
              <a:t>ohjaamalla kirjaston käyttäjiä erilaisten mediasisältöjen vastaanottamisessa ja tuottamisessa sekä tieto- ja viestintäteknologian käytössä</a:t>
            </a:r>
            <a:r>
              <a:rPr lang="fi-FI" dirty="0" smtClean="0"/>
              <a:t>. Monipuolinen lukutaito on keskeinen edellytys aktiivisen kansalaisuuden toteutumiselle.”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”Kirjastossa ei enää ainoastaan hankita tietoa sekä käytetä ja lainata aineistoja, vaan siellä myös opitaan, harrastetaan ja kokoonnutaan. -- </a:t>
            </a:r>
            <a:r>
              <a:rPr lang="fi-FI" dirty="0" smtClean="0">
                <a:solidFill>
                  <a:schemeClr val="accent6"/>
                </a:solidFill>
              </a:rPr>
              <a:t>Kirjastot ovat aktiivisia digitaalisten teknologioiden hyödyntäjiä</a:t>
            </a:r>
            <a:r>
              <a:rPr lang="fi-FI" dirty="0" smtClean="0"/>
              <a:t>. Ne </a:t>
            </a:r>
            <a:r>
              <a:rPr lang="fi-FI" dirty="0" smtClean="0">
                <a:solidFill>
                  <a:schemeClr val="accent6"/>
                </a:solidFill>
              </a:rPr>
              <a:t>pitävät saatavilla sähköisiä aineistoja, tuottavat monipuolisia digitaalisia palveluja, kehittävät käyttäjien aktiivisuutta ja yhteisöllisyyttä tukevia toimintamuotoja sekä huolehtivat digitaalisen välineistön ajantasaisuudesta</a:t>
            </a:r>
            <a:r>
              <a:rPr lang="fi-FI" dirty="0" smtClean="0"/>
              <a:t>.”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”--kirjaston </a:t>
            </a:r>
            <a:r>
              <a:rPr lang="fi-FI" dirty="0" smtClean="0">
                <a:solidFill>
                  <a:schemeClr val="accent6"/>
                </a:solidFill>
              </a:rPr>
              <a:t>henkilöstöltä edellytetään aiempaa laajempaa ja syvempää ohjauksellista osaamista</a:t>
            </a:r>
            <a:r>
              <a:rPr lang="fi-FI" dirty="0" smtClean="0"/>
              <a:t> sekä tieto- ja kulttuurisisältöjen tuntemusta ja hallintaa.”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618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2.xml><?xml version="1.0" encoding="utf-8"?>
<a:theme xmlns:a="http://schemas.openxmlformats.org/drawingml/2006/main" name="1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3.xml><?xml version="1.0" encoding="utf-8"?>
<a:theme xmlns:a="http://schemas.openxmlformats.org/drawingml/2006/main" name="1_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4.xml><?xml version="1.0" encoding="utf-8"?>
<a:theme xmlns:a="http://schemas.openxmlformats.org/drawingml/2006/main" name="2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5.xml><?xml version="1.0" encoding="utf-8"?>
<a:theme xmlns:a="http://schemas.openxmlformats.org/drawingml/2006/main" name="2_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6.xml><?xml version="1.0" encoding="utf-8"?>
<a:theme xmlns:a="http://schemas.openxmlformats.org/drawingml/2006/main" name="3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7.xml><?xml version="1.0" encoding="utf-8"?>
<a:theme xmlns:a="http://schemas.openxmlformats.org/drawingml/2006/main" name="3_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8.xml><?xml version="1.0" encoding="utf-8"?>
<a:theme xmlns:a="http://schemas.openxmlformats.org/drawingml/2006/main" name="4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9.xml><?xml version="1.0" encoding="utf-8"?>
<a:theme xmlns:a="http://schemas.openxmlformats.org/drawingml/2006/main" name="4_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10.xml><?xml version="1.0" encoding="utf-8"?>
<a:theme xmlns:a="http://schemas.openxmlformats.org/drawingml/2006/main" name="5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11.xml><?xml version="1.0" encoding="utf-8"?>
<a:theme xmlns:a="http://schemas.openxmlformats.org/drawingml/2006/main" name="5_Kuopio_Offie2016">
  <a:themeElements>
    <a:clrScheme name="Kuopio_Office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Kuopio_Office2016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D42B221A-31C1-419D-84D5-B967169D4EE0}"/>
    </a:ext>
  </a:extLst>
</a:theme>
</file>

<file path=ppt/theme/theme12.xml><?xml version="1.0" encoding="utf-8"?>
<a:theme xmlns:a="http://schemas.openxmlformats.org/drawingml/2006/main" name="6_Kuopio">
  <a:themeElements>
    <a:clrScheme name="Kuopio2016">
      <a:dk1>
        <a:srgbClr val="0F0F0F"/>
      </a:dk1>
      <a:lt1>
        <a:srgbClr val="FFFFFF"/>
      </a:lt1>
      <a:dk2>
        <a:srgbClr val="C5CAD6"/>
      </a:dk2>
      <a:lt2>
        <a:srgbClr val="FFFFFF"/>
      </a:lt2>
      <a:accent1>
        <a:srgbClr val="D80017"/>
      </a:accent1>
      <a:accent2>
        <a:srgbClr val="0F0F0F"/>
      </a:accent2>
      <a:accent3>
        <a:srgbClr val="CAAD72"/>
      </a:accent3>
      <a:accent4>
        <a:srgbClr val="C5CFD6"/>
      </a:accent4>
      <a:accent5>
        <a:srgbClr val="E9DEC6"/>
      </a:accent5>
      <a:accent6>
        <a:srgbClr val="818386"/>
      </a:accent6>
      <a:hlink>
        <a:srgbClr val="D80017"/>
      </a:hlink>
      <a:folHlink>
        <a:srgbClr val="4B4B4B"/>
      </a:folHlink>
    </a:clrScheme>
    <a:fontScheme name="Yhteiskunnallinen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malli_laajakuva.pptx" id="{7C4E3C6B-3557-4BF1-BF60-FA90D604B6BC}" vid="{68B07EB2-687F-478B-AE03-21C787AF2413}"/>
    </a:ext>
  </a:extLst>
</a:theme>
</file>

<file path=ppt/theme/theme13.xml><?xml version="1.0" encoding="utf-8"?>
<a:theme xmlns:a="http://schemas.openxmlformats.org/drawingml/2006/main" name="Integraali">
  <a:themeElements>
    <a:clrScheme name="Integraal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ali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al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Kuopio_Offie2016</Template>
  <TotalTime>267</TotalTime>
  <Words>265</Words>
  <Application>Microsoft Office PowerPoint</Application>
  <PresentationFormat>Laajakuva</PresentationFormat>
  <Paragraphs>19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13</vt:i4>
      </vt:variant>
      <vt:variant>
        <vt:lpstr>Dian otsikot</vt:lpstr>
      </vt:variant>
      <vt:variant>
        <vt:i4>2</vt:i4>
      </vt:variant>
    </vt:vector>
  </HeadingPairs>
  <TitlesOfParts>
    <vt:vector size="22" baseType="lpstr">
      <vt:lpstr>ＭＳ Ｐゴシック</vt:lpstr>
      <vt:lpstr>Arial</vt:lpstr>
      <vt:lpstr>Calibri</vt:lpstr>
      <vt:lpstr>Georgia</vt:lpstr>
      <vt:lpstr>Tw Cen MT</vt:lpstr>
      <vt:lpstr>Tw Cen MT Condensed</vt:lpstr>
      <vt:lpstr>Wingdings 3</vt:lpstr>
      <vt:lpstr>Kuopio_Offie2016</vt:lpstr>
      <vt:lpstr>1_Kuopio</vt:lpstr>
      <vt:lpstr>1_Kuopio_Offie2016</vt:lpstr>
      <vt:lpstr>2_Kuopio</vt:lpstr>
      <vt:lpstr>2_Kuopio_Offie2016</vt:lpstr>
      <vt:lpstr>3_Kuopio</vt:lpstr>
      <vt:lpstr>3_Kuopio_Offie2016</vt:lpstr>
      <vt:lpstr>4_Kuopio</vt:lpstr>
      <vt:lpstr>4_Kuopio_Offie2016</vt:lpstr>
      <vt:lpstr>5_Kuopio</vt:lpstr>
      <vt:lpstr>5_Kuopio_Offie2016</vt:lpstr>
      <vt:lpstr>6_Kuopio</vt:lpstr>
      <vt:lpstr>Integraali</vt:lpstr>
      <vt:lpstr>Laki yleisistä kirjastoista 1492/2016</vt:lpstr>
      <vt:lpstr>HE 238/2016 vp</vt:lpstr>
    </vt:vector>
  </TitlesOfParts>
  <Company>Istekki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Ilmola Maarit</dc:creator>
  <cp:lastModifiedBy>Ilmola Maarit</cp:lastModifiedBy>
  <cp:revision>11</cp:revision>
  <dcterms:created xsi:type="dcterms:W3CDTF">2018-09-12T06:15:07Z</dcterms:created>
  <dcterms:modified xsi:type="dcterms:W3CDTF">2018-09-25T11:20:49Z</dcterms:modified>
</cp:coreProperties>
</file>