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1" r:id="rId4"/>
    <p:sldId id="275" r:id="rId5"/>
    <p:sldId id="264" r:id="rId6"/>
    <p:sldId id="259" r:id="rId7"/>
    <p:sldId id="260" r:id="rId8"/>
    <p:sldId id="263" r:id="rId9"/>
    <p:sldId id="262" r:id="rId10"/>
    <p:sldId id="265" r:id="rId11"/>
    <p:sldId id="266" r:id="rId12"/>
    <p:sldId id="268" r:id="rId13"/>
    <p:sldId id="276" r:id="rId14"/>
    <p:sldId id="278" r:id="rId15"/>
    <p:sldId id="267" r:id="rId16"/>
    <p:sldId id="269" r:id="rId17"/>
    <p:sldId id="270" r:id="rId18"/>
    <p:sldId id="291" r:id="rId19"/>
    <p:sldId id="271" r:id="rId20"/>
    <p:sldId id="272" r:id="rId21"/>
    <p:sldId id="292" r:id="rId22"/>
    <p:sldId id="301" r:id="rId23"/>
    <p:sldId id="293" r:id="rId24"/>
    <p:sldId id="273" r:id="rId25"/>
    <p:sldId id="282" r:id="rId26"/>
    <p:sldId id="298" r:id="rId27"/>
    <p:sldId id="299" r:id="rId28"/>
    <p:sldId id="274" r:id="rId29"/>
    <p:sldId id="302" r:id="rId30"/>
    <p:sldId id="279" r:id="rId31"/>
    <p:sldId id="281" r:id="rId32"/>
    <p:sldId id="283" r:id="rId33"/>
    <p:sldId id="284" r:id="rId34"/>
    <p:sldId id="285" r:id="rId35"/>
    <p:sldId id="290" r:id="rId36"/>
    <p:sldId id="286" r:id="rId37"/>
    <p:sldId id="287" r:id="rId38"/>
    <p:sldId id="288" r:id="rId39"/>
    <p:sldId id="295" r:id="rId40"/>
    <p:sldId id="294" r:id="rId41"/>
    <p:sldId id="296" r:id="rId42"/>
    <p:sldId id="297" r:id="rId43"/>
    <p:sldId id="300" r:id="rId44"/>
    <p:sldId id="289" r:id="rId4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18" autoAdjust="0"/>
    <p:restoredTop sz="94660"/>
  </p:normalViewPr>
  <p:slideViewPr>
    <p:cSldViewPr snapToGrid="0">
      <p:cViewPr varScale="1">
        <p:scale>
          <a:sx n="77" d="100"/>
          <a:sy n="77" d="100"/>
        </p:scale>
        <p:origin x="37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fi-FI" smtClean="0"/>
              <a:t>Muokkaa perustyyl. napsautt.</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smtClean="0"/>
              <a:t>Muokkaa alaotsikon perustyyliä napsautt.</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A8F61549-B30F-49A9-91B2-BC437F8FEC26}" type="datetimeFigureOut">
              <a:rPr lang="fi-FI" smtClean="0"/>
              <a:t>18.9.2018</a:t>
            </a:fld>
            <a:endParaRPr lang="fi-FI"/>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fi-FI"/>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C186C0B-7069-4F0B-8ACF-01E72AFD3A44}" type="slidenum">
              <a:rPr lang="fi-FI" smtClean="0"/>
              <a:t>‹#›</a:t>
            </a:fld>
            <a:endParaRPr lang="fi-FI"/>
          </a:p>
        </p:txBody>
      </p:sp>
    </p:spTree>
    <p:extLst>
      <p:ext uri="{BB962C8B-B14F-4D97-AF65-F5344CB8AC3E}">
        <p14:creationId xmlns:p14="http://schemas.microsoft.com/office/powerpoint/2010/main" val="2778469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mtClean="0"/>
              <a:t>Muokkaa perustyyl. napsautt.</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Date Placeholder 3"/>
          <p:cNvSpPr>
            <a:spLocks noGrp="1"/>
          </p:cNvSpPr>
          <p:nvPr>
            <p:ph type="dt" sz="half" idx="10"/>
          </p:nvPr>
        </p:nvSpPr>
        <p:spPr/>
        <p:txBody>
          <a:bodyPr/>
          <a:lstStyle/>
          <a:p>
            <a:fld id="{A8F61549-B30F-49A9-91B2-BC437F8FEC26}" type="datetimeFigureOut">
              <a:rPr lang="fi-FI" smtClean="0"/>
              <a:t>18.9.2018</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DC186C0B-7069-4F0B-8ACF-01E72AFD3A44}" type="slidenum">
              <a:rPr lang="fi-FI" smtClean="0"/>
              <a:t>‹#›</a:t>
            </a:fld>
            <a:endParaRPr lang="fi-FI"/>
          </a:p>
        </p:txBody>
      </p:sp>
    </p:spTree>
    <p:extLst>
      <p:ext uri="{BB962C8B-B14F-4D97-AF65-F5344CB8AC3E}">
        <p14:creationId xmlns:p14="http://schemas.microsoft.com/office/powerpoint/2010/main" val="1185751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Osan ylätunniste">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fi-FI" smtClean="0"/>
              <a:t>Muokkaa perustyyl. napsautt.</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 napsauttamalla</a:t>
            </a:r>
          </a:p>
        </p:txBody>
      </p:sp>
      <p:sp>
        <p:nvSpPr>
          <p:cNvPr id="4" name="Date Placeholder 3"/>
          <p:cNvSpPr>
            <a:spLocks noGrp="1"/>
          </p:cNvSpPr>
          <p:nvPr>
            <p:ph type="dt" sz="half" idx="10"/>
          </p:nvPr>
        </p:nvSpPr>
        <p:spPr/>
        <p:txBody>
          <a:bodyPr/>
          <a:lstStyle/>
          <a:p>
            <a:fld id="{A8F61549-B30F-49A9-91B2-BC437F8FEC26}" type="datetimeFigureOut">
              <a:rPr lang="fi-FI" smtClean="0"/>
              <a:t>18.9.2018</a:t>
            </a:fld>
            <a:endParaRPr lang="fi-FI"/>
          </a:p>
        </p:txBody>
      </p:sp>
      <p:sp>
        <p:nvSpPr>
          <p:cNvPr id="5" name="Footer Placeholder 4"/>
          <p:cNvSpPr>
            <a:spLocks noGrp="1"/>
          </p:cNvSpPr>
          <p:nvPr>
            <p:ph type="ftr" sz="quarter" idx="11"/>
          </p:nvPr>
        </p:nvSpPr>
        <p:spPr/>
        <p:txBody>
          <a:bodyPr/>
          <a:lstStyle/>
          <a:p>
            <a:endParaRPr lang="fi-FI"/>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C186C0B-7069-4F0B-8ACF-01E72AFD3A44}" type="slidenum">
              <a:rPr lang="fi-FI" smtClean="0"/>
              <a:t>‹#›</a:t>
            </a:fld>
            <a:endParaRPr lang="fi-FI"/>
          </a:p>
        </p:txBody>
      </p:sp>
    </p:spTree>
    <p:extLst>
      <p:ext uri="{BB962C8B-B14F-4D97-AF65-F5344CB8AC3E}">
        <p14:creationId xmlns:p14="http://schemas.microsoft.com/office/powerpoint/2010/main" val="1937795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mtClean="0"/>
              <a:t>Muokkaa perustyyl. napsautt.</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5" name="Date Placeholder 4"/>
          <p:cNvSpPr>
            <a:spLocks noGrp="1"/>
          </p:cNvSpPr>
          <p:nvPr>
            <p:ph type="dt" sz="half" idx="10"/>
          </p:nvPr>
        </p:nvSpPr>
        <p:spPr/>
        <p:txBody>
          <a:bodyPr/>
          <a:lstStyle/>
          <a:p>
            <a:fld id="{A8F61549-B30F-49A9-91B2-BC437F8FEC26}" type="datetimeFigureOut">
              <a:rPr lang="fi-FI" smtClean="0"/>
              <a:t>18.9.2018</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DC186C0B-7069-4F0B-8ACF-01E72AFD3A44}" type="slidenum">
              <a:rPr lang="fi-FI" smtClean="0"/>
              <a:t>‹#›</a:t>
            </a:fld>
            <a:endParaRPr lang="fi-FI"/>
          </a:p>
        </p:txBody>
      </p:sp>
    </p:spTree>
    <p:extLst>
      <p:ext uri="{BB962C8B-B14F-4D97-AF65-F5344CB8AC3E}">
        <p14:creationId xmlns:p14="http://schemas.microsoft.com/office/powerpoint/2010/main" val="4275161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i-FI" smtClean="0"/>
              <a:t>Muokkaa perustyyl. napsautt.</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7" name="Date Placeholder 6"/>
          <p:cNvSpPr>
            <a:spLocks noGrp="1"/>
          </p:cNvSpPr>
          <p:nvPr>
            <p:ph type="dt" sz="half" idx="10"/>
          </p:nvPr>
        </p:nvSpPr>
        <p:spPr/>
        <p:txBody>
          <a:bodyPr/>
          <a:lstStyle/>
          <a:p>
            <a:fld id="{A8F61549-B30F-49A9-91B2-BC437F8FEC26}" type="datetimeFigureOut">
              <a:rPr lang="fi-FI" smtClean="0"/>
              <a:t>18.9.2018</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DC186C0B-7069-4F0B-8ACF-01E72AFD3A44}" type="slidenum">
              <a:rPr lang="fi-FI" smtClean="0"/>
              <a:t>‹#›</a:t>
            </a:fld>
            <a:endParaRPr lang="fi-FI"/>
          </a:p>
        </p:txBody>
      </p:sp>
    </p:spTree>
    <p:extLst>
      <p:ext uri="{BB962C8B-B14F-4D97-AF65-F5344CB8AC3E}">
        <p14:creationId xmlns:p14="http://schemas.microsoft.com/office/powerpoint/2010/main" val="2465225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fi-FI" smtClean="0"/>
              <a:t>Muokkaa perustyyl. napsautt.</a:t>
            </a:r>
            <a:endParaRPr lang="en-US" dirty="0"/>
          </a:p>
        </p:txBody>
      </p:sp>
      <p:sp>
        <p:nvSpPr>
          <p:cNvPr id="3" name="Date Placeholder 2"/>
          <p:cNvSpPr>
            <a:spLocks noGrp="1"/>
          </p:cNvSpPr>
          <p:nvPr>
            <p:ph type="dt" sz="half" idx="10"/>
          </p:nvPr>
        </p:nvSpPr>
        <p:spPr/>
        <p:txBody>
          <a:bodyPr/>
          <a:lstStyle/>
          <a:p>
            <a:fld id="{A8F61549-B30F-49A9-91B2-BC437F8FEC26}" type="datetimeFigureOut">
              <a:rPr lang="fi-FI" smtClean="0"/>
              <a:t>18.9.2018</a:t>
            </a:fld>
            <a:endParaRPr lang="fi-FI"/>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DC186C0B-7069-4F0B-8ACF-01E72AFD3A44}" type="slidenum">
              <a:rPr lang="fi-FI" smtClean="0"/>
              <a:t>‹#›</a:t>
            </a:fld>
            <a:endParaRPr lang="fi-FI"/>
          </a:p>
        </p:txBody>
      </p:sp>
    </p:spTree>
    <p:extLst>
      <p:ext uri="{BB962C8B-B14F-4D97-AF65-F5344CB8AC3E}">
        <p14:creationId xmlns:p14="http://schemas.microsoft.com/office/powerpoint/2010/main" val="3139580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F61549-B30F-49A9-91B2-BC437F8FEC26}" type="datetimeFigureOut">
              <a:rPr lang="fi-FI" smtClean="0"/>
              <a:t>18.9.2018</a:t>
            </a:fld>
            <a:endParaRPr lang="fi-FI"/>
          </a:p>
        </p:txBody>
      </p:sp>
      <p:sp>
        <p:nvSpPr>
          <p:cNvPr id="3" name="Footer Placeholder 2"/>
          <p:cNvSpPr>
            <a:spLocks noGrp="1"/>
          </p:cNvSpPr>
          <p:nvPr>
            <p:ph type="ftr" sz="quarter" idx="11"/>
          </p:nvPr>
        </p:nvSpPr>
        <p:spPr/>
        <p:txBody>
          <a:bodyPr/>
          <a:lstStyle/>
          <a:p>
            <a:endParaRPr lang="fi-FI"/>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C186C0B-7069-4F0B-8ACF-01E72AFD3A44}" type="slidenum">
              <a:rPr lang="fi-FI" smtClean="0"/>
              <a:t>‹#›</a:t>
            </a:fld>
            <a:endParaRPr lang="fi-FI"/>
          </a:p>
        </p:txBody>
      </p:sp>
    </p:spTree>
    <p:extLst>
      <p:ext uri="{BB962C8B-B14F-4D97-AF65-F5344CB8AC3E}">
        <p14:creationId xmlns:p14="http://schemas.microsoft.com/office/powerpoint/2010/main" val="461015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tsikollinen sisältö">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fi-FI" smtClean="0"/>
              <a:t>Muokkaa perustyyl. napsautt.</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Date Placeholder 4"/>
          <p:cNvSpPr>
            <a:spLocks noGrp="1"/>
          </p:cNvSpPr>
          <p:nvPr>
            <p:ph type="dt" sz="half" idx="10"/>
          </p:nvPr>
        </p:nvSpPr>
        <p:spPr/>
        <p:txBody>
          <a:bodyPr/>
          <a:lstStyle/>
          <a:p>
            <a:fld id="{A8F61549-B30F-49A9-91B2-BC437F8FEC26}" type="datetimeFigureOut">
              <a:rPr lang="fi-FI" smtClean="0"/>
              <a:t>18.9.2018</a:t>
            </a:fld>
            <a:endParaRPr lang="fi-FI"/>
          </a:p>
        </p:txBody>
      </p:sp>
      <p:sp>
        <p:nvSpPr>
          <p:cNvPr id="6" name="Footer Placeholder 5"/>
          <p:cNvSpPr>
            <a:spLocks noGrp="1"/>
          </p:cNvSpPr>
          <p:nvPr>
            <p:ph type="ftr" sz="quarter" idx="11"/>
          </p:nvPr>
        </p:nvSpPr>
        <p:spPr/>
        <p:txBody>
          <a:bodyPr/>
          <a:lstStyle/>
          <a:p>
            <a:endParaRPr lang="fi-FI"/>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C186C0B-7069-4F0B-8ACF-01E72AFD3A44}" type="slidenum">
              <a:rPr lang="fi-FI" smtClean="0"/>
              <a:t>‹#›</a:t>
            </a:fld>
            <a:endParaRPr lang="fi-FI"/>
          </a:p>
        </p:txBody>
      </p:sp>
    </p:spTree>
    <p:extLst>
      <p:ext uri="{BB962C8B-B14F-4D97-AF65-F5344CB8AC3E}">
        <p14:creationId xmlns:p14="http://schemas.microsoft.com/office/powerpoint/2010/main" val="329767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tsikollinen kuva">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fi-FI" smtClean="0"/>
              <a:t>Muokkaa perustyyl. napsautt.</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fi-FI" smtClean="0"/>
              <a:t>Lisää kuva napsauttamalla kuvaketta</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Date Placeholder 4"/>
          <p:cNvSpPr>
            <a:spLocks noGrp="1"/>
          </p:cNvSpPr>
          <p:nvPr>
            <p:ph type="dt" sz="half" idx="10"/>
          </p:nvPr>
        </p:nvSpPr>
        <p:spPr/>
        <p:txBody>
          <a:bodyPr/>
          <a:lstStyle/>
          <a:p>
            <a:fld id="{A8F61549-B30F-49A9-91B2-BC437F8FEC26}" type="datetimeFigureOut">
              <a:rPr lang="fi-FI" smtClean="0"/>
              <a:t>18.9.2018</a:t>
            </a:fld>
            <a:endParaRPr lang="fi-FI"/>
          </a:p>
        </p:txBody>
      </p:sp>
      <p:sp>
        <p:nvSpPr>
          <p:cNvPr id="6" name="Footer Placeholder 5"/>
          <p:cNvSpPr>
            <a:spLocks noGrp="1"/>
          </p:cNvSpPr>
          <p:nvPr>
            <p:ph type="ftr" sz="quarter" idx="11"/>
          </p:nvPr>
        </p:nvSpPr>
        <p:spPr/>
        <p:txBody>
          <a:bodyPr/>
          <a:lstStyle/>
          <a:p>
            <a:endParaRPr lang="fi-FI"/>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C186C0B-7069-4F0B-8ACF-01E72AFD3A44}" type="slidenum">
              <a:rPr lang="fi-FI" smtClean="0"/>
              <a:t>‹#›</a:t>
            </a:fld>
            <a:endParaRPr lang="fi-FI"/>
          </a:p>
        </p:txBody>
      </p:sp>
    </p:spTree>
    <p:extLst>
      <p:ext uri="{BB962C8B-B14F-4D97-AF65-F5344CB8AC3E}">
        <p14:creationId xmlns:p14="http://schemas.microsoft.com/office/powerpoint/2010/main" val="2255628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amakuva ja kuvateksti">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fi-FI" smtClean="0"/>
              <a:t>Muokkaa perustyyl. napsautt.</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smtClean="0"/>
              <a:t>Lisää kuva napsauttamalla kuvaketta</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Date Placeholder 4"/>
          <p:cNvSpPr>
            <a:spLocks noGrp="1"/>
          </p:cNvSpPr>
          <p:nvPr>
            <p:ph type="dt" sz="half" idx="10"/>
          </p:nvPr>
        </p:nvSpPr>
        <p:spPr/>
        <p:txBody>
          <a:bodyPr/>
          <a:lstStyle/>
          <a:p>
            <a:fld id="{A8F61549-B30F-49A9-91B2-BC437F8FEC26}" type="datetimeFigureOut">
              <a:rPr lang="fi-FI" smtClean="0"/>
              <a:t>18.9.2018</a:t>
            </a:fld>
            <a:endParaRPr lang="fi-FI"/>
          </a:p>
        </p:txBody>
      </p:sp>
      <p:sp>
        <p:nvSpPr>
          <p:cNvPr id="6" name="Footer Placeholder 5"/>
          <p:cNvSpPr>
            <a:spLocks noGrp="1"/>
          </p:cNvSpPr>
          <p:nvPr>
            <p:ph type="ftr" sz="quarter" idx="11"/>
          </p:nvPr>
        </p:nvSpPr>
        <p:spPr/>
        <p:txBody>
          <a:bodyPr/>
          <a:lstStyle/>
          <a:p>
            <a:endParaRPr lang="fi-FI"/>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C186C0B-7069-4F0B-8ACF-01E72AFD3A44}" type="slidenum">
              <a:rPr lang="fi-FI" smtClean="0"/>
              <a:t>‹#›</a:t>
            </a:fld>
            <a:endParaRPr lang="fi-FI"/>
          </a:p>
        </p:txBody>
      </p:sp>
    </p:spTree>
    <p:extLst>
      <p:ext uri="{BB962C8B-B14F-4D97-AF65-F5344CB8AC3E}">
        <p14:creationId xmlns:p14="http://schemas.microsoft.com/office/powerpoint/2010/main" val="323773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Otsikko ja kuvateksti">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fi-FI" smtClean="0"/>
              <a:t>Muokkaa perustyyl. napsautt.</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4" name="Date Placeholder 3"/>
          <p:cNvSpPr>
            <a:spLocks noGrp="1"/>
          </p:cNvSpPr>
          <p:nvPr>
            <p:ph type="dt" sz="half" idx="10"/>
          </p:nvPr>
        </p:nvSpPr>
        <p:spPr/>
        <p:txBody>
          <a:bodyPr/>
          <a:lstStyle/>
          <a:p>
            <a:fld id="{A8F61549-B30F-49A9-91B2-BC437F8FEC26}" type="datetimeFigureOut">
              <a:rPr lang="fi-FI" smtClean="0"/>
              <a:t>18.9.2018</a:t>
            </a:fld>
            <a:endParaRPr lang="fi-FI"/>
          </a:p>
        </p:txBody>
      </p:sp>
      <p:sp>
        <p:nvSpPr>
          <p:cNvPr id="5" name="Footer Placeholder 4"/>
          <p:cNvSpPr>
            <a:spLocks noGrp="1"/>
          </p:cNvSpPr>
          <p:nvPr>
            <p:ph type="ftr" sz="quarter" idx="11"/>
          </p:nvPr>
        </p:nvSpPr>
        <p:spPr/>
        <p:txBody>
          <a:bodyPr/>
          <a:lstStyle/>
          <a:p>
            <a:endParaRPr lang="fi-FI"/>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C186C0B-7069-4F0B-8ACF-01E72AFD3A44}" type="slidenum">
              <a:rPr lang="fi-FI" smtClean="0"/>
              <a:t>‹#›</a:t>
            </a:fld>
            <a:endParaRPr lang="fi-FI"/>
          </a:p>
        </p:txBody>
      </p:sp>
    </p:spTree>
    <p:extLst>
      <p:ext uri="{BB962C8B-B14F-4D97-AF65-F5344CB8AC3E}">
        <p14:creationId xmlns:p14="http://schemas.microsoft.com/office/powerpoint/2010/main" val="20660973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Lainaus ja kuvateksti">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fi-FI" smtClean="0"/>
              <a:t>Muokkaa perustyyl. napsautt.</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4" name="Date Placeholder 3"/>
          <p:cNvSpPr>
            <a:spLocks noGrp="1"/>
          </p:cNvSpPr>
          <p:nvPr>
            <p:ph type="dt" sz="half" idx="10"/>
          </p:nvPr>
        </p:nvSpPr>
        <p:spPr/>
        <p:txBody>
          <a:bodyPr/>
          <a:lstStyle/>
          <a:p>
            <a:fld id="{A8F61549-B30F-49A9-91B2-BC437F8FEC26}" type="datetimeFigureOut">
              <a:rPr lang="fi-FI" smtClean="0"/>
              <a:t>18.9.2018</a:t>
            </a:fld>
            <a:endParaRPr lang="fi-FI"/>
          </a:p>
        </p:txBody>
      </p:sp>
      <p:sp>
        <p:nvSpPr>
          <p:cNvPr id="5" name="Footer Placeholder 4"/>
          <p:cNvSpPr>
            <a:spLocks noGrp="1"/>
          </p:cNvSpPr>
          <p:nvPr>
            <p:ph type="ftr" sz="quarter" idx="11"/>
          </p:nvPr>
        </p:nvSpPr>
        <p:spPr/>
        <p:txBody>
          <a:bodyPr/>
          <a:lstStyle/>
          <a:p>
            <a:endParaRPr lang="fi-FI"/>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C186C0B-7069-4F0B-8ACF-01E72AFD3A44}" type="slidenum">
              <a:rPr lang="fi-FI" smtClean="0"/>
              <a:t>‹#›</a:t>
            </a:fld>
            <a:endParaRPr lang="fi-FI"/>
          </a:p>
        </p:txBody>
      </p:sp>
    </p:spTree>
    <p:extLst>
      <p:ext uri="{BB962C8B-B14F-4D97-AF65-F5344CB8AC3E}">
        <p14:creationId xmlns:p14="http://schemas.microsoft.com/office/powerpoint/2010/main" val="3336619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imikortti">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fi-FI" smtClean="0"/>
              <a:t>Muokkaa perustyyl. napsautt.</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 napsauttamalla</a:t>
            </a:r>
          </a:p>
        </p:txBody>
      </p:sp>
      <p:sp>
        <p:nvSpPr>
          <p:cNvPr id="4" name="Date Placeholder 3"/>
          <p:cNvSpPr>
            <a:spLocks noGrp="1"/>
          </p:cNvSpPr>
          <p:nvPr>
            <p:ph type="dt" sz="half" idx="10"/>
          </p:nvPr>
        </p:nvSpPr>
        <p:spPr/>
        <p:txBody>
          <a:bodyPr/>
          <a:lstStyle/>
          <a:p>
            <a:fld id="{A8F61549-B30F-49A9-91B2-BC437F8FEC26}" type="datetimeFigureOut">
              <a:rPr lang="fi-FI" smtClean="0"/>
              <a:t>18.9.2018</a:t>
            </a:fld>
            <a:endParaRPr lang="fi-FI"/>
          </a:p>
        </p:txBody>
      </p:sp>
      <p:sp>
        <p:nvSpPr>
          <p:cNvPr id="5" name="Footer Placeholder 4"/>
          <p:cNvSpPr>
            <a:spLocks noGrp="1"/>
          </p:cNvSpPr>
          <p:nvPr>
            <p:ph type="ftr" sz="quarter" idx="11"/>
          </p:nvPr>
        </p:nvSpPr>
        <p:spPr/>
        <p:txBody>
          <a:bodyPr/>
          <a:lstStyle/>
          <a:p>
            <a:endParaRPr lang="fi-FI"/>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C186C0B-7069-4F0B-8ACF-01E72AFD3A44}" type="slidenum">
              <a:rPr lang="fi-FI" smtClean="0"/>
              <a:t>‹#›</a:t>
            </a:fld>
            <a:endParaRPr lang="fi-FI"/>
          </a:p>
        </p:txBody>
      </p:sp>
    </p:spTree>
    <p:extLst>
      <p:ext uri="{BB962C8B-B14F-4D97-AF65-F5344CB8AC3E}">
        <p14:creationId xmlns:p14="http://schemas.microsoft.com/office/powerpoint/2010/main" val="3707687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araketta">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fi-FI" smtClean="0"/>
              <a:t>Muokkaa perustyyl. napsautt.</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A8F61549-B30F-49A9-91B2-BC437F8FEC26}" type="datetimeFigureOut">
              <a:rPr lang="fi-FI" smtClean="0"/>
              <a:t>18.9.2018</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DC186C0B-7069-4F0B-8ACF-01E72AFD3A44}" type="slidenum">
              <a:rPr lang="fi-FI" smtClean="0"/>
              <a:t>‹#›</a:t>
            </a:fld>
            <a:endParaRPr lang="fi-FI"/>
          </a:p>
        </p:txBody>
      </p:sp>
    </p:spTree>
    <p:extLst>
      <p:ext uri="{BB962C8B-B14F-4D97-AF65-F5344CB8AC3E}">
        <p14:creationId xmlns:p14="http://schemas.microsoft.com/office/powerpoint/2010/main" val="42621361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uvan sarak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fi-FI" smtClean="0"/>
              <a:t>Muokkaa perustyyl. napsautt.</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smtClean="0"/>
              <a:t>Lisää kuva napsauttamalla kuvaketta</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smtClean="0"/>
              <a:t>Lisää kuva napsauttamalla kuvaketta</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smtClean="0"/>
              <a:t>Lisää kuva napsauttamalla kuvaketta</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A8F61549-B30F-49A9-91B2-BC437F8FEC26}" type="datetimeFigureOut">
              <a:rPr lang="fi-FI" smtClean="0"/>
              <a:t>18.9.2018</a:t>
            </a:fld>
            <a:endParaRPr lang="fi-FI"/>
          </a:p>
        </p:txBody>
      </p:sp>
      <p:sp>
        <p:nvSpPr>
          <p:cNvPr id="8" name="Footer Placeholder 7"/>
          <p:cNvSpPr>
            <a:spLocks noGrp="1"/>
          </p:cNvSpPr>
          <p:nvPr>
            <p:ph type="ftr" sz="quarter" idx="11"/>
          </p:nvPr>
        </p:nvSpPr>
        <p:spPr>
          <a:xfrm>
            <a:off x="561111" y="6391838"/>
            <a:ext cx="3644282" cy="304801"/>
          </a:xfrm>
        </p:spPr>
        <p:txBody>
          <a:bodyPr/>
          <a:lstStyle/>
          <a:p>
            <a:endParaRPr lang="fi-FI"/>
          </a:p>
        </p:txBody>
      </p:sp>
      <p:sp>
        <p:nvSpPr>
          <p:cNvPr id="9" name="Slide Number Placeholder 8"/>
          <p:cNvSpPr>
            <a:spLocks noGrp="1"/>
          </p:cNvSpPr>
          <p:nvPr>
            <p:ph type="sldNum" sz="quarter" idx="12"/>
          </p:nvPr>
        </p:nvSpPr>
        <p:spPr/>
        <p:txBody>
          <a:bodyPr/>
          <a:lstStyle/>
          <a:p>
            <a:fld id="{DC186C0B-7069-4F0B-8ACF-01E72AFD3A44}" type="slidenum">
              <a:rPr lang="fi-FI" smtClean="0"/>
              <a:t>‹#›</a:t>
            </a:fld>
            <a:endParaRPr lang="fi-FI"/>
          </a:p>
        </p:txBody>
      </p:sp>
    </p:spTree>
    <p:extLst>
      <p:ext uri="{BB962C8B-B14F-4D97-AF65-F5344CB8AC3E}">
        <p14:creationId xmlns:p14="http://schemas.microsoft.com/office/powerpoint/2010/main" val="17770198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fi-FI" smtClean="0"/>
              <a:t>Muokkaa perustyyl. napsautt.</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A8F61549-B30F-49A9-91B2-BC437F8FEC26}" type="datetimeFigureOut">
              <a:rPr lang="fi-FI" smtClean="0"/>
              <a:t>18.9.2018</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DC186C0B-7069-4F0B-8ACF-01E72AFD3A44}" type="slidenum">
              <a:rPr lang="fi-FI" smtClean="0"/>
              <a:t>‹#›</a:t>
            </a:fld>
            <a:endParaRPr lang="fi-FI"/>
          </a:p>
        </p:txBody>
      </p:sp>
    </p:spTree>
    <p:extLst>
      <p:ext uri="{BB962C8B-B14F-4D97-AF65-F5344CB8AC3E}">
        <p14:creationId xmlns:p14="http://schemas.microsoft.com/office/powerpoint/2010/main" val="41139052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Pystysuora otsikko ja teksti">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fi-FI" smtClean="0"/>
              <a:t>Muokkaa perustyyl. napsautt.</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A8F61549-B30F-49A9-91B2-BC437F8FEC26}" type="datetimeFigureOut">
              <a:rPr lang="fi-FI" smtClean="0"/>
              <a:t>18.9.2018</a:t>
            </a:fld>
            <a:endParaRPr lang="fi-FI"/>
          </a:p>
        </p:txBody>
      </p:sp>
      <p:sp>
        <p:nvSpPr>
          <p:cNvPr id="5" name="Footer Placeholder 4"/>
          <p:cNvSpPr>
            <a:spLocks noGrp="1"/>
          </p:cNvSpPr>
          <p:nvPr>
            <p:ph type="ftr" sz="quarter" idx="11"/>
          </p:nvPr>
        </p:nvSpPr>
        <p:spPr/>
        <p:txBody>
          <a:bodyPr/>
          <a:lstStyle/>
          <a:p>
            <a:endParaRPr lang="fi-FI"/>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C186C0B-7069-4F0B-8ACF-01E72AFD3A44}" type="slidenum">
              <a:rPr lang="fi-FI" smtClean="0"/>
              <a:t>‹#›</a:t>
            </a:fld>
            <a:endParaRPr lang="fi-FI"/>
          </a:p>
        </p:txBody>
      </p:sp>
    </p:spTree>
    <p:extLst>
      <p:ext uri="{BB962C8B-B14F-4D97-AF65-F5344CB8AC3E}">
        <p14:creationId xmlns:p14="http://schemas.microsoft.com/office/powerpoint/2010/main" val="3148580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fi-FI" smtClean="0"/>
              <a:t>Muokkaa perustyyl. napsautt.</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A8F61549-B30F-49A9-91B2-BC437F8FEC26}" type="datetimeFigureOut">
              <a:rPr lang="fi-FI" smtClean="0"/>
              <a:t>18.9.2018</a:t>
            </a:fld>
            <a:endParaRPr lang="fi-FI"/>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fi-FI"/>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C186C0B-7069-4F0B-8ACF-01E72AFD3A44}" type="slidenum">
              <a:rPr lang="fi-FI" smtClean="0"/>
              <a:t>‹#›</a:t>
            </a:fld>
            <a:endParaRPr lang="fi-FI"/>
          </a:p>
        </p:txBody>
      </p:sp>
    </p:spTree>
    <p:extLst>
      <p:ext uri="{BB962C8B-B14F-4D97-AF65-F5344CB8AC3E}">
        <p14:creationId xmlns:p14="http://schemas.microsoft.com/office/powerpoint/2010/main" val="34931655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p:txBody>
          <a:bodyPr>
            <a:normAutofit fontScale="90000"/>
          </a:bodyPr>
          <a:lstStyle/>
          <a:p>
            <a:r>
              <a:rPr lang="fi-FI" sz="4000" dirty="0" smtClean="0"/>
              <a:t>Ihana</a:t>
            </a:r>
            <a:r>
              <a:rPr lang="fi-FI" sz="4000" dirty="0"/>
              <a:t>, kauhea internet - verkkokulttuuri, kokoelmat ja kirjaston </a:t>
            </a:r>
            <a:r>
              <a:rPr lang="fi-FI" sz="4000" dirty="0" smtClean="0"/>
              <a:t>arki</a:t>
            </a:r>
            <a:r>
              <a:rPr lang="fi-FI" dirty="0"/>
              <a:t/>
            </a:r>
            <a:br>
              <a:rPr lang="fi-FI" dirty="0"/>
            </a:br>
            <a:endParaRPr lang="fi-FI" dirty="0"/>
          </a:p>
        </p:txBody>
      </p:sp>
      <p:sp>
        <p:nvSpPr>
          <p:cNvPr id="3" name="Alaotsikko 2"/>
          <p:cNvSpPr>
            <a:spLocks noGrp="1"/>
          </p:cNvSpPr>
          <p:nvPr>
            <p:ph type="subTitle" idx="1"/>
          </p:nvPr>
        </p:nvSpPr>
        <p:spPr/>
        <p:txBody>
          <a:bodyPr/>
          <a:lstStyle/>
          <a:p>
            <a:r>
              <a:rPr lang="fi-FI" dirty="0" smtClean="0"/>
              <a:t>Ari Haasio</a:t>
            </a:r>
          </a:p>
          <a:p>
            <a:r>
              <a:rPr lang="fi-FI" dirty="0" smtClean="0"/>
              <a:t>FT, yliopettaja</a:t>
            </a:r>
            <a:endParaRPr lang="fi-FI" dirty="0"/>
          </a:p>
        </p:txBody>
      </p:sp>
    </p:spTree>
    <p:extLst>
      <p:ext uri="{BB962C8B-B14F-4D97-AF65-F5344CB8AC3E}">
        <p14:creationId xmlns:p14="http://schemas.microsoft.com/office/powerpoint/2010/main" val="31219315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Mistä puhumme kun </a:t>
            </a:r>
            <a:br>
              <a:rPr lang="fi-FI" dirty="0" smtClean="0"/>
            </a:br>
            <a:r>
              <a:rPr lang="fi-FI" dirty="0" smtClean="0"/>
              <a:t>puhumme digitaalisuudesta?</a:t>
            </a:r>
            <a:endParaRPr lang="fi-FI" dirty="0"/>
          </a:p>
        </p:txBody>
      </p:sp>
      <p:pic>
        <p:nvPicPr>
          <p:cNvPr id="4" name="Sisällön paikkamerkk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88130" y="2603500"/>
            <a:ext cx="5184320" cy="3416300"/>
          </a:xfrm>
        </p:spPr>
      </p:pic>
      <p:sp>
        <p:nvSpPr>
          <p:cNvPr id="5" name="Tekstiruutu 4"/>
          <p:cNvSpPr txBox="1"/>
          <p:nvPr/>
        </p:nvSpPr>
        <p:spPr>
          <a:xfrm>
            <a:off x="2906485" y="6019800"/>
            <a:ext cx="1864613" cy="215444"/>
          </a:xfrm>
          <a:prstGeom prst="rect">
            <a:avLst/>
          </a:prstGeom>
          <a:noFill/>
        </p:spPr>
        <p:txBody>
          <a:bodyPr wrap="none" rtlCol="0">
            <a:spAutoFit/>
          </a:bodyPr>
          <a:lstStyle/>
          <a:p>
            <a:r>
              <a:rPr lang="fi-FI" sz="800" dirty="0" smtClean="0"/>
              <a:t>SVG </a:t>
            </a:r>
            <a:r>
              <a:rPr lang="fi-FI" sz="800" dirty="0" err="1" smtClean="0"/>
              <a:t>Silh</a:t>
            </a:r>
            <a:r>
              <a:rPr lang="fi-FI" sz="800" dirty="0" smtClean="0"/>
              <a:t>. Creative </a:t>
            </a:r>
            <a:r>
              <a:rPr lang="fi-FI" sz="800" dirty="0" err="1" smtClean="0"/>
              <a:t>Commons</a:t>
            </a:r>
            <a:r>
              <a:rPr lang="fi-FI" sz="800" dirty="0" smtClean="0"/>
              <a:t> CC0</a:t>
            </a:r>
            <a:endParaRPr lang="fi-FI" sz="800" dirty="0"/>
          </a:p>
        </p:txBody>
      </p:sp>
    </p:spTree>
    <p:extLst>
      <p:ext uri="{BB962C8B-B14F-4D97-AF65-F5344CB8AC3E}">
        <p14:creationId xmlns:p14="http://schemas.microsoft.com/office/powerpoint/2010/main" val="22392283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endParaRPr lang="fi-FI"/>
          </a:p>
        </p:txBody>
      </p:sp>
      <p:pic>
        <p:nvPicPr>
          <p:cNvPr id="4" name="Sisällön paikkamerkk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83922" y="2627993"/>
            <a:ext cx="7870081" cy="3416300"/>
          </a:xfrm>
        </p:spPr>
      </p:pic>
    </p:spTree>
    <p:extLst>
      <p:ext uri="{BB962C8B-B14F-4D97-AF65-F5344CB8AC3E}">
        <p14:creationId xmlns:p14="http://schemas.microsoft.com/office/powerpoint/2010/main" val="5955055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endParaRPr lang="fi-FI"/>
          </a:p>
        </p:txBody>
      </p:sp>
      <p:sp>
        <p:nvSpPr>
          <p:cNvPr id="3" name="Sisällön paikkamerkki 2"/>
          <p:cNvSpPr>
            <a:spLocks noGrp="1"/>
          </p:cNvSpPr>
          <p:nvPr>
            <p:ph idx="1"/>
          </p:nvPr>
        </p:nvSpPr>
        <p:spPr/>
        <p:txBody>
          <a:bodyPr/>
          <a:lstStyle/>
          <a:p>
            <a:endParaRPr lang="fi-FI"/>
          </a:p>
        </p:txBody>
      </p:sp>
      <p:pic>
        <p:nvPicPr>
          <p:cNvPr id="4" name="Kuva 3"/>
          <p:cNvPicPr>
            <a:picLocks noChangeAspect="1"/>
          </p:cNvPicPr>
          <p:nvPr/>
        </p:nvPicPr>
        <p:blipFill>
          <a:blip r:embed="rId2"/>
          <a:stretch>
            <a:fillRect/>
          </a:stretch>
        </p:blipFill>
        <p:spPr>
          <a:xfrm>
            <a:off x="372834" y="0"/>
            <a:ext cx="11400065" cy="6858000"/>
          </a:xfrm>
          <a:prstGeom prst="rect">
            <a:avLst/>
          </a:prstGeom>
        </p:spPr>
      </p:pic>
    </p:spTree>
    <p:extLst>
      <p:ext uri="{BB962C8B-B14F-4D97-AF65-F5344CB8AC3E}">
        <p14:creationId xmlns:p14="http://schemas.microsoft.com/office/powerpoint/2010/main" val="36799886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endParaRPr lang="fi-FI"/>
          </a:p>
        </p:txBody>
      </p:sp>
      <p:pic>
        <p:nvPicPr>
          <p:cNvPr id="4" name="Sisällön paikkamerkki 3"/>
          <p:cNvPicPr>
            <a:picLocks noGrp="1" noChangeAspect="1"/>
          </p:cNvPicPr>
          <p:nvPr>
            <p:ph idx="1"/>
          </p:nvPr>
        </p:nvPicPr>
        <p:blipFill>
          <a:blip r:embed="rId2"/>
          <a:stretch>
            <a:fillRect/>
          </a:stretch>
        </p:blipFill>
        <p:spPr>
          <a:xfrm>
            <a:off x="408213" y="342900"/>
            <a:ext cx="11323866" cy="6515100"/>
          </a:xfrm>
          <a:prstGeom prst="rect">
            <a:avLst/>
          </a:prstGeom>
        </p:spPr>
      </p:pic>
    </p:spTree>
    <p:extLst>
      <p:ext uri="{BB962C8B-B14F-4D97-AF65-F5344CB8AC3E}">
        <p14:creationId xmlns:p14="http://schemas.microsoft.com/office/powerpoint/2010/main" val="6722803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endParaRPr lang="fi-FI"/>
          </a:p>
        </p:txBody>
      </p:sp>
      <p:sp>
        <p:nvSpPr>
          <p:cNvPr id="3" name="Sisällön paikkamerkki 2"/>
          <p:cNvSpPr>
            <a:spLocks noGrp="1"/>
          </p:cNvSpPr>
          <p:nvPr>
            <p:ph idx="1"/>
          </p:nvPr>
        </p:nvSpPr>
        <p:spPr/>
        <p:txBody>
          <a:bodyPr/>
          <a:lstStyle/>
          <a:p>
            <a:endParaRPr lang="fi-FI"/>
          </a:p>
        </p:txBody>
      </p:sp>
      <p:pic>
        <p:nvPicPr>
          <p:cNvPr id="4" name="Kuva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7172511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endParaRPr lang="fi-FI" dirty="0"/>
          </a:p>
        </p:txBody>
      </p:sp>
      <p:pic>
        <p:nvPicPr>
          <p:cNvPr id="4" name="Sisällön paikkamerkk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12471" y="3143250"/>
            <a:ext cx="4898685" cy="1644650"/>
          </a:xfrm>
        </p:spPr>
      </p:pic>
    </p:spTree>
    <p:extLst>
      <p:ext uri="{BB962C8B-B14F-4D97-AF65-F5344CB8AC3E}">
        <p14:creationId xmlns:p14="http://schemas.microsoft.com/office/powerpoint/2010/main" val="22990967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endParaRPr lang="fi-FI"/>
          </a:p>
        </p:txBody>
      </p:sp>
      <p:pic>
        <p:nvPicPr>
          <p:cNvPr id="4" name="Sisällön paikkamerkki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54954" y="2521857"/>
            <a:ext cx="4902946" cy="3416300"/>
          </a:xfrm>
        </p:spPr>
      </p:pic>
      <p:sp>
        <p:nvSpPr>
          <p:cNvPr id="5" name="Tekstiruutu 4"/>
          <p:cNvSpPr txBox="1"/>
          <p:nvPr/>
        </p:nvSpPr>
        <p:spPr>
          <a:xfrm>
            <a:off x="1085850" y="5938157"/>
            <a:ext cx="833883" cy="215444"/>
          </a:xfrm>
          <a:prstGeom prst="rect">
            <a:avLst/>
          </a:prstGeom>
          <a:noFill/>
        </p:spPr>
        <p:txBody>
          <a:bodyPr wrap="none" rtlCol="0">
            <a:spAutoFit/>
          </a:bodyPr>
          <a:lstStyle/>
          <a:p>
            <a:r>
              <a:rPr lang="fi-FI" sz="800" dirty="0" err="1" smtClean="0"/>
              <a:t>Pixabay</a:t>
            </a:r>
            <a:r>
              <a:rPr lang="fi-FI" sz="800" dirty="0" smtClean="0"/>
              <a:t> CC0</a:t>
            </a:r>
            <a:endParaRPr lang="fi-FI" sz="800" dirty="0"/>
          </a:p>
        </p:txBody>
      </p:sp>
    </p:spTree>
    <p:extLst>
      <p:ext uri="{BB962C8B-B14F-4D97-AF65-F5344CB8AC3E}">
        <p14:creationId xmlns:p14="http://schemas.microsoft.com/office/powerpoint/2010/main" val="19696988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Digitaalinen kulttuuri</a:t>
            </a:r>
            <a:endParaRPr lang="fi-FI" dirty="0"/>
          </a:p>
        </p:txBody>
      </p:sp>
      <p:sp>
        <p:nvSpPr>
          <p:cNvPr id="3" name="Sisällön paikkamerkki 2"/>
          <p:cNvSpPr>
            <a:spLocks noGrp="1"/>
          </p:cNvSpPr>
          <p:nvPr>
            <p:ph idx="1"/>
          </p:nvPr>
        </p:nvSpPr>
        <p:spPr/>
        <p:txBody>
          <a:bodyPr/>
          <a:lstStyle/>
          <a:p>
            <a:r>
              <a:rPr lang="fi-FI" dirty="0"/>
              <a:t>Harha: ”</a:t>
            </a:r>
            <a:r>
              <a:rPr lang="fi-FI" dirty="0" err="1"/>
              <a:t>Heil</a:t>
            </a:r>
            <a:r>
              <a:rPr lang="fi-FI" dirty="0"/>
              <a:t> koneet, </a:t>
            </a:r>
            <a:r>
              <a:rPr lang="fi-FI" dirty="0" err="1"/>
              <a:t>meil</a:t>
            </a:r>
            <a:r>
              <a:rPr lang="fi-FI" dirty="0"/>
              <a:t> sisältö</a:t>
            </a:r>
            <a:r>
              <a:rPr lang="fi-FI" dirty="0" smtClean="0"/>
              <a:t>.” (Suominen 2013)</a:t>
            </a:r>
          </a:p>
          <a:p>
            <a:r>
              <a:rPr lang="fi-FI" dirty="0"/>
              <a:t>”Siirtyminen atomeista bitteihin on peruuttamaton eikä sitä voi estää</a:t>
            </a:r>
            <a:r>
              <a:rPr lang="fi-FI" dirty="0" smtClean="0"/>
              <a:t>” (</a:t>
            </a:r>
            <a:r>
              <a:rPr lang="fi-FI" dirty="0" err="1" smtClean="0"/>
              <a:t>Negroponte</a:t>
            </a:r>
            <a:r>
              <a:rPr lang="fi-FI" dirty="0" smtClean="0"/>
              <a:t> 1996)</a:t>
            </a:r>
            <a:endParaRPr lang="fi-FI" dirty="0"/>
          </a:p>
          <a:p>
            <a:r>
              <a:rPr lang="fi-FI" dirty="0" smtClean="0"/>
              <a:t>”Toimintaa ja kommunikointia, joka tapahtuu tietoverkkojen, tietokoneiden ja muiden (</a:t>
            </a:r>
            <a:r>
              <a:rPr lang="fi-FI" dirty="0" err="1" smtClean="0"/>
              <a:t>digitaali</a:t>
            </a:r>
            <a:r>
              <a:rPr lang="fi-FI" dirty="0" smtClean="0"/>
              <a:t>)teknologisten innovaatioiden parissa, niiden kautta ja niitä muokaten.”</a:t>
            </a:r>
          </a:p>
          <a:p>
            <a:pPr lvl="1"/>
            <a:r>
              <a:rPr lang="fi-FI" dirty="0" smtClean="0"/>
              <a:t>- Järvinen &amp; Mäyrä 1999</a:t>
            </a:r>
            <a:endParaRPr lang="fi-FI" dirty="0"/>
          </a:p>
        </p:txBody>
      </p:sp>
    </p:spTree>
    <p:extLst>
      <p:ext uri="{BB962C8B-B14F-4D97-AF65-F5344CB8AC3E}">
        <p14:creationId xmlns:p14="http://schemas.microsoft.com/office/powerpoint/2010/main" val="27128630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Verkkokulttuuri</a:t>
            </a:r>
            <a:endParaRPr lang="fi-FI" dirty="0"/>
          </a:p>
        </p:txBody>
      </p:sp>
      <p:sp>
        <p:nvSpPr>
          <p:cNvPr id="3" name="Sisällön paikkamerkki 2"/>
          <p:cNvSpPr>
            <a:spLocks noGrp="1"/>
          </p:cNvSpPr>
          <p:nvPr>
            <p:ph idx="1"/>
          </p:nvPr>
        </p:nvSpPr>
        <p:spPr/>
        <p:txBody>
          <a:bodyPr/>
          <a:lstStyle/>
          <a:p>
            <a:r>
              <a:rPr lang="fi-FI" dirty="0" smtClean="0"/>
              <a:t>Ne kulttuuriset muodot mitä esiintyy tietoverkoissa.</a:t>
            </a:r>
          </a:p>
          <a:p>
            <a:r>
              <a:rPr lang="fi-FI" dirty="0" smtClean="0"/>
              <a:t>Käsite laaja ja ulottuu peleistä keskustelun tapoihin ja ilmaisumuotoihin, interaktiivisesta tekemisestä verkon </a:t>
            </a:r>
            <a:r>
              <a:rPr lang="fi-FI" dirty="0" err="1" smtClean="0"/>
              <a:t>käyttätymismalleihin</a:t>
            </a:r>
            <a:endParaRPr lang="fi-FI" dirty="0" smtClean="0"/>
          </a:p>
          <a:p>
            <a:r>
              <a:rPr lang="fi-FI" dirty="0" smtClean="0"/>
              <a:t>Voidaan myös puhua kyberkulttuurista</a:t>
            </a:r>
            <a:endParaRPr lang="fi-FI" dirty="0"/>
          </a:p>
        </p:txBody>
      </p:sp>
    </p:spTree>
    <p:extLst>
      <p:ext uri="{BB962C8B-B14F-4D97-AF65-F5344CB8AC3E}">
        <p14:creationId xmlns:p14="http://schemas.microsoft.com/office/powerpoint/2010/main" val="32289945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Verkkokulttuuri</a:t>
            </a:r>
            <a:endParaRPr lang="fi-FI" dirty="0"/>
          </a:p>
        </p:txBody>
      </p:sp>
      <p:sp>
        <p:nvSpPr>
          <p:cNvPr id="3" name="Sisällön paikkamerkki 2"/>
          <p:cNvSpPr>
            <a:spLocks noGrp="1"/>
          </p:cNvSpPr>
          <p:nvPr>
            <p:ph idx="1"/>
          </p:nvPr>
        </p:nvSpPr>
        <p:spPr/>
        <p:txBody>
          <a:bodyPr>
            <a:normAutofit fontScale="92500" lnSpcReduction="20000"/>
          </a:bodyPr>
          <a:lstStyle/>
          <a:p>
            <a:r>
              <a:rPr lang="fi-FI" dirty="0" smtClean="0"/>
              <a:t>Kaikki se inhimillinen mitä teemme verkossa ja niitä hyödyntäen. Verkkokulttuuri kattaa oikeastaan koko elämämme verkossa ja verkkoidentiteettimme eri muodot</a:t>
            </a:r>
          </a:p>
          <a:p>
            <a:pPr lvl="1"/>
            <a:r>
              <a:rPr lang="fi-FI" dirty="0" smtClean="0"/>
              <a:t>Pelit</a:t>
            </a:r>
          </a:p>
          <a:p>
            <a:pPr lvl="1"/>
            <a:r>
              <a:rPr lang="fi-FI" dirty="0" smtClean="0"/>
              <a:t>Keskustelufoorumit</a:t>
            </a:r>
          </a:p>
          <a:p>
            <a:pPr lvl="1"/>
            <a:r>
              <a:rPr lang="fi-FI" dirty="0" err="1" smtClean="0"/>
              <a:t>Somen</a:t>
            </a:r>
            <a:r>
              <a:rPr lang="fi-FI" dirty="0" smtClean="0"/>
              <a:t> eri kanavat</a:t>
            </a:r>
          </a:p>
          <a:p>
            <a:pPr lvl="1"/>
            <a:r>
              <a:rPr lang="fi-FI" dirty="0" smtClean="0"/>
              <a:t>Verkkojulkaisut</a:t>
            </a:r>
          </a:p>
          <a:p>
            <a:pPr lvl="1"/>
            <a:r>
              <a:rPr lang="fi-FI" dirty="0" smtClean="0"/>
              <a:t>Verkon toimintatavat</a:t>
            </a:r>
          </a:p>
          <a:p>
            <a:pPr lvl="1"/>
            <a:r>
              <a:rPr lang="fi-FI" dirty="0" smtClean="0"/>
              <a:t>Kommunikoinnin eri muodot</a:t>
            </a:r>
          </a:p>
          <a:p>
            <a:pPr lvl="1"/>
            <a:r>
              <a:rPr lang="fi-FI" dirty="0" smtClean="0"/>
              <a:t>Tiedonhaku</a:t>
            </a:r>
          </a:p>
          <a:p>
            <a:pPr lvl="1"/>
            <a:r>
              <a:rPr lang="fi-FI" dirty="0" smtClean="0"/>
              <a:t>Asiointi</a:t>
            </a:r>
          </a:p>
          <a:p>
            <a:endParaRPr lang="fi-FI" dirty="0"/>
          </a:p>
        </p:txBody>
      </p:sp>
    </p:spTree>
    <p:extLst>
      <p:ext uri="{BB962C8B-B14F-4D97-AF65-F5344CB8AC3E}">
        <p14:creationId xmlns:p14="http://schemas.microsoft.com/office/powerpoint/2010/main" val="21629083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Verkkokulttuuri</a:t>
            </a:r>
            <a:endParaRPr lang="fi-FI" dirty="0"/>
          </a:p>
        </p:txBody>
      </p:sp>
      <p:pic>
        <p:nvPicPr>
          <p:cNvPr id="4" name="Sisällön paikkamerkki 3"/>
          <p:cNvPicPr>
            <a:picLocks noGrp="1" noChangeAspect="1"/>
          </p:cNvPicPr>
          <p:nvPr>
            <p:ph idx="1"/>
          </p:nvPr>
        </p:nvPicPr>
        <p:blipFill>
          <a:blip r:embed="rId2"/>
          <a:stretch>
            <a:fillRect/>
          </a:stretch>
        </p:blipFill>
        <p:spPr>
          <a:xfrm>
            <a:off x="734786" y="2603499"/>
            <a:ext cx="9601200" cy="4115707"/>
          </a:xfrm>
          <a:prstGeom prst="rect">
            <a:avLst/>
          </a:prstGeom>
        </p:spPr>
      </p:pic>
    </p:spTree>
    <p:extLst>
      <p:ext uri="{BB962C8B-B14F-4D97-AF65-F5344CB8AC3E}">
        <p14:creationId xmlns:p14="http://schemas.microsoft.com/office/powerpoint/2010/main" val="15232702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Verkkokulttuuri</a:t>
            </a:r>
            <a:endParaRPr lang="fi-FI" dirty="0"/>
          </a:p>
        </p:txBody>
      </p:sp>
      <p:sp>
        <p:nvSpPr>
          <p:cNvPr id="3" name="Sisällön paikkamerkki 2"/>
          <p:cNvSpPr>
            <a:spLocks noGrp="1"/>
          </p:cNvSpPr>
          <p:nvPr>
            <p:ph idx="1"/>
          </p:nvPr>
        </p:nvSpPr>
        <p:spPr/>
        <p:txBody>
          <a:bodyPr/>
          <a:lstStyle/>
          <a:p>
            <a:endParaRPr lang="fi-FI"/>
          </a:p>
        </p:txBody>
      </p:sp>
      <p:pic>
        <p:nvPicPr>
          <p:cNvPr id="4" name="Kuva 3"/>
          <p:cNvPicPr>
            <a:picLocks noChangeAspect="1"/>
          </p:cNvPicPr>
          <p:nvPr/>
        </p:nvPicPr>
        <p:blipFill>
          <a:blip r:embed="rId2"/>
          <a:stretch>
            <a:fillRect/>
          </a:stretch>
        </p:blipFill>
        <p:spPr>
          <a:xfrm>
            <a:off x="212271" y="0"/>
            <a:ext cx="11536136" cy="6858000"/>
          </a:xfrm>
          <a:prstGeom prst="rect">
            <a:avLst/>
          </a:prstGeom>
        </p:spPr>
      </p:pic>
    </p:spTree>
    <p:extLst>
      <p:ext uri="{BB962C8B-B14F-4D97-AF65-F5344CB8AC3E}">
        <p14:creationId xmlns:p14="http://schemas.microsoft.com/office/powerpoint/2010/main" val="20581373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Mobiili valtavirtana</a:t>
            </a:r>
            <a:endParaRPr lang="fi-FI" dirty="0"/>
          </a:p>
        </p:txBody>
      </p:sp>
      <p:pic>
        <p:nvPicPr>
          <p:cNvPr id="1032" name="Picture 8" descr="Kuvahaun tulos haulle mobile phone"/>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026796" y="2450482"/>
            <a:ext cx="5624223" cy="37319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51712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Verkon nurja puoli</a:t>
            </a:r>
            <a:endParaRPr lang="fi-FI" dirty="0"/>
          </a:p>
        </p:txBody>
      </p:sp>
      <p:pic>
        <p:nvPicPr>
          <p:cNvPr id="4" name="Sisällön paikkamerkki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73530" y="2465613"/>
            <a:ext cx="8131338" cy="4310743"/>
          </a:xfrm>
        </p:spPr>
      </p:pic>
    </p:spTree>
    <p:extLst>
      <p:ext uri="{BB962C8B-B14F-4D97-AF65-F5344CB8AC3E}">
        <p14:creationId xmlns:p14="http://schemas.microsoft.com/office/powerpoint/2010/main" val="36620851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Digitaalisuus, kulttuuri ja kirjastot</a:t>
            </a:r>
            <a:endParaRPr lang="fi-FI" dirty="0"/>
          </a:p>
        </p:txBody>
      </p:sp>
      <p:sp>
        <p:nvSpPr>
          <p:cNvPr id="3" name="Sisällön paikkamerkki 2"/>
          <p:cNvSpPr>
            <a:spLocks noGrp="1"/>
          </p:cNvSpPr>
          <p:nvPr>
            <p:ph idx="1"/>
          </p:nvPr>
        </p:nvSpPr>
        <p:spPr/>
        <p:txBody>
          <a:bodyPr>
            <a:normAutofit/>
          </a:bodyPr>
          <a:lstStyle/>
          <a:p>
            <a:pPr marL="0" indent="0">
              <a:buNone/>
            </a:pPr>
            <a:r>
              <a:rPr lang="fi-FI" sz="5400" dirty="0" smtClean="0"/>
              <a:t>Mielenkiintoista, </a:t>
            </a:r>
          </a:p>
          <a:p>
            <a:pPr marL="0" indent="0">
              <a:buNone/>
            </a:pPr>
            <a:r>
              <a:rPr lang="fi-FI" sz="5400" dirty="0" smtClean="0"/>
              <a:t>mutta miten tämä vaikuttaa kirjastoihin?</a:t>
            </a:r>
            <a:endParaRPr lang="fi-FI" sz="5400" dirty="0"/>
          </a:p>
        </p:txBody>
      </p:sp>
    </p:spTree>
    <p:extLst>
      <p:ext uri="{BB962C8B-B14F-4D97-AF65-F5344CB8AC3E}">
        <p14:creationId xmlns:p14="http://schemas.microsoft.com/office/powerpoint/2010/main" val="42574060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Digitaalisuus, kulttuuri ja kirjastot</a:t>
            </a:r>
          </a:p>
        </p:txBody>
      </p:sp>
      <p:sp>
        <p:nvSpPr>
          <p:cNvPr id="3" name="Sisällön paikkamerkki 2"/>
          <p:cNvSpPr>
            <a:spLocks noGrp="1"/>
          </p:cNvSpPr>
          <p:nvPr>
            <p:ph idx="1"/>
          </p:nvPr>
        </p:nvSpPr>
        <p:spPr/>
        <p:txBody>
          <a:bodyPr/>
          <a:lstStyle/>
          <a:p>
            <a:pPr lvl="1"/>
            <a:r>
              <a:rPr lang="fi-FI" dirty="0" smtClean="0"/>
              <a:t>Digitaaliset aineistot (e-kirjat, lehtikokoelmat, </a:t>
            </a:r>
            <a:r>
              <a:rPr lang="fi-FI" dirty="0" err="1" smtClean="0"/>
              <a:t>Naxos</a:t>
            </a:r>
            <a:r>
              <a:rPr lang="fi-FI" dirty="0" smtClean="0"/>
              <a:t> yms.)</a:t>
            </a:r>
          </a:p>
          <a:p>
            <a:pPr lvl="1"/>
            <a:r>
              <a:rPr lang="fi-FI" dirty="0" smtClean="0"/>
              <a:t>Digitaalinen palvelu (fyysisessä tilassa &amp; </a:t>
            </a:r>
            <a:r>
              <a:rPr lang="fi-FI" dirty="0" err="1" smtClean="0"/>
              <a:t>virtuaalikirjastossa</a:t>
            </a:r>
            <a:r>
              <a:rPr lang="fi-FI" dirty="0" smtClean="0"/>
              <a:t>)</a:t>
            </a:r>
          </a:p>
          <a:p>
            <a:pPr lvl="1"/>
            <a:r>
              <a:rPr lang="fi-FI" dirty="0" smtClean="0"/>
              <a:t>Uusien digitaalisten kulttuuristen muotojen huomioiminen</a:t>
            </a:r>
          </a:p>
          <a:p>
            <a:pPr lvl="1"/>
            <a:r>
              <a:rPr lang="fi-FI" dirty="0" smtClean="0"/>
              <a:t>Digitaalisten sisältöjen tuottaminen</a:t>
            </a:r>
          </a:p>
          <a:p>
            <a:pPr lvl="1"/>
            <a:r>
              <a:rPr lang="fi-FI" dirty="0" smtClean="0"/>
              <a:t>Mediakasvatuksen roolin korostuminen yhä voimakkaammin</a:t>
            </a:r>
          </a:p>
          <a:p>
            <a:pPr lvl="1"/>
            <a:endParaRPr lang="fi-FI" dirty="0"/>
          </a:p>
        </p:txBody>
      </p:sp>
    </p:spTree>
    <p:extLst>
      <p:ext uri="{BB962C8B-B14F-4D97-AF65-F5344CB8AC3E}">
        <p14:creationId xmlns:p14="http://schemas.microsoft.com/office/powerpoint/2010/main" val="6464142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Mitä sanoo IFLA?</a:t>
            </a:r>
            <a:endParaRPr lang="fi-FI" dirty="0"/>
          </a:p>
        </p:txBody>
      </p:sp>
      <p:sp>
        <p:nvSpPr>
          <p:cNvPr id="3" name="Sisällön paikkamerkki 2"/>
          <p:cNvSpPr>
            <a:spLocks noGrp="1"/>
          </p:cNvSpPr>
          <p:nvPr>
            <p:ph idx="1"/>
          </p:nvPr>
        </p:nvSpPr>
        <p:spPr/>
        <p:txBody>
          <a:bodyPr/>
          <a:lstStyle/>
          <a:p>
            <a:r>
              <a:rPr lang="en-US" dirty="0" smtClean="0"/>
              <a:t>“To </a:t>
            </a:r>
            <a:r>
              <a:rPr lang="en-US" dirty="0"/>
              <a:t>employ the fullest potential of digital technology in partnership with users by enabling seamless and open access to all types of information without limits to format or geography, and to enhance the ability of libraries, archives and museums to collaborate among themselves and with others to offer the broadest and most complete service possible</a:t>
            </a:r>
            <a:r>
              <a:rPr lang="en-US" dirty="0" smtClean="0"/>
              <a:t>.”</a:t>
            </a:r>
          </a:p>
          <a:p>
            <a:pPr lvl="1"/>
            <a:r>
              <a:rPr lang="en-US" dirty="0" err="1" smtClean="0"/>
              <a:t>Lähde</a:t>
            </a:r>
            <a:r>
              <a:rPr lang="en-US" dirty="0" smtClean="0"/>
              <a:t>: Digital libraries. IFLA. 2014. </a:t>
            </a:r>
            <a:r>
              <a:rPr lang="en-US" dirty="0"/>
              <a:t>  </a:t>
            </a:r>
            <a:endParaRPr lang="fi-FI" dirty="0"/>
          </a:p>
        </p:txBody>
      </p:sp>
    </p:spTree>
    <p:extLst>
      <p:ext uri="{BB962C8B-B14F-4D97-AF65-F5344CB8AC3E}">
        <p14:creationId xmlns:p14="http://schemas.microsoft.com/office/powerpoint/2010/main" val="21125621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Digitaalisen kirjaston virallinen määritelmä</a:t>
            </a:r>
            <a:endParaRPr lang="fi-FI" dirty="0"/>
          </a:p>
        </p:txBody>
      </p:sp>
      <p:sp>
        <p:nvSpPr>
          <p:cNvPr id="3" name="Sisällön paikkamerkki 2"/>
          <p:cNvSpPr>
            <a:spLocks noGrp="1"/>
          </p:cNvSpPr>
          <p:nvPr>
            <p:ph idx="1"/>
          </p:nvPr>
        </p:nvSpPr>
        <p:spPr/>
        <p:txBody>
          <a:bodyPr/>
          <a:lstStyle/>
          <a:p>
            <a:r>
              <a:rPr lang="fi-FI" b="1" dirty="0"/>
              <a:t>Digitaalinen kirjasto edistää tiedon ja kulttuuriperinnön saatavuutta verkossa.</a:t>
            </a:r>
            <a:br>
              <a:rPr lang="fi-FI" b="1" dirty="0"/>
            </a:br>
            <a:r>
              <a:rPr lang="fi-FI" b="1" dirty="0"/>
              <a:t>Digitaalinen kirjasto tuottaa ja kerää, hallinnoi sekä säilyttää digitaalisia sisältöjä ja tarjoaa niistä palveluita asiakaslähtöisesti, suunnitelmallisesti ja laadultaan mitattavasti</a:t>
            </a:r>
            <a:r>
              <a:rPr lang="fi-FI" b="1" dirty="0" smtClean="0"/>
              <a:t>.</a:t>
            </a:r>
          </a:p>
          <a:p>
            <a:pPr lvl="1"/>
            <a:r>
              <a:rPr lang="fi-FI" b="1" dirty="0" smtClean="0"/>
              <a:t>- Leila Heinemann, Tietolinja, Kansalliskirjasto</a:t>
            </a:r>
            <a:endParaRPr lang="fi-FI" dirty="0"/>
          </a:p>
        </p:txBody>
      </p:sp>
    </p:spTree>
    <p:extLst>
      <p:ext uri="{BB962C8B-B14F-4D97-AF65-F5344CB8AC3E}">
        <p14:creationId xmlns:p14="http://schemas.microsoft.com/office/powerpoint/2010/main" val="31801524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Digitaalisen kirjaston virallinen määritelmä</a:t>
            </a:r>
            <a:endParaRPr lang="fi-FI" dirty="0"/>
          </a:p>
        </p:txBody>
      </p:sp>
      <p:sp>
        <p:nvSpPr>
          <p:cNvPr id="3" name="Sisällön paikkamerkki 2"/>
          <p:cNvSpPr>
            <a:spLocks noGrp="1"/>
          </p:cNvSpPr>
          <p:nvPr>
            <p:ph idx="1"/>
          </p:nvPr>
        </p:nvSpPr>
        <p:spPr/>
        <p:txBody>
          <a:bodyPr/>
          <a:lstStyle/>
          <a:p>
            <a:r>
              <a:rPr lang="fi-FI" dirty="0" smtClean="0"/>
              <a:t>Täsmennystä edelliseen:</a:t>
            </a:r>
          </a:p>
          <a:p>
            <a:pPr lvl="1"/>
            <a:r>
              <a:rPr lang="fi-FI" b="1" dirty="0"/>
              <a:t>Sisältöjen tuottamiseen ja keräämiseen</a:t>
            </a:r>
            <a:r>
              <a:rPr lang="fi-FI" dirty="0"/>
              <a:t> kuuluvat digitointi, hankinta ja lisensiointi.</a:t>
            </a:r>
            <a:br>
              <a:rPr lang="fi-FI" dirty="0"/>
            </a:br>
            <a:r>
              <a:rPr lang="fi-FI" b="1" dirty="0"/>
              <a:t>Hallinnointi </a:t>
            </a:r>
            <a:r>
              <a:rPr lang="fi-FI" dirty="0"/>
              <a:t>sisältää järjestelmät, kuvailun, käyttöön asettamisen ja käyttöoikeuksien hallinnan.</a:t>
            </a:r>
            <a:br>
              <a:rPr lang="fi-FI" dirty="0"/>
            </a:br>
            <a:r>
              <a:rPr lang="fi-FI" b="1" dirty="0"/>
              <a:t>Säilyttäminen</a:t>
            </a:r>
            <a:r>
              <a:rPr lang="fi-FI" dirty="0"/>
              <a:t> tarkoittaa aineiston käytettävyyden varmistamista pitkällä aikavälillä.</a:t>
            </a:r>
            <a:br>
              <a:rPr lang="fi-FI" dirty="0"/>
            </a:br>
            <a:r>
              <a:rPr lang="fi-FI" b="1" dirty="0"/>
              <a:t>Asiakaslähtöisyys</a:t>
            </a:r>
            <a:r>
              <a:rPr lang="fi-FI" dirty="0"/>
              <a:t> on palvelujen toiminnallista suunnittelua asiakkaiden tarpeiden ja jatkuvan vuorovaikutteisuuden pohjalta</a:t>
            </a:r>
            <a:r>
              <a:rPr lang="fi-FI" dirty="0" smtClean="0"/>
              <a:t>.</a:t>
            </a:r>
          </a:p>
          <a:p>
            <a:pPr lvl="2"/>
            <a:r>
              <a:rPr lang="fi-FI" b="1" dirty="0"/>
              <a:t>Leila Heinemann, Tietolinja, Kansalliskirjasto</a:t>
            </a:r>
            <a:endParaRPr lang="fi-FI" dirty="0"/>
          </a:p>
          <a:p>
            <a:pPr lvl="2"/>
            <a:endParaRPr lang="fi-FI" dirty="0"/>
          </a:p>
        </p:txBody>
      </p:sp>
    </p:spTree>
    <p:extLst>
      <p:ext uri="{BB962C8B-B14F-4D97-AF65-F5344CB8AC3E}">
        <p14:creationId xmlns:p14="http://schemas.microsoft.com/office/powerpoint/2010/main" val="18508559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Teknologia edellä?</a:t>
            </a:r>
            <a:endParaRPr lang="fi-FI" dirty="0"/>
          </a:p>
        </p:txBody>
      </p:sp>
      <p:sp>
        <p:nvSpPr>
          <p:cNvPr id="3" name="Sisällön paikkamerkki 2"/>
          <p:cNvSpPr>
            <a:spLocks noGrp="1"/>
          </p:cNvSpPr>
          <p:nvPr>
            <p:ph idx="1"/>
          </p:nvPr>
        </p:nvSpPr>
        <p:spPr/>
        <p:txBody>
          <a:bodyPr/>
          <a:lstStyle/>
          <a:p>
            <a:r>
              <a:rPr lang="fi-FI" dirty="0" smtClean="0"/>
              <a:t>Ajattelemmeko digitaalisuutta vain ”automaattisena tietojenkäsittelynä”?</a:t>
            </a:r>
          </a:p>
          <a:p>
            <a:r>
              <a:rPr lang="fi-FI" dirty="0" smtClean="0"/>
              <a:t>Onko digitaalisuus meille vain muoto, josta esimerkiksi professori Jaakko Suominen on varoittanut.</a:t>
            </a:r>
            <a:endParaRPr lang="fi-FI" dirty="0"/>
          </a:p>
        </p:txBody>
      </p:sp>
    </p:spTree>
    <p:extLst>
      <p:ext uri="{BB962C8B-B14F-4D97-AF65-F5344CB8AC3E}">
        <p14:creationId xmlns:p14="http://schemas.microsoft.com/office/powerpoint/2010/main" val="11556437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Itse asiassa digitaalisuus on paljon enemmän…</a:t>
            </a:r>
            <a:endParaRPr lang="fi-FI" dirty="0"/>
          </a:p>
        </p:txBody>
      </p:sp>
      <p:sp>
        <p:nvSpPr>
          <p:cNvPr id="3" name="Sisällön paikkamerkki 2"/>
          <p:cNvSpPr>
            <a:spLocks noGrp="1"/>
          </p:cNvSpPr>
          <p:nvPr>
            <p:ph idx="1"/>
          </p:nvPr>
        </p:nvSpPr>
        <p:spPr/>
        <p:txBody>
          <a:bodyPr/>
          <a:lstStyle/>
          <a:p>
            <a:r>
              <a:rPr lang="fi-FI" dirty="0" smtClean="0"/>
              <a:t>Koko tiedon valtatie (</a:t>
            </a:r>
            <a:r>
              <a:rPr lang="fi-FI" dirty="0" err="1" smtClean="0"/>
              <a:t>information</a:t>
            </a:r>
            <a:r>
              <a:rPr lang="fi-FI" dirty="0" smtClean="0"/>
              <a:t> </a:t>
            </a:r>
            <a:r>
              <a:rPr lang="fi-FI" dirty="0" err="1" smtClean="0"/>
              <a:t>highway</a:t>
            </a:r>
            <a:r>
              <a:rPr lang="fi-FI" dirty="0" smtClean="0"/>
              <a:t>)</a:t>
            </a:r>
          </a:p>
          <a:p>
            <a:r>
              <a:rPr lang="fi-FI" dirty="0" smtClean="0"/>
              <a:t>Kokoelmamme ei ole vain seinien sisällä, se on kaikkialla verkkoavaruudessa</a:t>
            </a:r>
            <a:endParaRPr lang="fi-FI" dirty="0"/>
          </a:p>
        </p:txBody>
      </p:sp>
    </p:spTree>
    <p:extLst>
      <p:ext uri="{BB962C8B-B14F-4D97-AF65-F5344CB8AC3E}">
        <p14:creationId xmlns:p14="http://schemas.microsoft.com/office/powerpoint/2010/main" val="11386715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Digitaalisuus on…</a:t>
            </a:r>
            <a:endParaRPr lang="fi-FI" dirty="0"/>
          </a:p>
        </p:txBody>
      </p:sp>
      <p:sp>
        <p:nvSpPr>
          <p:cNvPr id="3" name="Sisällön paikkamerkki 2"/>
          <p:cNvSpPr>
            <a:spLocks noGrp="1"/>
          </p:cNvSpPr>
          <p:nvPr>
            <p:ph idx="1"/>
          </p:nvPr>
        </p:nvSpPr>
        <p:spPr/>
        <p:txBody>
          <a:bodyPr>
            <a:normAutofit/>
          </a:bodyPr>
          <a:lstStyle/>
          <a:p>
            <a:pPr marL="0" indent="0">
              <a:buNone/>
            </a:pPr>
            <a:r>
              <a:rPr lang="fi-FI" sz="7200" dirty="0" smtClean="0"/>
              <a:t>TOIMINTATAPA!</a:t>
            </a:r>
            <a:endParaRPr lang="fi-FI" sz="7200" dirty="0"/>
          </a:p>
        </p:txBody>
      </p:sp>
    </p:spTree>
    <p:extLst>
      <p:ext uri="{BB962C8B-B14F-4D97-AF65-F5344CB8AC3E}">
        <p14:creationId xmlns:p14="http://schemas.microsoft.com/office/powerpoint/2010/main" val="28328385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Kirjaston rooli</a:t>
            </a:r>
            <a:endParaRPr lang="fi-FI" dirty="0"/>
          </a:p>
        </p:txBody>
      </p:sp>
      <p:sp>
        <p:nvSpPr>
          <p:cNvPr id="3" name="Sisällön paikkamerkki 2"/>
          <p:cNvSpPr>
            <a:spLocks noGrp="1"/>
          </p:cNvSpPr>
          <p:nvPr>
            <p:ph idx="1"/>
          </p:nvPr>
        </p:nvSpPr>
        <p:spPr/>
        <p:txBody>
          <a:bodyPr/>
          <a:lstStyle/>
          <a:p>
            <a:r>
              <a:rPr lang="fi-FI" dirty="0" smtClean="0"/>
              <a:t>Onko kirjasto VAIN digitoija, säilyttäjä ja </a:t>
            </a:r>
            <a:r>
              <a:rPr lang="fi-FI" dirty="0" err="1" smtClean="0"/>
              <a:t>käyttöönsaattaja</a:t>
            </a:r>
            <a:r>
              <a:rPr lang="fi-FI" dirty="0" smtClean="0"/>
              <a:t>?</a:t>
            </a:r>
          </a:p>
          <a:p>
            <a:r>
              <a:rPr lang="fi-FI" dirty="0" smtClean="0"/>
              <a:t>Jos näin, niin kirjaston tehtävät digitaalisen kulttuurin saralla on käsitetty kovin suppeasti</a:t>
            </a:r>
          </a:p>
          <a:p>
            <a:r>
              <a:rPr lang="fi-FI" dirty="0" smtClean="0"/>
              <a:t>On hienoa, että aineistoja digitoidaan, mutta digitaalisten aineistojen tuottaminen ja digitaalinen kirjasto tulee nähdäkseni ymmärtää laajemmin</a:t>
            </a:r>
          </a:p>
          <a:p>
            <a:r>
              <a:rPr lang="fi-FI" dirty="0" smtClean="0"/>
              <a:t>Miksi haluamme ymmärtää digitaalisen kirjaston ja digitaalisuuden vain digitoituna kokoelmana? Digitaalinen kulttuuri on paljon laajempi käsite kuin pelkkä digitaalinen kokoelma.</a:t>
            </a:r>
            <a:endParaRPr lang="fi-FI" dirty="0"/>
          </a:p>
        </p:txBody>
      </p:sp>
    </p:spTree>
    <p:extLst>
      <p:ext uri="{BB962C8B-B14F-4D97-AF65-F5344CB8AC3E}">
        <p14:creationId xmlns:p14="http://schemas.microsoft.com/office/powerpoint/2010/main" val="24762996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endParaRPr lang="fi-FI"/>
          </a:p>
        </p:txBody>
      </p:sp>
      <p:sp>
        <p:nvSpPr>
          <p:cNvPr id="3" name="Sisällön paikkamerkki 2"/>
          <p:cNvSpPr>
            <a:spLocks noGrp="1"/>
          </p:cNvSpPr>
          <p:nvPr>
            <p:ph idx="1"/>
          </p:nvPr>
        </p:nvSpPr>
        <p:spPr/>
        <p:txBody>
          <a:bodyPr/>
          <a:lstStyle/>
          <a:p>
            <a:r>
              <a:rPr lang="fi-FI" dirty="0"/>
              <a:t>Yleisen kirjaston tehtävänä on:</a:t>
            </a:r>
          </a:p>
          <a:p>
            <a:pPr marL="0" indent="0">
              <a:buNone/>
            </a:pPr>
            <a:r>
              <a:rPr lang="fi-FI" dirty="0" smtClean="0"/>
              <a:t>	1</a:t>
            </a:r>
            <a:r>
              <a:rPr lang="fi-FI" dirty="0"/>
              <a:t>) tarjota pääsy aineistoihin, tietoon ja </a:t>
            </a:r>
            <a:r>
              <a:rPr lang="fi-FI" b="1" dirty="0" smtClean="0"/>
              <a:t>kulttuurisisältöihin</a:t>
            </a:r>
          </a:p>
          <a:p>
            <a:pPr marL="0" indent="0">
              <a:buNone/>
            </a:pPr>
            <a:r>
              <a:rPr lang="fi-FI" dirty="0"/>
              <a:t>	</a:t>
            </a:r>
            <a:r>
              <a:rPr lang="fi-FI" dirty="0" smtClean="0"/>
              <a:t>Kirjastolaki 2016</a:t>
            </a:r>
            <a:endParaRPr lang="fi-FI" dirty="0"/>
          </a:p>
          <a:p>
            <a:r>
              <a:rPr lang="fi-FI" dirty="0" smtClean="0"/>
              <a:t>Kattaa myös digitaaliset kulttuurisisällöt</a:t>
            </a:r>
            <a:endParaRPr lang="fi-FI" dirty="0"/>
          </a:p>
        </p:txBody>
      </p:sp>
    </p:spTree>
    <p:extLst>
      <p:ext uri="{BB962C8B-B14F-4D97-AF65-F5344CB8AC3E}">
        <p14:creationId xmlns:p14="http://schemas.microsoft.com/office/powerpoint/2010/main" val="24866310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Missio</a:t>
            </a:r>
            <a:endParaRPr lang="fi-FI" dirty="0"/>
          </a:p>
        </p:txBody>
      </p:sp>
      <p:sp>
        <p:nvSpPr>
          <p:cNvPr id="3" name="Sisällön paikkamerkki 2"/>
          <p:cNvSpPr>
            <a:spLocks noGrp="1"/>
          </p:cNvSpPr>
          <p:nvPr>
            <p:ph idx="1"/>
          </p:nvPr>
        </p:nvSpPr>
        <p:spPr/>
        <p:txBody>
          <a:bodyPr/>
          <a:lstStyle/>
          <a:p>
            <a:r>
              <a:rPr lang="fi-FI" dirty="0" smtClean="0"/>
              <a:t>Irti aineistokeskeisyydestä, sillä…</a:t>
            </a:r>
          </a:p>
          <a:p>
            <a:pPr lvl="1"/>
            <a:r>
              <a:rPr lang="fi-FI" dirty="0" smtClean="0"/>
              <a:t>”Mediasisällöt </a:t>
            </a:r>
            <a:r>
              <a:rPr lang="fi-FI" dirty="0"/>
              <a:t>ja -välineet tuottavat uusia </a:t>
            </a:r>
            <a:r>
              <a:rPr lang="fi-FI" dirty="0" err="1"/>
              <a:t>sosiokulttuurisia</a:t>
            </a:r>
            <a:r>
              <a:rPr lang="fi-FI" dirty="0"/>
              <a:t> ilmiöitä, jotka liittyvät esimerkiksi ajankäyttöön tai sosiaalisiin konventioihin, kuten </a:t>
            </a:r>
            <a:r>
              <a:rPr lang="fi-FI" dirty="0" smtClean="0"/>
              <a:t>tapoihin </a:t>
            </a:r>
            <a:r>
              <a:rPr lang="fi-FI" dirty="0"/>
              <a:t>joilla viestimme muille</a:t>
            </a:r>
            <a:r>
              <a:rPr lang="fi-FI" dirty="0" smtClean="0"/>
              <a:t>.”</a:t>
            </a:r>
          </a:p>
          <a:p>
            <a:pPr lvl="1"/>
            <a:r>
              <a:rPr lang="fi-FI" dirty="0" smtClean="0"/>
              <a:t>”Mediataidot </a:t>
            </a:r>
            <a:r>
              <a:rPr lang="fi-FI" dirty="0"/>
              <a:t>eivät ole yksinomaan yksilön taitoja, vaan niillä on myös sosiaalinen ja laajempi yhteiskunnallinen ulottuvuus: yhteiskunnan jäsenten vahvat mediataidot voidaan nähdä myös demokratiaa vahvistavana tekijänä</a:t>
            </a:r>
            <a:r>
              <a:rPr lang="fi-FI" dirty="0" smtClean="0"/>
              <a:t>.”</a:t>
            </a:r>
          </a:p>
          <a:p>
            <a:pPr lvl="4"/>
            <a:r>
              <a:rPr lang="fi-FI" dirty="0" smtClean="0"/>
              <a:t>Lähde: Mediakasvatusseura 2018</a:t>
            </a:r>
            <a:endParaRPr lang="fi-FI" dirty="0"/>
          </a:p>
          <a:p>
            <a:pPr lvl="1"/>
            <a:endParaRPr lang="fi-FI" dirty="0"/>
          </a:p>
        </p:txBody>
      </p:sp>
    </p:spTree>
    <p:extLst>
      <p:ext uri="{BB962C8B-B14F-4D97-AF65-F5344CB8AC3E}">
        <p14:creationId xmlns:p14="http://schemas.microsoft.com/office/powerpoint/2010/main" val="42554300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Digitaalisessa yhteiskunnassa…</a:t>
            </a:r>
            <a:endParaRPr lang="fi-FI" dirty="0"/>
          </a:p>
        </p:txBody>
      </p:sp>
      <p:sp>
        <p:nvSpPr>
          <p:cNvPr id="3" name="Sisällön paikkamerkki 2"/>
          <p:cNvSpPr>
            <a:spLocks noGrp="1"/>
          </p:cNvSpPr>
          <p:nvPr>
            <p:ph idx="1"/>
          </p:nvPr>
        </p:nvSpPr>
        <p:spPr/>
        <p:txBody>
          <a:bodyPr/>
          <a:lstStyle/>
          <a:p>
            <a:r>
              <a:rPr lang="fi-FI" dirty="0" smtClean="0"/>
              <a:t>Arki meditoituu ja median merkitys kasvaa</a:t>
            </a:r>
          </a:p>
          <a:p>
            <a:r>
              <a:rPr lang="fi-FI" dirty="0" smtClean="0"/>
              <a:t>Onko meillä valmiudet kohdata tämä?</a:t>
            </a:r>
            <a:endParaRPr lang="fi-FI" dirty="0"/>
          </a:p>
        </p:txBody>
      </p:sp>
    </p:spTree>
    <p:extLst>
      <p:ext uri="{BB962C8B-B14F-4D97-AF65-F5344CB8AC3E}">
        <p14:creationId xmlns:p14="http://schemas.microsoft.com/office/powerpoint/2010/main" val="9563794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Mitä hän haluaa digitaaliselta kirjastolta?</a:t>
            </a:r>
            <a:endParaRPr lang="fi-FI" dirty="0"/>
          </a:p>
        </p:txBody>
      </p:sp>
      <p:pic>
        <p:nvPicPr>
          <p:cNvPr id="4" name="Sisällön paikkamerkki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752838" y="2390093"/>
            <a:ext cx="5124450" cy="3416300"/>
          </a:xfrm>
        </p:spPr>
      </p:pic>
      <p:sp>
        <p:nvSpPr>
          <p:cNvPr id="5" name="Tekstiruutu 4"/>
          <p:cNvSpPr txBox="1"/>
          <p:nvPr/>
        </p:nvSpPr>
        <p:spPr>
          <a:xfrm>
            <a:off x="3673928" y="5698671"/>
            <a:ext cx="833883" cy="215444"/>
          </a:xfrm>
          <a:prstGeom prst="rect">
            <a:avLst/>
          </a:prstGeom>
          <a:noFill/>
        </p:spPr>
        <p:txBody>
          <a:bodyPr wrap="none" rtlCol="0">
            <a:spAutoFit/>
          </a:bodyPr>
          <a:lstStyle/>
          <a:p>
            <a:r>
              <a:rPr lang="fi-FI" sz="800" dirty="0" err="1" smtClean="0"/>
              <a:t>Pixabay</a:t>
            </a:r>
            <a:r>
              <a:rPr lang="fi-FI" sz="800" dirty="0" smtClean="0"/>
              <a:t> CC0</a:t>
            </a:r>
            <a:endParaRPr lang="fi-FI" sz="800" dirty="0"/>
          </a:p>
        </p:txBody>
      </p:sp>
    </p:spTree>
    <p:extLst>
      <p:ext uri="{BB962C8B-B14F-4D97-AF65-F5344CB8AC3E}">
        <p14:creationId xmlns:p14="http://schemas.microsoft.com/office/powerpoint/2010/main" val="39005688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Tulevaisuuden roolit?</a:t>
            </a:r>
            <a:endParaRPr lang="fi-FI" dirty="0"/>
          </a:p>
        </p:txBody>
      </p:sp>
      <p:sp>
        <p:nvSpPr>
          <p:cNvPr id="3" name="Sisällön paikkamerkki 2"/>
          <p:cNvSpPr>
            <a:spLocks noGrp="1"/>
          </p:cNvSpPr>
          <p:nvPr>
            <p:ph idx="1"/>
          </p:nvPr>
        </p:nvSpPr>
        <p:spPr/>
        <p:txBody>
          <a:bodyPr/>
          <a:lstStyle/>
          <a:p>
            <a:pPr marL="0" indent="0">
              <a:buNone/>
            </a:pPr>
            <a:r>
              <a:rPr lang="fi-FI" dirty="0" smtClean="0"/>
              <a:t>manipulointietsivä 	</a:t>
            </a:r>
          </a:p>
          <a:p>
            <a:pPr marL="0" indent="0">
              <a:buNone/>
            </a:pPr>
            <a:r>
              <a:rPr lang="fi-FI" dirty="0">
                <a:latin typeface="Aparajita" panose="020B0604020202020204" pitchFamily="34" charset="0"/>
                <a:cs typeface="Aparajita" panose="020B0604020202020204" pitchFamily="34" charset="0"/>
              </a:rPr>
              <a:t>	</a:t>
            </a:r>
            <a:r>
              <a:rPr lang="fi-FI" dirty="0" smtClean="0">
                <a:latin typeface="Aparajita" panose="020B0604020202020204" pitchFamily="34" charset="0"/>
                <a:cs typeface="Aparajita" panose="020B0604020202020204" pitchFamily="34" charset="0"/>
              </a:rPr>
              <a:t>		valhemedian </a:t>
            </a:r>
            <a:r>
              <a:rPr lang="fi-FI" dirty="0">
                <a:latin typeface="Aparajita" panose="020B0604020202020204" pitchFamily="34" charset="0"/>
                <a:cs typeface="Aparajita" panose="020B0604020202020204" pitchFamily="34" charset="0"/>
              </a:rPr>
              <a:t>torjuja </a:t>
            </a:r>
            <a:endParaRPr lang="fi-FI" dirty="0" smtClean="0">
              <a:latin typeface="Aparajita" panose="020B0604020202020204" pitchFamily="34" charset="0"/>
              <a:cs typeface="Aparajita" panose="020B0604020202020204" pitchFamily="34" charset="0"/>
            </a:endParaRPr>
          </a:p>
          <a:p>
            <a:pPr marL="0" indent="0">
              <a:buNone/>
            </a:pPr>
            <a:r>
              <a:rPr lang="fi-FI" dirty="0">
                <a:latin typeface="Aparajita" panose="020B0604020202020204" pitchFamily="34" charset="0"/>
                <a:cs typeface="Aparajita" panose="020B0604020202020204" pitchFamily="34" charset="0"/>
              </a:rPr>
              <a:t>	</a:t>
            </a:r>
            <a:r>
              <a:rPr lang="fi-FI" dirty="0" smtClean="0">
                <a:latin typeface="Balloon XBd BT" panose="03060902030402060201" pitchFamily="66" charset="0"/>
                <a:cs typeface="Aparajita" panose="020B0604020202020204" pitchFamily="34" charset="0"/>
              </a:rPr>
              <a:t>	</a:t>
            </a:r>
            <a:r>
              <a:rPr lang="fi-FI" dirty="0" smtClean="0">
                <a:latin typeface="Algerian" panose="04020705040A02060702" pitchFamily="82" charset="0"/>
              </a:rPr>
              <a:t>tekoälyhakuoptimoija</a:t>
            </a:r>
            <a:r>
              <a:rPr lang="fi-FI" dirty="0" smtClean="0">
                <a:latin typeface="Balloon XBd BT" panose="03060902030402060201" pitchFamily="66" charset="0"/>
              </a:rPr>
              <a:t> 		tekoälylobbari </a:t>
            </a:r>
          </a:p>
          <a:p>
            <a:pPr marL="0" indent="0">
              <a:buNone/>
            </a:pPr>
            <a:r>
              <a:rPr lang="fi-FI" dirty="0">
                <a:latin typeface="Balloon XBd BT" panose="03060902030402060201" pitchFamily="66" charset="0"/>
              </a:rPr>
              <a:t>	</a:t>
            </a:r>
            <a:r>
              <a:rPr lang="fi-FI" dirty="0">
                <a:latin typeface="Lithograph" pitchFamily="2" charset="0"/>
              </a:rPr>
              <a:t>metatiedon </a:t>
            </a:r>
            <a:r>
              <a:rPr lang="fi-FI" dirty="0" err="1" smtClean="0">
                <a:latin typeface="Lithograph" pitchFamily="2" charset="0"/>
              </a:rPr>
              <a:t>yhteensovittaja</a:t>
            </a:r>
            <a:r>
              <a:rPr lang="fi-FI" dirty="0" smtClean="0">
                <a:latin typeface="Lithograph" pitchFamily="2" charset="0"/>
              </a:rPr>
              <a:t>	</a:t>
            </a:r>
            <a:r>
              <a:rPr lang="fi-FI" dirty="0" smtClean="0">
                <a:latin typeface="Balloon XBd BT" panose="03060902030402060201" pitchFamily="66" charset="0"/>
              </a:rPr>
              <a:t>		</a:t>
            </a:r>
            <a:r>
              <a:rPr lang="fi-FI" dirty="0" smtClean="0">
                <a:latin typeface="Arial Rounded MT Bold" panose="020F0704030504030204" pitchFamily="34" charset="0"/>
              </a:rPr>
              <a:t>tekoälyn </a:t>
            </a:r>
            <a:r>
              <a:rPr lang="fi-FI" dirty="0">
                <a:latin typeface="Arial Rounded MT Bold" panose="020F0704030504030204" pitchFamily="34" charset="0"/>
              </a:rPr>
              <a:t>personalisoija </a:t>
            </a:r>
            <a:endParaRPr lang="fi-FI" dirty="0" smtClean="0">
              <a:latin typeface="Arial Rounded MT Bold" panose="020F0704030504030204" pitchFamily="34" charset="0"/>
              <a:cs typeface="Aparajita" panose="020B0604020202020204" pitchFamily="34" charset="0"/>
            </a:endParaRPr>
          </a:p>
          <a:p>
            <a:pPr marL="0" indent="0">
              <a:buNone/>
            </a:pPr>
            <a:r>
              <a:rPr lang="fi-FI" dirty="0" smtClean="0">
                <a:latin typeface="Aparajita" panose="020B0604020202020204" pitchFamily="34" charset="0"/>
                <a:cs typeface="Aparajita" panose="020B0604020202020204" pitchFamily="34" charset="0"/>
              </a:rPr>
              <a:t>			</a:t>
            </a:r>
            <a:r>
              <a:rPr lang="fi-FI" dirty="0" err="1" smtClean="0">
                <a:latin typeface="Balloon Bd BT" panose="03060702020302060201" pitchFamily="66" charset="0"/>
              </a:rPr>
              <a:t>tiednhankinnan</a:t>
            </a:r>
            <a:r>
              <a:rPr lang="fi-FI" dirty="0" smtClean="0">
                <a:latin typeface="Balloon Bd BT" panose="03060702020302060201" pitchFamily="66" charset="0"/>
              </a:rPr>
              <a:t> </a:t>
            </a:r>
            <a:r>
              <a:rPr lang="fi-FI" dirty="0" err="1">
                <a:latin typeface="Balloon Bd BT" panose="03060702020302060201" pitchFamily="66" charset="0"/>
              </a:rPr>
              <a:t>joukkoistaja</a:t>
            </a:r>
            <a:r>
              <a:rPr lang="fi-FI" dirty="0">
                <a:latin typeface="Balloon Bd BT" panose="03060702020302060201" pitchFamily="66" charset="0"/>
              </a:rPr>
              <a:t> </a:t>
            </a:r>
            <a:endParaRPr lang="fi-FI" dirty="0" smtClean="0">
              <a:latin typeface="Balloon Bd BT" panose="03060702020302060201" pitchFamily="66" charset="0"/>
            </a:endParaRPr>
          </a:p>
          <a:p>
            <a:pPr marL="0" indent="0">
              <a:buNone/>
            </a:pPr>
            <a:r>
              <a:rPr lang="fi-FI" dirty="0" smtClean="0">
                <a:latin typeface="Britannic Bold" panose="020B0903060703020204" pitchFamily="34" charset="0"/>
              </a:rPr>
              <a:t>		</a:t>
            </a:r>
            <a:r>
              <a:rPr lang="fi-FI" dirty="0" err="1" smtClean="0">
                <a:latin typeface="Britannic Bold" panose="020B0903060703020204" pitchFamily="34" charset="0"/>
              </a:rPr>
              <a:t>virtuaaliopas</a:t>
            </a:r>
            <a:r>
              <a:rPr lang="fi-FI" dirty="0" smtClean="0">
                <a:latin typeface="Britannic Bold" panose="020B0903060703020204" pitchFamily="34" charset="0"/>
              </a:rPr>
              <a:t> 			</a:t>
            </a:r>
            <a:r>
              <a:rPr lang="fi-FI" dirty="0" smtClean="0">
                <a:latin typeface="Aparajita" panose="020B0604020202020204" pitchFamily="34" charset="0"/>
                <a:cs typeface="Aparajita" panose="020B0604020202020204" pitchFamily="34" charset="0"/>
              </a:rPr>
              <a:t>lähdeanalyytikko</a:t>
            </a:r>
          </a:p>
          <a:p>
            <a:pPr marL="0" indent="0">
              <a:buNone/>
            </a:pPr>
            <a:r>
              <a:rPr lang="fi-FI" dirty="0">
                <a:latin typeface="Aparajita" panose="020B0604020202020204" pitchFamily="34" charset="0"/>
                <a:cs typeface="Aparajita" panose="020B0604020202020204" pitchFamily="34" charset="0"/>
              </a:rPr>
              <a:t>	</a:t>
            </a:r>
            <a:r>
              <a:rPr lang="fi-FI" dirty="0">
                <a:latin typeface="Stencil" panose="040409050D0802020404" pitchFamily="82" charset="0"/>
              </a:rPr>
              <a:t>ristiriitaisen tiedon </a:t>
            </a:r>
            <a:r>
              <a:rPr lang="fi-FI" dirty="0" smtClean="0">
                <a:latin typeface="Stencil" panose="040409050D0802020404" pitchFamily="82" charset="0"/>
              </a:rPr>
              <a:t>selvittäjä		</a:t>
            </a:r>
            <a:r>
              <a:rPr lang="fi-FI" dirty="0" smtClean="0">
                <a:latin typeface="MS Gothic" panose="020B0609070205080204" pitchFamily="49" charset="-128"/>
                <a:ea typeface="MS Gothic" panose="020B0609070205080204" pitchFamily="49" charset="-128"/>
              </a:rPr>
              <a:t>	</a:t>
            </a:r>
            <a:r>
              <a:rPr lang="fi-FI" dirty="0">
                <a:latin typeface="MS Gothic" panose="020B0609070205080204" pitchFamily="49" charset="-128"/>
                <a:ea typeface="MS Gothic" panose="020B0609070205080204" pitchFamily="49" charset="-128"/>
              </a:rPr>
              <a:t>kohinan poistaja </a:t>
            </a:r>
            <a:endParaRPr lang="fi-FI" dirty="0">
              <a:latin typeface="MS Gothic" panose="020B0609070205080204" pitchFamily="49" charset="-128"/>
              <a:ea typeface="MS Gothic" panose="020B0609070205080204" pitchFamily="49" charset="-128"/>
              <a:cs typeface="Aparajita" panose="020B0604020202020204" pitchFamily="34" charset="0"/>
            </a:endParaRPr>
          </a:p>
        </p:txBody>
      </p:sp>
    </p:spTree>
    <p:extLst>
      <p:ext uri="{BB962C8B-B14F-4D97-AF65-F5344CB8AC3E}">
        <p14:creationId xmlns:p14="http://schemas.microsoft.com/office/powerpoint/2010/main" val="26886165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Digitaalisuuden lohkot</a:t>
            </a:r>
            <a:endParaRPr lang="fi-FI" dirty="0"/>
          </a:p>
        </p:txBody>
      </p:sp>
      <p:sp>
        <p:nvSpPr>
          <p:cNvPr id="3" name="Sisällön paikkamerkki 2"/>
          <p:cNvSpPr>
            <a:spLocks noGrp="1"/>
          </p:cNvSpPr>
          <p:nvPr>
            <p:ph idx="1"/>
          </p:nvPr>
        </p:nvSpPr>
        <p:spPr/>
        <p:txBody>
          <a:bodyPr/>
          <a:lstStyle/>
          <a:p>
            <a:r>
              <a:rPr lang="fi-FI" dirty="0" smtClean="0"/>
              <a:t>Palvelu</a:t>
            </a:r>
          </a:p>
          <a:p>
            <a:r>
              <a:rPr lang="fi-FI" dirty="0" smtClean="0"/>
              <a:t>Aineisto</a:t>
            </a:r>
          </a:p>
          <a:p>
            <a:r>
              <a:rPr lang="fi-FI" dirty="0" smtClean="0"/>
              <a:t>Digitaalisten sisältöjen tuottaminen</a:t>
            </a:r>
          </a:p>
          <a:p>
            <a:r>
              <a:rPr lang="fi-FI" dirty="0" smtClean="0"/>
              <a:t>Laaja digitaalisen kulttuurin ymmärrys ja tukeminen</a:t>
            </a:r>
            <a:endParaRPr lang="fi-FI" dirty="0"/>
          </a:p>
        </p:txBody>
      </p:sp>
    </p:spTree>
    <p:extLst>
      <p:ext uri="{BB962C8B-B14F-4D97-AF65-F5344CB8AC3E}">
        <p14:creationId xmlns:p14="http://schemas.microsoft.com/office/powerpoint/2010/main" val="16384018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Digitaalisuus ja työn muutos</a:t>
            </a:r>
            <a:endParaRPr lang="fi-FI" dirty="0"/>
          </a:p>
        </p:txBody>
      </p:sp>
      <p:sp>
        <p:nvSpPr>
          <p:cNvPr id="3" name="Sisällön paikkamerkki 2"/>
          <p:cNvSpPr>
            <a:spLocks noGrp="1"/>
          </p:cNvSpPr>
          <p:nvPr>
            <p:ph idx="1"/>
          </p:nvPr>
        </p:nvSpPr>
        <p:spPr/>
        <p:txBody>
          <a:bodyPr/>
          <a:lstStyle/>
          <a:p>
            <a:r>
              <a:rPr lang="fi-FI" dirty="0" smtClean="0"/>
              <a:t>Palvelu </a:t>
            </a:r>
            <a:r>
              <a:rPr lang="fi-FI" dirty="0" err="1" smtClean="0"/>
              <a:t>digitoituu</a:t>
            </a:r>
            <a:r>
              <a:rPr lang="fi-FI" dirty="0" smtClean="0"/>
              <a:t> yhä voimakkaammin</a:t>
            </a:r>
          </a:p>
          <a:p>
            <a:r>
              <a:rPr lang="fi-FI" dirty="0" smtClean="0"/>
              <a:t>Reaaliaikaiset </a:t>
            </a:r>
            <a:r>
              <a:rPr lang="fi-FI" dirty="0" err="1" smtClean="0"/>
              <a:t>chatit</a:t>
            </a:r>
            <a:r>
              <a:rPr lang="fi-FI" dirty="0" smtClean="0"/>
              <a:t>, </a:t>
            </a:r>
            <a:r>
              <a:rPr lang="fi-FI" dirty="0" err="1" smtClean="0"/>
              <a:t>virtuaalikirjastonhoitajuus</a:t>
            </a:r>
            <a:r>
              <a:rPr lang="fi-FI" dirty="0" smtClean="0"/>
              <a:t> yms.</a:t>
            </a:r>
          </a:p>
          <a:p>
            <a:r>
              <a:rPr lang="fi-FI" dirty="0" smtClean="0"/>
              <a:t>Kirjastonhoitaja on yhä voimakkaammin digitaalisen kulttuurin moniosaaja</a:t>
            </a:r>
            <a:endParaRPr lang="fi-FI" dirty="0"/>
          </a:p>
        </p:txBody>
      </p:sp>
    </p:spTree>
    <p:extLst>
      <p:ext uri="{BB962C8B-B14F-4D97-AF65-F5344CB8AC3E}">
        <p14:creationId xmlns:p14="http://schemas.microsoft.com/office/powerpoint/2010/main" val="15607088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Aineistot</a:t>
            </a:r>
            <a:endParaRPr lang="fi-FI" dirty="0"/>
          </a:p>
        </p:txBody>
      </p:sp>
      <p:sp>
        <p:nvSpPr>
          <p:cNvPr id="3" name="Sisällön paikkamerkki 2"/>
          <p:cNvSpPr>
            <a:spLocks noGrp="1"/>
          </p:cNvSpPr>
          <p:nvPr>
            <p:ph idx="1"/>
          </p:nvPr>
        </p:nvSpPr>
        <p:spPr/>
        <p:txBody>
          <a:bodyPr/>
          <a:lstStyle/>
          <a:p>
            <a:r>
              <a:rPr lang="fi-FI" dirty="0" smtClean="0"/>
              <a:t>Kuinka monipuolisesti tunnemme digitaaliset aineistot ja palvelut?</a:t>
            </a:r>
          </a:p>
          <a:p>
            <a:r>
              <a:rPr lang="fi-FI" dirty="0" smtClean="0"/>
              <a:t>Pelikulttuurin kasvava merkitys</a:t>
            </a:r>
          </a:p>
          <a:p>
            <a:pPr lvl="1"/>
            <a:r>
              <a:rPr lang="fi-FI" dirty="0" smtClean="0"/>
              <a:t>Suhtautuminen</a:t>
            </a:r>
          </a:p>
          <a:p>
            <a:pPr lvl="1"/>
            <a:r>
              <a:rPr lang="fi-FI" dirty="0" smtClean="0"/>
              <a:t>Tuntemus</a:t>
            </a:r>
          </a:p>
          <a:p>
            <a:pPr lvl="1"/>
            <a:r>
              <a:rPr lang="fi-FI" dirty="0" smtClean="0"/>
              <a:t>Osaaminen</a:t>
            </a:r>
          </a:p>
          <a:p>
            <a:pPr lvl="1"/>
            <a:r>
              <a:rPr lang="fi-FI" dirty="0" smtClean="0"/>
              <a:t>Opastaminen</a:t>
            </a:r>
            <a:endParaRPr lang="fi-FI" dirty="0"/>
          </a:p>
        </p:txBody>
      </p:sp>
    </p:spTree>
    <p:extLst>
      <p:ext uri="{BB962C8B-B14F-4D97-AF65-F5344CB8AC3E}">
        <p14:creationId xmlns:p14="http://schemas.microsoft.com/office/powerpoint/2010/main" val="370321296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E-kirjat</a:t>
            </a:r>
            <a:endParaRPr lang="fi-FI" dirty="0"/>
          </a:p>
        </p:txBody>
      </p:sp>
      <p:sp>
        <p:nvSpPr>
          <p:cNvPr id="3" name="Sisällön paikkamerkki 2"/>
          <p:cNvSpPr>
            <a:spLocks noGrp="1"/>
          </p:cNvSpPr>
          <p:nvPr>
            <p:ph idx="1"/>
          </p:nvPr>
        </p:nvSpPr>
        <p:spPr/>
        <p:txBody>
          <a:bodyPr>
            <a:normAutofit/>
          </a:bodyPr>
          <a:lstStyle/>
          <a:p>
            <a:r>
              <a:rPr lang="fi-FI" dirty="0" smtClean="0"/>
              <a:t>E-kirjojen myynti Suomessa </a:t>
            </a:r>
            <a:r>
              <a:rPr lang="fi-FI" dirty="0"/>
              <a:t>2016 </a:t>
            </a:r>
            <a:endParaRPr lang="fi-FI" dirty="0" smtClean="0"/>
          </a:p>
          <a:p>
            <a:pPr lvl="1"/>
            <a:r>
              <a:rPr lang="fi-FI" dirty="0" smtClean="0"/>
              <a:t>E-kirjat nouseva megatrendi.</a:t>
            </a:r>
          </a:p>
          <a:p>
            <a:pPr lvl="1"/>
            <a:r>
              <a:rPr lang="fi-FI" dirty="0" smtClean="0"/>
              <a:t>Sakari Laiho, </a:t>
            </a:r>
            <a:r>
              <a:rPr lang="fi-FI" dirty="0"/>
              <a:t>Suomen kustannusyhdistys: </a:t>
            </a:r>
            <a:endParaRPr lang="fi-FI" dirty="0" smtClean="0"/>
          </a:p>
          <a:p>
            <a:pPr lvl="2"/>
            <a:r>
              <a:rPr lang="fi-FI" dirty="0" smtClean="0"/>
              <a:t>”Sähköiset </a:t>
            </a:r>
            <a:r>
              <a:rPr lang="fi-FI" dirty="0"/>
              <a:t>kirjat ovat nousussa oleva megatrendi. Viime vuosi </a:t>
            </a:r>
            <a:r>
              <a:rPr lang="fi-FI" dirty="0" smtClean="0"/>
              <a:t>(2016) oli </a:t>
            </a:r>
            <a:r>
              <a:rPr lang="fi-FI" dirty="0"/>
              <a:t>vedenjakaja, jolloin myynti moninkertaistui</a:t>
            </a:r>
            <a:r>
              <a:rPr lang="fi-FI" dirty="0" smtClean="0"/>
              <a:t>.</a:t>
            </a:r>
          </a:p>
          <a:p>
            <a:pPr lvl="2"/>
            <a:r>
              <a:rPr lang="fi-FI" dirty="0" smtClean="0"/>
              <a:t>Elisa-kirjasta ladattiin vuonna 2016 yli 650000 kirjaa</a:t>
            </a:r>
          </a:p>
          <a:p>
            <a:pPr lvl="2"/>
            <a:r>
              <a:rPr lang="fi-FI" dirty="0" smtClean="0"/>
              <a:t>Perinteinen kirja ei katoa, mutta e-kirjan omaksumista vauhdittaa osaltaan kirjastojen e-kirjatarjonta</a:t>
            </a:r>
            <a:endParaRPr lang="fi-FI" dirty="0"/>
          </a:p>
        </p:txBody>
      </p:sp>
    </p:spTree>
    <p:extLst>
      <p:ext uri="{BB962C8B-B14F-4D97-AF65-F5344CB8AC3E}">
        <p14:creationId xmlns:p14="http://schemas.microsoft.com/office/powerpoint/2010/main" val="417384271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Lukukulttuurin murros?</a:t>
            </a:r>
            <a:endParaRPr lang="fi-FI" dirty="0"/>
          </a:p>
        </p:txBody>
      </p:sp>
      <p:sp>
        <p:nvSpPr>
          <p:cNvPr id="3" name="Sisällön paikkamerkki 2"/>
          <p:cNvSpPr>
            <a:spLocks noGrp="1"/>
          </p:cNvSpPr>
          <p:nvPr>
            <p:ph idx="1"/>
          </p:nvPr>
        </p:nvSpPr>
        <p:spPr/>
        <p:txBody>
          <a:bodyPr/>
          <a:lstStyle/>
          <a:p>
            <a:r>
              <a:rPr lang="fi-FI" dirty="0" smtClean="0"/>
              <a:t>E-kirja ei korvaa fiktion osalta painettu kirjaa, mutta voi tuoda uusia lukijoita.</a:t>
            </a:r>
          </a:p>
          <a:p>
            <a:r>
              <a:rPr lang="fi-FI" dirty="0" smtClean="0"/>
              <a:t>Nuorelle digitaalinen muoto on monesti miellyttävämpi</a:t>
            </a:r>
          </a:p>
          <a:p>
            <a:r>
              <a:rPr lang="fi-FI" dirty="0" smtClean="0"/>
              <a:t>Myös digitaaliset lehdet kasvattavat suosiotaan</a:t>
            </a:r>
            <a:endParaRPr lang="fi-FI" dirty="0"/>
          </a:p>
        </p:txBody>
      </p:sp>
    </p:spTree>
    <p:extLst>
      <p:ext uri="{BB962C8B-B14F-4D97-AF65-F5344CB8AC3E}">
        <p14:creationId xmlns:p14="http://schemas.microsoft.com/office/powerpoint/2010/main" val="206267271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Digikulttuurin tukeminen</a:t>
            </a:r>
            <a:endParaRPr lang="fi-FI" dirty="0"/>
          </a:p>
        </p:txBody>
      </p:sp>
      <p:sp>
        <p:nvSpPr>
          <p:cNvPr id="3" name="Sisällön paikkamerkki 2"/>
          <p:cNvSpPr>
            <a:spLocks noGrp="1"/>
          </p:cNvSpPr>
          <p:nvPr>
            <p:ph idx="1"/>
          </p:nvPr>
        </p:nvSpPr>
        <p:spPr/>
        <p:txBody>
          <a:bodyPr/>
          <a:lstStyle/>
          <a:p>
            <a:r>
              <a:rPr lang="fi-FI" dirty="0" smtClean="0"/>
              <a:t>Kirjasto neuvoo ja opastaa kansalaisia digitaalisuuteen</a:t>
            </a:r>
          </a:p>
          <a:p>
            <a:r>
              <a:rPr lang="fi-FI" dirty="0" smtClean="0"/>
              <a:t>Olemmeko me OIKEASTI ajan hermolla?</a:t>
            </a:r>
          </a:p>
          <a:p>
            <a:r>
              <a:rPr lang="fi-FI" dirty="0" smtClean="0"/>
              <a:t>Taso on vaihteleva ja se ei riitä että olemme pelkästään tiedonhaun ammattilaisia</a:t>
            </a:r>
          </a:p>
          <a:p>
            <a:r>
              <a:rPr lang="fi-FI" dirty="0" smtClean="0"/>
              <a:t>Vai haluammeko ymmärtää </a:t>
            </a:r>
            <a:r>
              <a:rPr lang="fi-FI" dirty="0" err="1" smtClean="0"/>
              <a:t>profession</a:t>
            </a:r>
            <a:r>
              <a:rPr lang="fi-FI" dirty="0" smtClean="0"/>
              <a:t> niin, että sn piiriin ei kuulu digitaalisten taitojen ja digikulttuurin edistäminen?</a:t>
            </a:r>
          </a:p>
        </p:txBody>
      </p:sp>
    </p:spTree>
    <p:extLst>
      <p:ext uri="{BB962C8B-B14F-4D97-AF65-F5344CB8AC3E}">
        <p14:creationId xmlns:p14="http://schemas.microsoft.com/office/powerpoint/2010/main" val="19789128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Digitaalisten sisältöjen tuottaminen</a:t>
            </a:r>
            <a:endParaRPr lang="fi-FI" dirty="0"/>
          </a:p>
        </p:txBody>
      </p:sp>
      <p:sp>
        <p:nvSpPr>
          <p:cNvPr id="3" name="Sisällön paikkamerkki 2"/>
          <p:cNvSpPr>
            <a:spLocks noGrp="1"/>
          </p:cNvSpPr>
          <p:nvPr>
            <p:ph idx="1"/>
          </p:nvPr>
        </p:nvSpPr>
        <p:spPr/>
        <p:txBody>
          <a:bodyPr/>
          <a:lstStyle/>
          <a:p>
            <a:r>
              <a:rPr lang="fi-FI" dirty="0" smtClean="0"/>
              <a:t>Kansalaiset ovat tottuneet monipuolisiin digitaalisiin sisältöihin verkossa</a:t>
            </a:r>
          </a:p>
          <a:p>
            <a:r>
              <a:rPr lang="fi-FI" dirty="0" smtClean="0"/>
              <a:t>Kirjastot kilpailevat verkon muiden sisällöntuottajien kanssa esimerkiksi </a:t>
            </a:r>
            <a:r>
              <a:rPr lang="fi-FI" dirty="0" err="1" smtClean="0"/>
              <a:t>somessa</a:t>
            </a:r>
            <a:endParaRPr lang="fi-FI" dirty="0" smtClean="0"/>
          </a:p>
          <a:p>
            <a:r>
              <a:rPr lang="fi-FI" dirty="0" smtClean="0"/>
              <a:t>Löytämismekanismien ja niiden sisältöjen tuottaminen osa ydintehtävää</a:t>
            </a:r>
          </a:p>
          <a:p>
            <a:r>
              <a:rPr lang="fi-FI" dirty="0" smtClean="0"/>
              <a:t>Villakoiran ydin: MIKSI lukisin ja käyttäisin kirjaston tuottamia sisältöjä?</a:t>
            </a:r>
            <a:endParaRPr lang="fi-FI" dirty="0"/>
          </a:p>
        </p:txBody>
      </p:sp>
    </p:spTree>
    <p:extLst>
      <p:ext uri="{BB962C8B-B14F-4D97-AF65-F5344CB8AC3E}">
        <p14:creationId xmlns:p14="http://schemas.microsoft.com/office/powerpoint/2010/main" val="375614059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MIKSI lukisin ja käyttäisin kirjaston tuottamia sisältöjä?</a:t>
            </a:r>
          </a:p>
        </p:txBody>
      </p:sp>
      <p:sp>
        <p:nvSpPr>
          <p:cNvPr id="3" name="Sisällön paikkamerkki 2"/>
          <p:cNvSpPr>
            <a:spLocks noGrp="1"/>
          </p:cNvSpPr>
          <p:nvPr>
            <p:ph idx="1"/>
          </p:nvPr>
        </p:nvSpPr>
        <p:spPr/>
        <p:txBody>
          <a:bodyPr/>
          <a:lstStyle/>
          <a:p>
            <a:r>
              <a:rPr lang="fi-FI" dirty="0" smtClean="0"/>
              <a:t>Kirjasto asiantuntijana takaa sisällön laadukkuuden</a:t>
            </a:r>
          </a:p>
          <a:p>
            <a:r>
              <a:rPr lang="fi-FI" dirty="0" smtClean="0"/>
              <a:t>Mitä sisältöjä meidän kannattaa tuottaa ja kenelle?</a:t>
            </a:r>
          </a:p>
          <a:p>
            <a:r>
              <a:rPr lang="fi-FI" dirty="0" smtClean="0"/>
              <a:t>Ongelmana monissa tapauksissa </a:t>
            </a:r>
          </a:p>
          <a:p>
            <a:pPr lvl="1"/>
            <a:r>
              <a:rPr lang="fi-FI" dirty="0" smtClean="0"/>
              <a:t>sisältöjen hajanaisuus</a:t>
            </a:r>
          </a:p>
          <a:p>
            <a:pPr lvl="1"/>
            <a:r>
              <a:rPr lang="fi-FI" dirty="0"/>
              <a:t>p</a:t>
            </a:r>
            <a:r>
              <a:rPr lang="fi-FI" dirty="0" smtClean="0"/>
              <a:t>äivitystiheys</a:t>
            </a:r>
          </a:p>
          <a:p>
            <a:pPr lvl="1"/>
            <a:r>
              <a:rPr lang="fi-FI" dirty="0" smtClean="0"/>
              <a:t>Visuaalisuus</a:t>
            </a:r>
          </a:p>
          <a:p>
            <a:pPr lvl="1"/>
            <a:r>
              <a:rPr lang="fi-FI" dirty="0" smtClean="0"/>
              <a:t>Osallistamisen vaikeus</a:t>
            </a:r>
            <a:endParaRPr lang="fi-FI" dirty="0"/>
          </a:p>
        </p:txBody>
      </p:sp>
    </p:spTree>
    <p:extLst>
      <p:ext uri="{BB962C8B-B14F-4D97-AF65-F5344CB8AC3E}">
        <p14:creationId xmlns:p14="http://schemas.microsoft.com/office/powerpoint/2010/main" val="396473505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Verkko on yhteisöllinen media</a:t>
            </a:r>
            <a:endParaRPr lang="fi-FI" dirty="0"/>
          </a:p>
        </p:txBody>
      </p:sp>
      <p:sp>
        <p:nvSpPr>
          <p:cNvPr id="3" name="Sisällön paikkamerkki 2"/>
          <p:cNvSpPr>
            <a:spLocks noGrp="1"/>
          </p:cNvSpPr>
          <p:nvPr>
            <p:ph idx="1"/>
          </p:nvPr>
        </p:nvSpPr>
        <p:spPr/>
        <p:txBody>
          <a:bodyPr/>
          <a:lstStyle/>
          <a:p>
            <a:r>
              <a:rPr lang="fi-FI" dirty="0" smtClean="0"/>
              <a:t>Yhteisöllisyys on keskeistä verkossa</a:t>
            </a:r>
          </a:p>
          <a:p>
            <a:r>
              <a:rPr lang="fi-FI" dirty="0" smtClean="0"/>
              <a:t>Me toimimme eri verkkoyhteisöissä ja verkkoyhteisöjen merkitys on korostunut sosiaalisen median aikakaudella</a:t>
            </a:r>
          </a:p>
          <a:p>
            <a:r>
              <a:rPr lang="fi-FI" dirty="0" smtClean="0"/>
              <a:t>Kuinka kirjasto voisi toimia yhteisöllisyyden rakentajana tuottaen yhteisöllisiä kulttuuripalveluja verkkoon (vrt. yhteisölliset kirjaston tuottamat palvelut IRL)?</a:t>
            </a:r>
            <a:endParaRPr lang="fi-FI" dirty="0"/>
          </a:p>
        </p:txBody>
      </p:sp>
    </p:spTree>
    <p:extLst>
      <p:ext uri="{BB962C8B-B14F-4D97-AF65-F5344CB8AC3E}">
        <p14:creationId xmlns:p14="http://schemas.microsoft.com/office/powerpoint/2010/main" val="280384075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Kirjasto yhteisöllisyyden </a:t>
            </a:r>
            <a:br>
              <a:rPr lang="fi-FI" dirty="0" smtClean="0"/>
            </a:br>
            <a:r>
              <a:rPr lang="fi-FI" dirty="0" smtClean="0"/>
              <a:t>luojana digimaailmassa</a:t>
            </a:r>
            <a:endParaRPr lang="fi-FI" dirty="0"/>
          </a:p>
        </p:txBody>
      </p:sp>
      <p:sp>
        <p:nvSpPr>
          <p:cNvPr id="3" name="Sisällön paikkamerkki 2"/>
          <p:cNvSpPr>
            <a:spLocks noGrp="1"/>
          </p:cNvSpPr>
          <p:nvPr>
            <p:ph idx="1"/>
          </p:nvPr>
        </p:nvSpPr>
        <p:spPr/>
        <p:txBody>
          <a:bodyPr/>
          <a:lstStyle/>
          <a:p>
            <a:r>
              <a:rPr lang="fi-FI" dirty="0" smtClean="0"/>
              <a:t>Verkko </a:t>
            </a:r>
            <a:r>
              <a:rPr lang="fi-FI" dirty="0" err="1" smtClean="0"/>
              <a:t>osallistaa</a:t>
            </a:r>
            <a:endParaRPr lang="fi-FI" dirty="0" smtClean="0"/>
          </a:p>
          <a:p>
            <a:r>
              <a:rPr lang="fi-FI" dirty="0" smtClean="0"/>
              <a:t>Verkossa voi tapahtua</a:t>
            </a:r>
          </a:p>
          <a:p>
            <a:r>
              <a:rPr lang="fi-FI" dirty="0" smtClean="0"/>
              <a:t>Kirjastojen yksisuuntainen digiviestintä on ongelma, johon tulisi löytää vastaus</a:t>
            </a:r>
          </a:p>
          <a:p>
            <a:r>
              <a:rPr lang="fi-FI" dirty="0" smtClean="0"/>
              <a:t>Asiakkaat informaation vastaanottajista aktiivisiksi digitoimijoiksi</a:t>
            </a:r>
            <a:endParaRPr lang="fi-FI" dirty="0"/>
          </a:p>
        </p:txBody>
      </p:sp>
    </p:spTree>
    <p:extLst>
      <p:ext uri="{BB962C8B-B14F-4D97-AF65-F5344CB8AC3E}">
        <p14:creationId xmlns:p14="http://schemas.microsoft.com/office/powerpoint/2010/main" val="9115859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Minä, identiteetti ja kirjasto</a:t>
            </a:r>
            <a:endParaRPr lang="fi-FI" dirty="0"/>
          </a:p>
        </p:txBody>
      </p:sp>
      <p:sp>
        <p:nvSpPr>
          <p:cNvPr id="3" name="Sisällön paikkamerkki 2"/>
          <p:cNvSpPr>
            <a:spLocks noGrp="1"/>
          </p:cNvSpPr>
          <p:nvPr>
            <p:ph idx="1"/>
          </p:nvPr>
        </p:nvSpPr>
        <p:spPr/>
        <p:txBody>
          <a:bodyPr/>
          <a:lstStyle/>
          <a:p>
            <a:r>
              <a:rPr lang="fi-FI" dirty="0" smtClean="0"/>
              <a:t>Kirjasto on aina ollut ja on oleva keskeinen monen ihmisen elämässä ja se on muovannut lukuisien ihmisten identiteettiä.</a:t>
            </a:r>
          </a:p>
          <a:p>
            <a:r>
              <a:rPr lang="fi-FI" dirty="0" smtClean="0"/>
              <a:t>Ilman kirjastoa ”minä en olisi minä”</a:t>
            </a:r>
          </a:p>
          <a:p>
            <a:r>
              <a:rPr lang="fi-FI" dirty="0" smtClean="0"/>
              <a:t>Aiemmin kirjasto ohjasi kirjojen pariin, virtuaalisessa yhteiskunnassa kirjaston tulee huolehtia mediakasvatuksesta niin, että se ohjaa ihmisiä nauttimaan digitaalisesta kulttuurista monipuolisesti. Pelkkä kirjallisuuden ja lukemisen edistäminen ei riitä.</a:t>
            </a:r>
            <a:endParaRPr lang="fi-FI" dirty="0"/>
          </a:p>
        </p:txBody>
      </p:sp>
    </p:spTree>
    <p:extLst>
      <p:ext uri="{BB962C8B-B14F-4D97-AF65-F5344CB8AC3E}">
        <p14:creationId xmlns:p14="http://schemas.microsoft.com/office/powerpoint/2010/main" val="262071787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383554" y="3545418"/>
            <a:ext cx="8761413" cy="706964"/>
          </a:xfrm>
        </p:spPr>
        <p:txBody>
          <a:bodyPr/>
          <a:lstStyle/>
          <a:p>
            <a:r>
              <a:rPr lang="fi-FI" dirty="0" smtClean="0">
                <a:solidFill>
                  <a:schemeClr val="accent2">
                    <a:lumMod val="50000"/>
                  </a:schemeClr>
                </a:solidFill>
              </a:rPr>
              <a:t>Tästä pääsemmekin yhteen villakoiran ytimistä….</a:t>
            </a:r>
            <a:endParaRPr lang="fi-FI" dirty="0">
              <a:solidFill>
                <a:schemeClr val="accent2">
                  <a:lumMod val="50000"/>
                </a:schemeClr>
              </a:solidFill>
            </a:endParaRPr>
          </a:p>
        </p:txBody>
      </p:sp>
    </p:spTree>
    <p:extLst>
      <p:ext uri="{BB962C8B-B14F-4D97-AF65-F5344CB8AC3E}">
        <p14:creationId xmlns:p14="http://schemas.microsoft.com/office/powerpoint/2010/main" val="321243471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Digitaalisen kulttuurin avaimia on mediakasvatus</a:t>
            </a:r>
            <a:endParaRPr lang="fi-FI" dirty="0"/>
          </a:p>
        </p:txBody>
      </p:sp>
      <p:sp>
        <p:nvSpPr>
          <p:cNvPr id="3" name="Sisällön paikkamerkki 2"/>
          <p:cNvSpPr>
            <a:spLocks noGrp="1"/>
          </p:cNvSpPr>
          <p:nvPr>
            <p:ph idx="1"/>
          </p:nvPr>
        </p:nvSpPr>
        <p:spPr/>
        <p:txBody>
          <a:bodyPr/>
          <a:lstStyle/>
          <a:p>
            <a:r>
              <a:rPr lang="fi-FI" dirty="0" smtClean="0"/>
              <a:t>”Mediakasvatuksessa </a:t>
            </a:r>
            <a:r>
              <a:rPr lang="fi-FI" dirty="0"/>
              <a:t>on kyse paitsi </a:t>
            </a:r>
            <a:r>
              <a:rPr lang="fi-FI" i="1" dirty="0"/>
              <a:t>mediavälineistä</a:t>
            </a:r>
            <a:r>
              <a:rPr lang="fi-FI" dirty="0"/>
              <a:t> ja niiden käytöstä, myös </a:t>
            </a:r>
            <a:r>
              <a:rPr lang="fi-FI" i="1" dirty="0"/>
              <a:t>mediasisällöistä</a:t>
            </a:r>
            <a:r>
              <a:rPr lang="fi-FI" dirty="0"/>
              <a:t> ja niiden analysoinnista sekä laajemmin </a:t>
            </a:r>
            <a:r>
              <a:rPr lang="fi-FI" i="1" dirty="0"/>
              <a:t>arjen </a:t>
            </a:r>
            <a:r>
              <a:rPr lang="fi-FI" i="1" dirty="0" err="1"/>
              <a:t>medioitumisen</a:t>
            </a:r>
            <a:r>
              <a:rPr lang="fi-FI" dirty="0"/>
              <a:t> tarkastelusta osana ihmisten kasvua ja hyvinvointia. Näitä kaikkia voidaan lähestyä sekä teknologian, itseilmaisun että yhteiskunta- ja kulttuurikriittisyyden näkökulmasta</a:t>
            </a:r>
            <a:r>
              <a:rPr lang="fi-FI" dirty="0" smtClean="0"/>
              <a:t>.” (Mediakasvatusseura 2018)</a:t>
            </a:r>
          </a:p>
          <a:p>
            <a:r>
              <a:rPr lang="fi-FI" dirty="0" smtClean="0"/>
              <a:t>Kun kirjasto antaa mediakasvatusta niin toteutuvatko nämä asiat digitaalisen kulttuurin osalta?</a:t>
            </a:r>
          </a:p>
          <a:p>
            <a:r>
              <a:rPr lang="fi-FI" dirty="0" smtClean="0"/>
              <a:t>Me opetamme tiedonhakua ja lähdekriittisyyttä, mutta toteutammeko konipuolisesti tuota digitaalisen kulttuurin perustehtävää?</a:t>
            </a:r>
            <a:endParaRPr lang="fi-FI" dirty="0"/>
          </a:p>
        </p:txBody>
      </p:sp>
    </p:spTree>
    <p:extLst>
      <p:ext uri="{BB962C8B-B14F-4D97-AF65-F5344CB8AC3E}">
        <p14:creationId xmlns:p14="http://schemas.microsoft.com/office/powerpoint/2010/main" val="7588278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Summa summarum</a:t>
            </a:r>
            <a:endParaRPr lang="fi-FI" dirty="0"/>
          </a:p>
        </p:txBody>
      </p:sp>
      <p:sp>
        <p:nvSpPr>
          <p:cNvPr id="3" name="Sisällön paikkamerkki 2"/>
          <p:cNvSpPr>
            <a:spLocks noGrp="1"/>
          </p:cNvSpPr>
          <p:nvPr>
            <p:ph idx="1"/>
          </p:nvPr>
        </p:nvSpPr>
        <p:spPr/>
        <p:txBody>
          <a:bodyPr/>
          <a:lstStyle/>
          <a:p>
            <a:r>
              <a:rPr lang="fi-FI" dirty="0" smtClean="0"/>
              <a:t>Menestyäkseen digitalisoituneessa yhteiskunnassa kirjaston on ymmärrettävä digitaalinen kulttuuri laajasti </a:t>
            </a:r>
            <a:r>
              <a:rPr lang="fi-FI" smtClean="0"/>
              <a:t>ja toteutettava </a:t>
            </a:r>
            <a:r>
              <a:rPr lang="fi-FI" dirty="0" smtClean="0"/>
              <a:t>monipuolisesti siihen liittyvää mediakasvatustehtävää ja aineistojen tarjontaa sekä tuotantoa pyrkien yhteisöllisyyden lisäämiseen.</a:t>
            </a:r>
          </a:p>
        </p:txBody>
      </p:sp>
    </p:spTree>
    <p:extLst>
      <p:ext uri="{BB962C8B-B14F-4D97-AF65-F5344CB8AC3E}">
        <p14:creationId xmlns:p14="http://schemas.microsoft.com/office/powerpoint/2010/main" val="34486338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p:txBody>
          <a:bodyPr/>
          <a:lstStyle/>
          <a:p>
            <a:r>
              <a:rPr lang="fi-FI" dirty="0" smtClean="0"/>
              <a:t>KIITOS! </a:t>
            </a:r>
            <a:r>
              <a:rPr lang="fi-FI" dirty="0" smtClean="0">
                <a:sym typeface="Wingdings" panose="05000000000000000000" pitchFamily="2" charset="2"/>
              </a:rPr>
              <a:t> </a:t>
            </a:r>
            <a:endParaRPr lang="fi-FI" dirty="0"/>
          </a:p>
        </p:txBody>
      </p:sp>
      <p:sp>
        <p:nvSpPr>
          <p:cNvPr id="6" name="Tekstin paikkamerkki 5"/>
          <p:cNvSpPr>
            <a:spLocks noGrp="1"/>
          </p:cNvSpPr>
          <p:nvPr>
            <p:ph type="body" sz="half" idx="2"/>
          </p:nvPr>
        </p:nvSpPr>
        <p:spPr/>
        <p:txBody>
          <a:bodyPr/>
          <a:lstStyle/>
          <a:p>
            <a:r>
              <a:rPr lang="fi-FI" dirty="0" smtClean="0"/>
              <a:t>Ari Haasio</a:t>
            </a:r>
          </a:p>
          <a:p>
            <a:r>
              <a:rPr lang="fi-FI" dirty="0" smtClean="0"/>
              <a:t>FT, yliopettaja</a:t>
            </a:r>
          </a:p>
          <a:p>
            <a:r>
              <a:rPr lang="fi-FI" dirty="0"/>
              <a:t>a</a:t>
            </a:r>
            <a:r>
              <a:rPr lang="fi-FI" dirty="0" smtClean="0"/>
              <a:t>ri.haasio@seamk.fi</a:t>
            </a:r>
            <a:endParaRPr lang="fi-FI" dirty="0"/>
          </a:p>
        </p:txBody>
      </p:sp>
      <p:pic>
        <p:nvPicPr>
          <p:cNvPr id="9" name="Sisällön paikkamerkki 8"/>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78301" y="1447800"/>
            <a:ext cx="2996285" cy="4572000"/>
          </a:xfrm>
        </p:spPr>
      </p:pic>
    </p:spTree>
    <p:extLst>
      <p:ext uri="{BB962C8B-B14F-4D97-AF65-F5344CB8AC3E}">
        <p14:creationId xmlns:p14="http://schemas.microsoft.com/office/powerpoint/2010/main" val="39670944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i (johtoryhmä)">
  <a:themeElements>
    <a:clrScheme name="Sininen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Ioni (johtoryhmä)">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i (johtoryhmä)">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201</TotalTime>
  <Words>963</Words>
  <Application>Microsoft Office PowerPoint</Application>
  <PresentationFormat>Laajakuva</PresentationFormat>
  <Paragraphs>152</Paragraphs>
  <Slides>44</Slides>
  <Notes>0</Notes>
  <HiddenSlides>0</HiddenSlides>
  <MMClips>0</MMClips>
  <ScaleCrop>false</ScaleCrop>
  <HeadingPairs>
    <vt:vector size="6" baseType="variant">
      <vt:variant>
        <vt:lpstr>Käytetyt fontit</vt:lpstr>
      </vt:variant>
      <vt:variant>
        <vt:i4>13</vt:i4>
      </vt:variant>
      <vt:variant>
        <vt:lpstr>Teema</vt:lpstr>
      </vt:variant>
      <vt:variant>
        <vt:i4>1</vt:i4>
      </vt:variant>
      <vt:variant>
        <vt:lpstr>Dian otsikot</vt:lpstr>
      </vt:variant>
      <vt:variant>
        <vt:i4>44</vt:i4>
      </vt:variant>
    </vt:vector>
  </HeadingPairs>
  <TitlesOfParts>
    <vt:vector size="58" baseType="lpstr">
      <vt:lpstr>MS Gothic</vt:lpstr>
      <vt:lpstr>Algerian</vt:lpstr>
      <vt:lpstr>Aparajita</vt:lpstr>
      <vt:lpstr>Arial</vt:lpstr>
      <vt:lpstr>Arial Rounded MT Bold</vt:lpstr>
      <vt:lpstr>Balloon Bd BT</vt:lpstr>
      <vt:lpstr>Balloon XBd BT</vt:lpstr>
      <vt:lpstr>Britannic Bold</vt:lpstr>
      <vt:lpstr>Century Gothic</vt:lpstr>
      <vt:lpstr>Lithograph</vt:lpstr>
      <vt:lpstr>Stencil</vt:lpstr>
      <vt:lpstr>Wingdings</vt:lpstr>
      <vt:lpstr>Wingdings 3</vt:lpstr>
      <vt:lpstr>Ioni (johtoryhmä)</vt:lpstr>
      <vt:lpstr>Ihana, kauhea internet - verkkokulttuuri, kokoelmat ja kirjaston arki </vt:lpstr>
      <vt:lpstr>Mistä puhumme kun  puhumme digitaalisuudesta?</vt:lpstr>
      <vt:lpstr>PowerPoint-esitys</vt:lpstr>
      <vt:lpstr>PowerPoint-esitys</vt:lpstr>
      <vt:lpstr>PowerPoint-esitys</vt:lpstr>
      <vt:lpstr>PowerPoint-esitys</vt:lpstr>
      <vt:lpstr>PowerPoint-esitys</vt:lpstr>
      <vt:lpstr>PowerPoint-esitys</vt:lpstr>
      <vt:lpstr>Digitaalinen kulttuuri</vt:lpstr>
      <vt:lpstr>Verkkokulttuuri</vt:lpstr>
      <vt:lpstr>Verkkokulttuuri</vt:lpstr>
      <vt:lpstr>Verkkokulttuuri</vt:lpstr>
      <vt:lpstr>Verkkokulttuuri</vt:lpstr>
      <vt:lpstr>Mobiili valtavirtana</vt:lpstr>
      <vt:lpstr>Verkon nurja puoli</vt:lpstr>
      <vt:lpstr>Digitaalisuus, kulttuuri ja kirjastot</vt:lpstr>
      <vt:lpstr>Digitaalisuus, kulttuuri ja kirjastot</vt:lpstr>
      <vt:lpstr>Mitä sanoo IFLA?</vt:lpstr>
      <vt:lpstr>Digitaalisen kirjaston virallinen määritelmä</vt:lpstr>
      <vt:lpstr>Digitaalisen kirjaston virallinen määritelmä</vt:lpstr>
      <vt:lpstr>Teknologia edellä?</vt:lpstr>
      <vt:lpstr>Itse asiassa digitaalisuus on paljon enemmän…</vt:lpstr>
      <vt:lpstr>Digitaalisuus on…</vt:lpstr>
      <vt:lpstr>Kirjaston rooli</vt:lpstr>
      <vt:lpstr>PowerPoint-esitys</vt:lpstr>
      <vt:lpstr>Missio</vt:lpstr>
      <vt:lpstr>Digitaalisessa yhteiskunnassa…</vt:lpstr>
      <vt:lpstr>Mitä hän haluaa digitaaliselta kirjastolta?</vt:lpstr>
      <vt:lpstr>Tulevaisuuden roolit?</vt:lpstr>
      <vt:lpstr>Digitaalisuuden lohkot</vt:lpstr>
      <vt:lpstr>Digitaalisuus ja työn muutos</vt:lpstr>
      <vt:lpstr>Aineistot</vt:lpstr>
      <vt:lpstr>E-kirjat</vt:lpstr>
      <vt:lpstr>Lukukulttuurin murros?</vt:lpstr>
      <vt:lpstr>Digikulttuurin tukeminen</vt:lpstr>
      <vt:lpstr>Digitaalisten sisältöjen tuottaminen</vt:lpstr>
      <vt:lpstr>MIKSI lukisin ja käyttäisin kirjaston tuottamia sisältöjä?</vt:lpstr>
      <vt:lpstr>Verkko on yhteisöllinen media</vt:lpstr>
      <vt:lpstr>Kirjasto yhteisöllisyyden  luojana digimaailmassa</vt:lpstr>
      <vt:lpstr>Minä, identiteetti ja kirjasto</vt:lpstr>
      <vt:lpstr>Tästä pääsemmekin yhteen villakoiran ytimistä….</vt:lpstr>
      <vt:lpstr>Digitaalisen kulttuurin avaimia on mediakasvatus</vt:lpstr>
      <vt:lpstr>Summa summarum</vt:lpstr>
      <vt:lpstr>KIITOS!  </vt:lpstr>
    </vt:vector>
  </TitlesOfParts>
  <Company>Seinäjoen koulutuskuntayhtymä</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Ihana, kauhea internet - verkkokulttuuri, kokoelmat ja kirjaston arki</dc:title>
  <dc:creator>Haasio, Ari</dc:creator>
  <cp:lastModifiedBy>Vuorinne Johanna</cp:lastModifiedBy>
  <cp:revision>21</cp:revision>
  <dcterms:created xsi:type="dcterms:W3CDTF">2018-09-17T10:57:48Z</dcterms:created>
  <dcterms:modified xsi:type="dcterms:W3CDTF">2018-09-18T14:20:46Z</dcterms:modified>
</cp:coreProperties>
</file>