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5"/>
    <p:sldMasterId id="2147483715" r:id="rId6"/>
  </p:sldMasterIdLst>
  <p:notesMasterIdLst>
    <p:notesMasterId r:id="rId36"/>
  </p:notesMasterIdLst>
  <p:sldIdLst>
    <p:sldId id="257" r:id="rId7"/>
    <p:sldId id="258" r:id="rId8"/>
    <p:sldId id="290" r:id="rId9"/>
    <p:sldId id="261" r:id="rId10"/>
    <p:sldId id="263" r:id="rId11"/>
    <p:sldId id="286" r:id="rId12"/>
    <p:sldId id="287" r:id="rId13"/>
    <p:sldId id="264" r:id="rId14"/>
    <p:sldId id="265" r:id="rId15"/>
    <p:sldId id="266" r:id="rId16"/>
    <p:sldId id="267" r:id="rId17"/>
    <p:sldId id="268" r:id="rId18"/>
    <p:sldId id="269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9" r:id="rId27"/>
    <p:sldId id="280" r:id="rId28"/>
    <p:sldId id="278" r:id="rId29"/>
    <p:sldId id="281" r:id="rId30"/>
    <p:sldId id="289" r:id="rId31"/>
    <p:sldId id="283" r:id="rId32"/>
    <p:sldId id="284" r:id="rId33"/>
    <p:sldId id="285" r:id="rId34"/>
    <p:sldId id="291" r:id="rId35"/>
  </p:sldIdLst>
  <p:sldSz cx="12192000" cy="6858000"/>
  <p:notesSz cx="6794500" cy="9931400"/>
  <p:defaultTextStyle>
    <a:defPPr>
      <a:defRPr lang="fi-FI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88837" autoAdjust="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CF862-A626-4011-A585-5B1085777E8D}" type="datetimeFigureOut">
              <a:rPr lang="fi-FI" smtClean="0"/>
              <a:t>18.9.2018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0177E8-236B-4193-820D-786926F224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6279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-544513" y="873125"/>
            <a:ext cx="7762876" cy="4367213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EA0A3-FC4F-48CC-93CB-A8497F77208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2421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-544513" y="873125"/>
            <a:ext cx="7762876" cy="4367213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aseline="0" dirty="0" smtClean="0"/>
              <a:t>Lisäksi asiointitapoja, mm. ajanvaraus, etäpalvelu, </a:t>
            </a:r>
            <a:r>
              <a:rPr lang="fi-FI" baseline="0" dirty="0" err="1" smtClean="0"/>
              <a:t>chat</a:t>
            </a:r>
            <a:endParaRPr lang="fi-FI" baseline="0" dirty="0" smtClean="0"/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EA0A3-FC4F-48CC-93CB-A8497F772081}" type="slidenum">
              <a:rPr lang="fi-FI" smtClean="0">
                <a:solidFill>
                  <a:prstClr val="black"/>
                </a:solidFill>
              </a:rPr>
              <a:pPr/>
              <a:t>6</a:t>
            </a:fld>
            <a:endParaRPr lang="fi-FI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583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 smtClean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EA0A3-FC4F-48CC-93CB-A8497F77208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635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0177E8-236B-4193-820D-786926F22470}" type="slidenum">
              <a:rPr lang="fi-FI" smtClean="0"/>
              <a:t>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4209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sv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 bwMode="black">
          <a:xfrm>
            <a:off x="936000" y="1376712"/>
            <a:ext cx="4896544" cy="1152128"/>
          </a:xfrm>
        </p:spPr>
        <p:txBody>
          <a:bodyPr anchor="t">
            <a:noAutofit/>
          </a:bodyPr>
          <a:lstStyle>
            <a:lvl1pPr>
              <a:defRPr sz="4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 bwMode="black">
          <a:xfrm>
            <a:off x="936000" y="2541292"/>
            <a:ext cx="4896544" cy="86400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6F361342-592A-43F3-95A5-5D5C0CB41488}"/>
              </a:ext>
            </a:extLst>
          </p:cNvPr>
          <p:cNvSpPr/>
          <p:nvPr/>
        </p:nvSpPr>
        <p:spPr>
          <a:xfrm>
            <a:off x="11832000" y="0"/>
            <a:ext cx="360000" cy="6876000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83D27C8-8310-4E5B-B2AF-AD705DE7B70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55440" y="5517232"/>
            <a:ext cx="1350000" cy="540000"/>
          </a:xfrm>
          <a:prstGeom prst="rect">
            <a:avLst/>
          </a:prstGeom>
        </p:spPr>
      </p:pic>
      <p:grpSp>
        <p:nvGrpSpPr>
          <p:cNvPr id="10" name="Ryhmä 9">
            <a:extLst>
              <a:ext uri="{FF2B5EF4-FFF2-40B4-BE49-F238E27FC236}">
                <a16:creationId xmlns:a16="http://schemas.microsoft.com/office/drawing/2014/main" id="{62DD8249-3CE6-455B-A6A0-E4981FDF48E2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9720C727-D834-42B4-BDB4-0D3E150E9AB2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5" name="Suorakulmio 14">
              <a:extLst>
                <a:ext uri="{FF2B5EF4-FFF2-40B4-BE49-F238E27FC236}">
                  <a16:creationId xmlns:a16="http://schemas.microsoft.com/office/drawing/2014/main" id="{B3851D55-3BF3-4DA0-A760-6BAC01FE19CE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6" name="Suorakulmio 15">
              <a:extLst>
                <a:ext uri="{FF2B5EF4-FFF2-40B4-BE49-F238E27FC236}">
                  <a16:creationId xmlns:a16="http://schemas.microsoft.com/office/drawing/2014/main" id="{429598BD-C80D-4DDB-973D-8F8D44F11BDD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7" name="Suorakulmio 16">
              <a:extLst>
                <a:ext uri="{FF2B5EF4-FFF2-40B4-BE49-F238E27FC236}">
                  <a16:creationId xmlns:a16="http://schemas.microsoft.com/office/drawing/2014/main" id="{D62F4F89-15E3-413D-8AAE-0E815D0561E4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29747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 bwMode="black">
          <a:xfrm>
            <a:off x="935999" y="377812"/>
            <a:ext cx="10332000" cy="1008000"/>
          </a:xfrm>
        </p:spPr>
        <p:txBody>
          <a:bodyPr anchor="b"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35998" y="1692000"/>
            <a:ext cx="10332000" cy="428400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628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936000" y="1692000"/>
            <a:ext cx="5040000" cy="4284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33"/>
            </a:lvl3pPr>
            <a:lvl4pPr>
              <a:defRPr sz="1733"/>
            </a:lvl4pPr>
            <a:lvl5pPr>
              <a:defRPr sz="17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227999" y="1692000"/>
            <a:ext cx="5040000" cy="4284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33"/>
            </a:lvl3pPr>
            <a:lvl4pPr>
              <a:defRPr sz="1733"/>
            </a:lvl4pPr>
            <a:lvl5pPr>
              <a:defRPr sz="17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3610-5B5B-44B3-BAD4-0B8104B31F7B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457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FBEFCEF-0D9F-41E6-B37B-6B87823634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2" t="7367" b="9125"/>
          <a:stretch/>
        </p:blipFill>
        <p:spPr>
          <a:xfrm>
            <a:off x="407368" y="130628"/>
            <a:ext cx="11604632" cy="6531429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6F361342-592A-43F3-95A5-5D5C0CB41488}"/>
              </a:ext>
            </a:extLst>
          </p:cNvPr>
          <p:cNvSpPr/>
          <p:nvPr/>
        </p:nvSpPr>
        <p:spPr>
          <a:xfrm>
            <a:off x="11832000" y="0"/>
            <a:ext cx="360000" cy="6876000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2DD8249-3CE6-455B-A6A0-E4981FDF48E2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9720C727-D834-42B4-BDB4-0D3E150E9AB2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5" name="Suorakulmio 14">
              <a:extLst>
                <a:ext uri="{FF2B5EF4-FFF2-40B4-BE49-F238E27FC236}">
                  <a16:creationId xmlns:a16="http://schemas.microsoft.com/office/drawing/2014/main" id="{B3851D55-3BF3-4DA0-A760-6BAC01FE19CE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6" name="Suorakulmio 15">
              <a:extLst>
                <a:ext uri="{FF2B5EF4-FFF2-40B4-BE49-F238E27FC236}">
                  <a16:creationId xmlns:a16="http://schemas.microsoft.com/office/drawing/2014/main" id="{429598BD-C80D-4DDB-973D-8F8D44F11BDD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7" name="Suorakulmio 16">
              <a:extLst>
                <a:ext uri="{FF2B5EF4-FFF2-40B4-BE49-F238E27FC236}">
                  <a16:creationId xmlns:a16="http://schemas.microsoft.com/office/drawing/2014/main" id="{D62F4F89-15E3-413D-8AAE-0E815D0561E4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13" name="Otsikko 1">
            <a:extLst>
              <a:ext uri="{FF2B5EF4-FFF2-40B4-BE49-F238E27FC236}">
                <a16:creationId xmlns:a16="http://schemas.microsoft.com/office/drawing/2014/main" id="{B5A37ED5-7D0A-4DA7-A400-6B63D33E7659}"/>
              </a:ext>
            </a:extLst>
          </p:cNvPr>
          <p:cNvSpPr>
            <a:spLocks noGrp="1"/>
          </p:cNvSpPr>
          <p:nvPr>
            <p:ph type="ctrTitle"/>
          </p:nvPr>
        </p:nvSpPr>
        <p:spPr bwMode="black">
          <a:xfrm>
            <a:off x="6888088" y="1772816"/>
            <a:ext cx="4896544" cy="1152128"/>
          </a:xfrm>
        </p:spPr>
        <p:txBody>
          <a:bodyPr anchor="t">
            <a:noAutofit/>
          </a:bodyPr>
          <a:lstStyle>
            <a:lvl1pPr>
              <a:defRPr sz="4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4" name="Alaotsikko 2">
            <a:extLst>
              <a:ext uri="{FF2B5EF4-FFF2-40B4-BE49-F238E27FC236}">
                <a16:creationId xmlns:a16="http://schemas.microsoft.com/office/drawing/2014/main" id="{B941C269-23A2-46C9-8C1A-E432DEF24B9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6888088" y="2996956"/>
            <a:ext cx="4896544" cy="93610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sp>
        <p:nvSpPr>
          <p:cNvPr id="18" name="Tekstin paikkamerkki 12">
            <a:extLst>
              <a:ext uri="{FF2B5EF4-FFF2-40B4-BE49-F238E27FC236}">
                <a16:creationId xmlns:a16="http://schemas.microsoft.com/office/drawing/2014/main" id="{70158B9E-E5CD-4618-A1EA-602A38E838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86800" y="3947254"/>
            <a:ext cx="4896000" cy="850329"/>
          </a:xfrm>
        </p:spPr>
        <p:txBody>
          <a:bodyPr/>
          <a:lstStyle>
            <a:lvl1pPr marL="0" indent="0" algn="l">
              <a:buNone/>
              <a:defRPr sz="1500"/>
            </a:lvl1pPr>
            <a:lvl2pPr marL="359991" indent="0" algn="r">
              <a:buNone/>
              <a:defRPr sz="1500"/>
            </a:lvl2pPr>
            <a:lvl3pPr marL="719982" indent="0" algn="r">
              <a:buNone/>
              <a:defRPr sz="1500"/>
            </a:lvl3pPr>
            <a:lvl4pPr marL="1079973" indent="0" algn="r">
              <a:buNone/>
              <a:defRPr sz="1500"/>
            </a:lvl4pPr>
            <a:lvl5pPr marL="1439964" indent="0" algn="r">
              <a:buNone/>
              <a:defRPr sz="1500"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D6ED119-5D38-418D-95E5-C4015ABD845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981454" y="836712"/>
            <a:ext cx="135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60574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6F361342-592A-43F3-95A5-5D5C0CB41488}"/>
              </a:ext>
            </a:extLst>
          </p:cNvPr>
          <p:cNvSpPr/>
          <p:nvPr/>
        </p:nvSpPr>
        <p:spPr>
          <a:xfrm>
            <a:off x="11832000" y="0"/>
            <a:ext cx="360000" cy="6876000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2DD8249-3CE6-455B-A6A0-E4981FDF48E2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9720C727-D834-42B4-BDB4-0D3E150E9AB2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5" name="Suorakulmio 14">
              <a:extLst>
                <a:ext uri="{FF2B5EF4-FFF2-40B4-BE49-F238E27FC236}">
                  <a16:creationId xmlns:a16="http://schemas.microsoft.com/office/drawing/2014/main" id="{B3851D55-3BF3-4DA0-A760-6BAC01FE19CE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6" name="Suorakulmio 15">
              <a:extLst>
                <a:ext uri="{FF2B5EF4-FFF2-40B4-BE49-F238E27FC236}">
                  <a16:creationId xmlns:a16="http://schemas.microsoft.com/office/drawing/2014/main" id="{429598BD-C80D-4DDB-973D-8F8D44F11BDD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7" name="Suorakulmio 16">
              <a:extLst>
                <a:ext uri="{FF2B5EF4-FFF2-40B4-BE49-F238E27FC236}">
                  <a16:creationId xmlns:a16="http://schemas.microsoft.com/office/drawing/2014/main" id="{D62F4F89-15E3-413D-8AAE-0E815D0561E4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13" name="Otsikko 1">
            <a:extLst>
              <a:ext uri="{FF2B5EF4-FFF2-40B4-BE49-F238E27FC236}">
                <a16:creationId xmlns:a16="http://schemas.microsoft.com/office/drawing/2014/main" id="{B5A37ED5-7D0A-4DA7-A400-6B63D33E7659}"/>
              </a:ext>
            </a:extLst>
          </p:cNvPr>
          <p:cNvSpPr>
            <a:spLocks noGrp="1"/>
          </p:cNvSpPr>
          <p:nvPr>
            <p:ph type="ctrTitle"/>
          </p:nvPr>
        </p:nvSpPr>
        <p:spPr bwMode="black">
          <a:xfrm>
            <a:off x="6888088" y="1772816"/>
            <a:ext cx="4896544" cy="1152128"/>
          </a:xfrm>
        </p:spPr>
        <p:txBody>
          <a:bodyPr anchor="t">
            <a:noAutofit/>
          </a:bodyPr>
          <a:lstStyle>
            <a:lvl1pPr>
              <a:defRPr sz="4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4" name="Alaotsikko 2">
            <a:extLst>
              <a:ext uri="{FF2B5EF4-FFF2-40B4-BE49-F238E27FC236}">
                <a16:creationId xmlns:a16="http://schemas.microsoft.com/office/drawing/2014/main" id="{B941C269-23A2-46C9-8C1A-E432DEF24B9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6888088" y="2996956"/>
            <a:ext cx="4896544" cy="93610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sp>
        <p:nvSpPr>
          <p:cNvPr id="18" name="Tekstin paikkamerkki 12">
            <a:extLst>
              <a:ext uri="{FF2B5EF4-FFF2-40B4-BE49-F238E27FC236}">
                <a16:creationId xmlns:a16="http://schemas.microsoft.com/office/drawing/2014/main" id="{70158B9E-E5CD-4618-A1EA-602A38E838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86800" y="3947254"/>
            <a:ext cx="4896000" cy="850329"/>
          </a:xfrm>
        </p:spPr>
        <p:txBody>
          <a:bodyPr/>
          <a:lstStyle>
            <a:lvl1pPr marL="0" indent="0" algn="l">
              <a:buNone/>
              <a:defRPr sz="1500"/>
            </a:lvl1pPr>
            <a:lvl2pPr marL="359991" indent="0" algn="r">
              <a:buNone/>
              <a:defRPr sz="1500"/>
            </a:lvl2pPr>
            <a:lvl3pPr marL="719982" indent="0" algn="r">
              <a:buNone/>
              <a:defRPr sz="1500"/>
            </a:lvl3pPr>
            <a:lvl4pPr marL="1079973" indent="0" algn="r">
              <a:buNone/>
              <a:defRPr sz="1500"/>
            </a:lvl4pPr>
            <a:lvl5pPr marL="1439964" indent="0" algn="r">
              <a:buNone/>
              <a:defRPr sz="1500"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D6ED119-5D38-418D-95E5-C4015ABD845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981454" y="836712"/>
            <a:ext cx="135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1390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 bwMode="black">
          <a:xfrm>
            <a:off x="6888088" y="1772816"/>
            <a:ext cx="4896544" cy="1152128"/>
          </a:xfrm>
        </p:spPr>
        <p:txBody>
          <a:bodyPr anchor="t">
            <a:noAutofit/>
          </a:bodyPr>
          <a:lstStyle>
            <a:lvl1pPr>
              <a:defRPr sz="4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 bwMode="black">
          <a:xfrm>
            <a:off x="6888088" y="2996956"/>
            <a:ext cx="4896544" cy="93610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2E608E0B-00C1-435D-8688-08DA40E0EE31}"/>
              </a:ext>
            </a:extLst>
          </p:cNvPr>
          <p:cNvCxnSpPr>
            <a:cxnSpLocks/>
          </p:cNvCxnSpPr>
          <p:nvPr/>
        </p:nvCxnSpPr>
        <p:spPr>
          <a:xfrm>
            <a:off x="10920536" y="5601940"/>
            <a:ext cx="828000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Kuva 11">
            <a:extLst>
              <a:ext uri="{FF2B5EF4-FFF2-40B4-BE49-F238E27FC236}">
                <a16:creationId xmlns:a16="http://schemas.microsoft.com/office/drawing/2014/main" id="{883D27C8-8310-4E5B-B2AF-AD705DE7B7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918940" y="836712"/>
            <a:ext cx="1350000" cy="540000"/>
          </a:xfrm>
          <a:prstGeom prst="rect">
            <a:avLst/>
          </a:prstGeom>
        </p:spPr>
      </p:pic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5980EBC4-1CB6-4631-A6B9-C4C518B860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47596" y="5747023"/>
            <a:ext cx="2999334" cy="850329"/>
          </a:xfrm>
        </p:spPr>
        <p:txBody>
          <a:bodyPr/>
          <a:lstStyle>
            <a:lvl1pPr marL="0" indent="0" algn="r">
              <a:buNone/>
              <a:defRPr sz="1500"/>
            </a:lvl1pPr>
            <a:lvl2pPr marL="359991" indent="0" algn="r">
              <a:buNone/>
              <a:defRPr sz="1500"/>
            </a:lvl2pPr>
            <a:lvl3pPr marL="719982" indent="0" algn="r">
              <a:buNone/>
              <a:defRPr sz="1500"/>
            </a:lvl3pPr>
            <a:lvl4pPr marL="1079973" indent="0" algn="r">
              <a:buNone/>
              <a:defRPr sz="1500"/>
            </a:lvl4pPr>
            <a:lvl5pPr marL="1439964" indent="0" algn="r">
              <a:buNone/>
              <a:defRPr sz="1500"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CBC40533-ECCC-4D6D-9B1E-C35F70115AA9}"/>
              </a:ext>
            </a:extLst>
          </p:cNvPr>
          <p:cNvSpPr/>
          <p:nvPr/>
        </p:nvSpPr>
        <p:spPr bwMode="hidden">
          <a:xfrm>
            <a:off x="360000" y="360000"/>
            <a:ext cx="6138000" cy="6138000"/>
          </a:xfrm>
          <a:prstGeom prst="rect">
            <a:avLst/>
          </a:prstGeom>
          <a:solidFill>
            <a:srgbClr val="6DCFF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C88BEDE-E85D-431D-8E74-4A1A2FB51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72" y="258805"/>
            <a:ext cx="6322100" cy="634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74299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935999" y="1692000"/>
            <a:ext cx="5291999" cy="41852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33"/>
            </a:lvl3pPr>
            <a:lvl4pPr>
              <a:defRPr sz="1733"/>
            </a:lvl4pPr>
            <a:lvl5pPr>
              <a:defRPr sz="17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D449-0980-4ED5-BE1A-59E9E31CA65E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A9D7D629-6A64-49A2-A4F8-B706DCB4D13E}"/>
              </a:ext>
            </a:extLst>
          </p:cNvPr>
          <p:cNvSpPr/>
          <p:nvPr/>
        </p:nvSpPr>
        <p:spPr bwMode="hidden">
          <a:xfrm>
            <a:off x="6912000" y="360000"/>
            <a:ext cx="4914600" cy="5517272"/>
          </a:xfrm>
          <a:prstGeom prst="rect">
            <a:avLst/>
          </a:prstGeom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0FE787D8-99A6-43C4-A221-9A76FC349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378000"/>
            <a:ext cx="5291999" cy="10080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D9CC79D-E708-4B8E-8124-0794C96E9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845" y="297322"/>
            <a:ext cx="5512045" cy="55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208878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251209" y="1692000"/>
            <a:ext cx="5555391" cy="41852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33"/>
            </a:lvl3pPr>
            <a:lvl4pPr>
              <a:defRPr sz="1733"/>
            </a:lvl4pPr>
            <a:lvl5pPr>
              <a:defRPr sz="17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D449-0980-4ED5-BE1A-59E9E31CA65E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A9D7D629-6A64-49A2-A4F8-B706DCB4D13E}"/>
              </a:ext>
            </a:extLst>
          </p:cNvPr>
          <p:cNvSpPr/>
          <p:nvPr/>
        </p:nvSpPr>
        <p:spPr bwMode="hidden">
          <a:xfrm>
            <a:off x="360000" y="360000"/>
            <a:ext cx="4914600" cy="5517272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0FE787D8-99A6-43C4-A221-9A76FC349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209" y="378000"/>
            <a:ext cx="5555391" cy="10080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E69EE56-93D0-447C-9382-512EE456C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5" y="366597"/>
            <a:ext cx="5486828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22419"/>
      </p:ext>
    </p:extLst>
  </p:cSld>
  <p:clrMapOvr>
    <a:masterClrMapping/>
  </p:clrMapOvr>
  <p:hf hdr="0"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36000" y="1692000"/>
            <a:ext cx="5040000" cy="39600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003580"/>
                </a:solidFill>
                <a:latin typeface="+mj-lt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936000" y="2120396"/>
            <a:ext cx="5040000" cy="385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33"/>
            </a:lvl3pPr>
            <a:lvl4pPr>
              <a:defRPr sz="1733"/>
            </a:lvl4pPr>
            <a:lvl5pPr>
              <a:defRPr sz="17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228000" y="1692000"/>
            <a:ext cx="5040000" cy="39600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003580"/>
                </a:solidFill>
                <a:latin typeface="+mj-lt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228000" y="2120396"/>
            <a:ext cx="5040000" cy="385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33"/>
            </a:lvl3pPr>
            <a:lvl4pPr>
              <a:defRPr sz="1733"/>
            </a:lvl4pPr>
            <a:lvl5pPr>
              <a:defRPr sz="17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63797-525B-4FEE-A4F7-BD5963A4500B}" type="datetime1">
              <a:rPr lang="fi-FI" smtClean="0"/>
              <a:t>18.9.2018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5924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il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36000" y="836712"/>
            <a:ext cx="4320000" cy="792088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003580"/>
                </a:solidFill>
                <a:latin typeface="+mj-lt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936000" y="1692000"/>
            <a:ext cx="4320000" cy="3537200"/>
          </a:xfrm>
        </p:spPr>
        <p:txBody>
          <a:bodyPr/>
          <a:lstStyle>
            <a:lvl1pPr marL="0" indent="-180000">
              <a:buClr>
                <a:srgbClr val="6DCFF6"/>
              </a:buClr>
              <a:buFont typeface="Arial" panose="020B0604020202020204" pitchFamily="34" charset="0"/>
              <a:buChar char="●"/>
              <a:defRPr sz="1400"/>
            </a:lvl1pPr>
            <a:lvl2pPr marL="360000" indent="-180000">
              <a:buClr>
                <a:srgbClr val="6DCFF6"/>
              </a:buClr>
              <a:buFont typeface="Arial" panose="020B0604020202020204" pitchFamily="34" charset="0"/>
              <a:buChar char="●"/>
              <a:defRPr sz="1400"/>
            </a:lvl2pPr>
            <a:lvl3pPr marL="540000" indent="-180000">
              <a:buClr>
                <a:srgbClr val="6DCFF6"/>
              </a:buClr>
              <a:buFont typeface="Arial" panose="020B0604020202020204" pitchFamily="34" charset="0"/>
              <a:buChar char="●"/>
              <a:defRPr sz="1400"/>
            </a:lvl3pPr>
            <a:lvl4pPr marL="720000" indent="-180000">
              <a:buClr>
                <a:srgbClr val="6DCFF6"/>
              </a:buClr>
              <a:buFont typeface="Arial" panose="020B0604020202020204" pitchFamily="34" charset="0"/>
              <a:buChar char="●"/>
              <a:defRPr sz="1400"/>
            </a:lvl4pPr>
            <a:lvl5pPr marL="900000" indent="-180000">
              <a:buClr>
                <a:srgbClr val="6DCFF6"/>
              </a:buClr>
              <a:buFont typeface="Arial" panose="020B0604020202020204" pitchFamily="34" charset="0"/>
              <a:buChar char="●"/>
              <a:defRPr sz="1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912000" y="836712"/>
            <a:ext cx="4320000" cy="792088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003580"/>
                </a:solidFill>
                <a:latin typeface="+mj-lt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912000" y="1692000"/>
            <a:ext cx="4320000" cy="3537200"/>
          </a:xfrm>
        </p:spPr>
        <p:txBody>
          <a:bodyPr/>
          <a:lstStyle>
            <a:lvl1pPr marL="0" indent="-180000">
              <a:buClr>
                <a:srgbClr val="6DCFF6"/>
              </a:buClr>
              <a:buFont typeface="Arial" panose="020B0604020202020204" pitchFamily="34" charset="0"/>
              <a:buChar char="●"/>
              <a:defRPr sz="1400"/>
            </a:lvl1pPr>
            <a:lvl2pPr marL="360000" indent="-180000">
              <a:buClr>
                <a:srgbClr val="6DCFF6"/>
              </a:buClr>
              <a:buFont typeface="Arial" panose="020B0604020202020204" pitchFamily="34" charset="0"/>
              <a:buChar char="●"/>
              <a:defRPr sz="1400"/>
            </a:lvl2pPr>
            <a:lvl3pPr marL="540000" indent="-180000">
              <a:buClr>
                <a:srgbClr val="6DCFF6"/>
              </a:buClr>
              <a:buFont typeface="Arial" panose="020B0604020202020204" pitchFamily="34" charset="0"/>
              <a:buChar char="●"/>
              <a:defRPr sz="1400"/>
            </a:lvl3pPr>
            <a:lvl4pPr marL="720000" indent="-180000">
              <a:buClr>
                <a:srgbClr val="6DCFF6"/>
              </a:buClr>
              <a:buFont typeface="Arial" panose="020B0604020202020204" pitchFamily="34" charset="0"/>
              <a:buChar char="●"/>
              <a:defRPr sz="1400"/>
            </a:lvl4pPr>
            <a:lvl5pPr marL="900000" indent="-180000">
              <a:buClr>
                <a:srgbClr val="6DCFF6"/>
              </a:buClr>
              <a:buFont typeface="Arial" panose="020B0604020202020204" pitchFamily="34" charset="0"/>
              <a:buChar char="●"/>
              <a:defRPr sz="1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D449-0980-4ED5-BE1A-59E9E31CA65E}" type="datetime1">
              <a:rPr lang="fi-FI" smtClean="0"/>
              <a:t>18.9.2018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77FDF3C5-D94B-476A-A6C1-DB6382139E8E}"/>
              </a:ext>
            </a:extLst>
          </p:cNvPr>
          <p:cNvCxnSpPr>
            <a:cxnSpLocks/>
          </p:cNvCxnSpPr>
          <p:nvPr/>
        </p:nvCxnSpPr>
        <p:spPr>
          <a:xfrm>
            <a:off x="6096000" y="836712"/>
            <a:ext cx="0" cy="4468180"/>
          </a:xfrm>
          <a:prstGeom prst="line">
            <a:avLst/>
          </a:prstGeom>
          <a:ln w="15875">
            <a:solidFill>
              <a:srgbClr val="0035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78313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lme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>
            <a:extLst>
              <a:ext uri="{FF2B5EF4-FFF2-40B4-BE49-F238E27FC236}">
                <a16:creationId xmlns:a16="http://schemas.microsoft.com/office/drawing/2014/main" id="{B5BE546D-E292-4526-9461-D6A124FD92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18804" y="1963440"/>
            <a:ext cx="1260000" cy="1260000"/>
          </a:xfrm>
          <a:prstGeom prst="ellipse">
            <a:avLst/>
          </a:prstGeom>
          <a:solidFill>
            <a:srgbClr val="50BCDC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i-FI" smtClean="0"/>
              <a:t>Lisää kuva napsauttamalla kuvaketta</a:t>
            </a:r>
            <a:endParaRPr lang="fi-FI" dirty="0"/>
          </a:p>
        </p:txBody>
      </p: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A6C967BE-C7C2-4B04-9D07-6207E3B75202}"/>
              </a:ext>
            </a:extLst>
          </p:cNvPr>
          <p:cNvCxnSpPr/>
          <p:nvPr/>
        </p:nvCxnSpPr>
        <p:spPr>
          <a:xfrm>
            <a:off x="3973860" y="1872000"/>
            <a:ext cx="0" cy="3384000"/>
          </a:xfrm>
          <a:prstGeom prst="line">
            <a:avLst/>
          </a:prstGeom>
          <a:ln w="15875">
            <a:solidFill>
              <a:srgbClr val="0035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uora yhdysviiva 14">
            <a:extLst>
              <a:ext uri="{FF2B5EF4-FFF2-40B4-BE49-F238E27FC236}">
                <a16:creationId xmlns:a16="http://schemas.microsoft.com/office/drawing/2014/main" id="{4AF7F289-E1BF-46EA-ADA9-C9FA0C4236ED}"/>
              </a:ext>
            </a:extLst>
          </p:cNvPr>
          <p:cNvCxnSpPr/>
          <p:nvPr/>
        </p:nvCxnSpPr>
        <p:spPr>
          <a:xfrm>
            <a:off x="7812000" y="1872000"/>
            <a:ext cx="0" cy="3384000"/>
          </a:xfrm>
          <a:prstGeom prst="line">
            <a:avLst/>
          </a:prstGeom>
          <a:ln w="15875">
            <a:solidFill>
              <a:srgbClr val="0035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in paikkamerkki 16">
            <a:extLst>
              <a:ext uri="{FF2B5EF4-FFF2-40B4-BE49-F238E27FC236}">
                <a16:creationId xmlns:a16="http://schemas.microsoft.com/office/drawing/2014/main" id="{EED246C5-4B48-4742-A559-AB96D8936B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5478" y="3441700"/>
            <a:ext cx="2762250" cy="396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3580"/>
                </a:solidFill>
                <a:latin typeface="+mj-lt"/>
              </a:defRPr>
            </a:lvl1pPr>
            <a:lvl2pPr marL="359991" indent="0" algn="ctr">
              <a:buNone/>
              <a:defRPr>
                <a:solidFill>
                  <a:srgbClr val="003580"/>
                </a:solidFill>
                <a:latin typeface="+mj-lt"/>
              </a:defRPr>
            </a:lvl2pPr>
            <a:lvl3pPr marL="719982" indent="0" algn="ctr">
              <a:buNone/>
              <a:defRPr>
                <a:solidFill>
                  <a:srgbClr val="003580"/>
                </a:solidFill>
              </a:defRPr>
            </a:lvl3pPr>
            <a:lvl4pPr marL="1079973" indent="0" algn="ctr">
              <a:buNone/>
              <a:defRPr>
                <a:solidFill>
                  <a:srgbClr val="003580"/>
                </a:solidFill>
              </a:defRPr>
            </a:lvl4pPr>
            <a:lvl5pPr marL="1439964" indent="0" algn="ctr">
              <a:buNone/>
              <a:defRPr>
                <a:solidFill>
                  <a:srgbClr val="003580"/>
                </a:solidFill>
              </a:defRPr>
            </a:lvl5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C86B10AA-8325-461B-AA29-FF92BC7F73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64840" y="4005263"/>
            <a:ext cx="2782888" cy="1368425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59991" indent="0" algn="ctr">
              <a:buNone/>
              <a:defRPr sz="1200">
                <a:solidFill>
                  <a:schemeClr val="tx1"/>
                </a:solidFill>
              </a:defRPr>
            </a:lvl2pPr>
            <a:lvl3pPr marL="719982" indent="0" algn="ctr">
              <a:buNone/>
              <a:defRPr sz="1200">
                <a:solidFill>
                  <a:schemeClr val="tx1"/>
                </a:solidFill>
              </a:defRPr>
            </a:lvl3pPr>
            <a:lvl4pPr marL="1079973" indent="0" algn="ctr">
              <a:buNone/>
              <a:defRPr sz="1200">
                <a:solidFill>
                  <a:schemeClr val="tx1"/>
                </a:solidFill>
              </a:defRPr>
            </a:lvl4pPr>
            <a:lvl5pPr marL="1439964" indent="0" algn="ctr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40268461-3F18-4CAB-BFF3-3E6E331A0A5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03912" y="1963440"/>
            <a:ext cx="1260000" cy="1260000"/>
          </a:xfrm>
          <a:prstGeom prst="ellipse">
            <a:avLst/>
          </a:prstGeom>
          <a:solidFill>
            <a:srgbClr val="50BCDC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i-FI" smtClean="0"/>
              <a:t>Lisää kuva napsauttamalla kuvaketta</a:t>
            </a:r>
            <a:endParaRPr lang="fi-FI" dirty="0"/>
          </a:p>
        </p:txBody>
      </p:sp>
      <p:sp>
        <p:nvSpPr>
          <p:cNvPr id="22" name="Tekstin paikkamerkki 16">
            <a:extLst>
              <a:ext uri="{FF2B5EF4-FFF2-40B4-BE49-F238E27FC236}">
                <a16:creationId xmlns:a16="http://schemas.microsoft.com/office/drawing/2014/main" id="{CEABF96A-6059-4F48-ACE2-1F13147B0F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62600" y="3441700"/>
            <a:ext cx="2762250" cy="396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3580"/>
                </a:solidFill>
                <a:latin typeface="+mj-lt"/>
              </a:defRPr>
            </a:lvl1pPr>
            <a:lvl2pPr marL="359991" indent="0" algn="ctr">
              <a:buNone/>
              <a:defRPr>
                <a:solidFill>
                  <a:srgbClr val="003580"/>
                </a:solidFill>
                <a:latin typeface="+mj-lt"/>
              </a:defRPr>
            </a:lvl2pPr>
            <a:lvl3pPr marL="719982" indent="0" algn="ctr">
              <a:buNone/>
              <a:defRPr>
                <a:solidFill>
                  <a:srgbClr val="003580"/>
                </a:solidFill>
              </a:defRPr>
            </a:lvl3pPr>
            <a:lvl4pPr marL="1079973" indent="0" algn="ctr">
              <a:buNone/>
              <a:defRPr>
                <a:solidFill>
                  <a:srgbClr val="003580"/>
                </a:solidFill>
              </a:defRPr>
            </a:lvl4pPr>
            <a:lvl5pPr marL="1439964" indent="0" algn="ctr">
              <a:buNone/>
              <a:defRPr>
                <a:solidFill>
                  <a:srgbClr val="003580"/>
                </a:solidFill>
              </a:defRPr>
            </a:lvl5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23" name="Tekstin paikkamerkki 18">
            <a:extLst>
              <a:ext uri="{FF2B5EF4-FFF2-40B4-BE49-F238E27FC236}">
                <a16:creationId xmlns:a16="http://schemas.microsoft.com/office/drawing/2014/main" id="{5132B253-C3ED-4FF5-B88E-DA6E729B02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41962" y="4005263"/>
            <a:ext cx="2782888" cy="1368425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59991" indent="0" algn="ctr">
              <a:buNone/>
              <a:defRPr sz="1200">
                <a:solidFill>
                  <a:schemeClr val="tx1"/>
                </a:solidFill>
              </a:defRPr>
            </a:lvl2pPr>
            <a:lvl3pPr marL="719982" indent="0" algn="ctr">
              <a:buNone/>
              <a:defRPr sz="1200">
                <a:solidFill>
                  <a:schemeClr val="tx1"/>
                </a:solidFill>
              </a:defRPr>
            </a:lvl3pPr>
            <a:lvl4pPr marL="1079973" indent="0" algn="ctr">
              <a:buNone/>
              <a:defRPr sz="1200">
                <a:solidFill>
                  <a:schemeClr val="tx1"/>
                </a:solidFill>
              </a:defRPr>
            </a:lvl4pPr>
            <a:lvl5pPr marL="1439964" indent="0" algn="ctr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3" name="Kuvan paikkamerkki 12">
            <a:extLst>
              <a:ext uri="{FF2B5EF4-FFF2-40B4-BE49-F238E27FC236}">
                <a16:creationId xmlns:a16="http://schemas.microsoft.com/office/drawing/2014/main" id="{62127BC7-928F-4E70-B93A-EF5742AD3F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92344" y="1963440"/>
            <a:ext cx="1260000" cy="1260000"/>
          </a:xfrm>
          <a:prstGeom prst="ellipse">
            <a:avLst/>
          </a:prstGeom>
          <a:solidFill>
            <a:srgbClr val="50BCDC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i-FI" smtClean="0"/>
              <a:t>Lisää kuva napsauttamalla kuvaketta</a:t>
            </a:r>
            <a:endParaRPr lang="fi-FI" dirty="0"/>
          </a:p>
        </p:txBody>
      </p:sp>
      <p:sp>
        <p:nvSpPr>
          <p:cNvPr id="24" name="Tekstin paikkamerkki 16">
            <a:extLst>
              <a:ext uri="{FF2B5EF4-FFF2-40B4-BE49-F238E27FC236}">
                <a16:creationId xmlns:a16="http://schemas.microsoft.com/office/drawing/2014/main" id="{00237A4C-35F0-4C29-9DCE-A4A60EB2C8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46318" y="3441700"/>
            <a:ext cx="2762250" cy="396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3580"/>
                </a:solidFill>
                <a:latin typeface="+mj-lt"/>
              </a:defRPr>
            </a:lvl1pPr>
            <a:lvl2pPr marL="359991" indent="0" algn="ctr">
              <a:buNone/>
              <a:defRPr>
                <a:solidFill>
                  <a:srgbClr val="003580"/>
                </a:solidFill>
                <a:latin typeface="+mj-lt"/>
              </a:defRPr>
            </a:lvl2pPr>
            <a:lvl3pPr marL="719982" indent="0" algn="ctr">
              <a:buNone/>
              <a:defRPr>
                <a:solidFill>
                  <a:srgbClr val="003580"/>
                </a:solidFill>
              </a:defRPr>
            </a:lvl3pPr>
            <a:lvl4pPr marL="1079973" indent="0" algn="ctr">
              <a:buNone/>
              <a:defRPr>
                <a:solidFill>
                  <a:srgbClr val="003580"/>
                </a:solidFill>
              </a:defRPr>
            </a:lvl4pPr>
            <a:lvl5pPr marL="1439964" indent="0" algn="ctr">
              <a:buNone/>
              <a:defRPr>
                <a:solidFill>
                  <a:srgbClr val="003580"/>
                </a:solidFill>
              </a:defRPr>
            </a:lvl5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25" name="Tekstin paikkamerkki 18">
            <a:extLst>
              <a:ext uri="{FF2B5EF4-FFF2-40B4-BE49-F238E27FC236}">
                <a16:creationId xmlns:a16="http://schemas.microsoft.com/office/drawing/2014/main" id="{A7F71BF4-FCFE-437A-A7A7-C606CD7EAB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425680" y="4005263"/>
            <a:ext cx="2782888" cy="1368425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59991" indent="0" algn="ctr">
              <a:buNone/>
              <a:defRPr sz="1200">
                <a:solidFill>
                  <a:schemeClr val="tx1"/>
                </a:solidFill>
              </a:defRPr>
            </a:lvl2pPr>
            <a:lvl3pPr marL="719982" indent="0" algn="ctr">
              <a:buNone/>
              <a:defRPr sz="1200">
                <a:solidFill>
                  <a:schemeClr val="tx1"/>
                </a:solidFill>
              </a:defRPr>
            </a:lvl3pPr>
            <a:lvl4pPr marL="1079973" indent="0" algn="ctr">
              <a:buNone/>
              <a:defRPr sz="1200">
                <a:solidFill>
                  <a:schemeClr val="tx1"/>
                </a:solidFill>
              </a:defRPr>
            </a:lvl4pPr>
            <a:lvl5pPr marL="1439964" indent="0" algn="ctr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D449-0980-4ED5-BE1A-59E9E31CA65E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‹#›</a:t>
            </a:fld>
            <a:endParaRPr lang="fi-FI"/>
          </a:p>
        </p:txBody>
      </p:sp>
      <p:sp>
        <p:nvSpPr>
          <p:cNvPr id="26" name="Otsikko 25">
            <a:extLst>
              <a:ext uri="{FF2B5EF4-FFF2-40B4-BE49-F238E27FC236}">
                <a16:creationId xmlns:a16="http://schemas.microsoft.com/office/drawing/2014/main" id="{644CDF02-6504-41F8-B4FE-0DA176E55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8800472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san ylätunnis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 bwMode="black">
          <a:xfrm>
            <a:off x="1200000" y="2169096"/>
            <a:ext cx="9792000" cy="1224000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 bwMode="black">
          <a:xfrm>
            <a:off x="1200000" y="3537096"/>
            <a:ext cx="9792000" cy="1224000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FFFFF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E7F64D30-CB00-4CAF-AC36-C46DBE82327C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C6C43332-42BC-4C0D-8853-EE2058633B0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786DFA66-6781-41F6-9A82-6EC36FFF6427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" name="Suorakulmio 4">
              <a:extLst>
                <a:ext uri="{FF2B5EF4-FFF2-40B4-BE49-F238E27FC236}">
                  <a16:creationId xmlns:a16="http://schemas.microsoft.com/office/drawing/2014/main" id="{74EAB445-167C-4909-82A1-40CE0D7B1BFB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05A65AFE-A6CD-4682-9EDC-281CC91360B1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7" name="Kuva 16">
            <a:extLst>
              <a:ext uri="{FF2B5EF4-FFF2-40B4-BE49-F238E27FC236}">
                <a16:creationId xmlns:a16="http://schemas.microsoft.com/office/drawing/2014/main" id="{1728BF27-4815-47CF-AFFB-C1FDAC75CF5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92000" y="5148000"/>
            <a:ext cx="1620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29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san ylätunniste 2"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 bwMode="black">
          <a:xfrm>
            <a:off x="1200000" y="2169096"/>
            <a:ext cx="9792000" cy="1224000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 bwMode="black">
          <a:xfrm>
            <a:off x="1200000" y="3537096"/>
            <a:ext cx="9792000" cy="1224000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accent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E7F64D30-CB00-4CAF-AC36-C46DBE82327C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C6C43332-42BC-4C0D-8853-EE2058633B0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786DFA66-6781-41F6-9A82-6EC36FFF6427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" name="Suorakulmio 4">
              <a:extLst>
                <a:ext uri="{FF2B5EF4-FFF2-40B4-BE49-F238E27FC236}">
                  <a16:creationId xmlns:a16="http://schemas.microsoft.com/office/drawing/2014/main" id="{74EAB445-167C-4909-82A1-40CE0D7B1BFB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05A65AFE-A6CD-4682-9EDC-281CC91360B1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0" name="Kuva 9">
            <a:extLst>
              <a:ext uri="{FF2B5EF4-FFF2-40B4-BE49-F238E27FC236}">
                <a16:creationId xmlns:a16="http://schemas.microsoft.com/office/drawing/2014/main" id="{47432463-DF5E-483B-BD59-BA28002BF0B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92000" y="5148000"/>
            <a:ext cx="1620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106116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san ylätunniste 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 bwMode="black">
          <a:xfrm>
            <a:off x="1200000" y="2169096"/>
            <a:ext cx="9792000" cy="1224000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 bwMode="black">
          <a:xfrm>
            <a:off x="1200000" y="3537096"/>
            <a:ext cx="9792000" cy="1224000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accent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E7F64D30-CB00-4CAF-AC36-C46DBE82327C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C6C43332-42BC-4C0D-8853-EE2058633B0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786DFA66-6781-41F6-9A82-6EC36FFF6427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" name="Suorakulmio 4">
              <a:extLst>
                <a:ext uri="{FF2B5EF4-FFF2-40B4-BE49-F238E27FC236}">
                  <a16:creationId xmlns:a16="http://schemas.microsoft.com/office/drawing/2014/main" id="{74EAB445-167C-4909-82A1-40CE0D7B1BFB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05A65AFE-A6CD-4682-9EDC-281CC91360B1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0" name="Kuva 9">
            <a:extLst>
              <a:ext uri="{FF2B5EF4-FFF2-40B4-BE49-F238E27FC236}">
                <a16:creationId xmlns:a16="http://schemas.microsoft.com/office/drawing/2014/main" id="{47432463-DF5E-483B-BD59-BA28002BF0B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92000" y="5148000"/>
            <a:ext cx="1620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45796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os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135560" y="1844824"/>
            <a:ext cx="8064896" cy="2664296"/>
          </a:xfrm>
        </p:spPr>
        <p:txBody>
          <a:bodyPr anchor="ctr"/>
          <a:lstStyle>
            <a:lvl1pPr algn="l">
              <a:defRPr sz="280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BCDC525-326E-402D-BAB0-31223928766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36000" y="5542632"/>
            <a:ext cx="1350000" cy="540000"/>
          </a:xfrm>
          <a:prstGeom prst="rect">
            <a:avLst/>
          </a:prstGeom>
        </p:spPr>
      </p:pic>
      <p:grpSp>
        <p:nvGrpSpPr>
          <p:cNvPr id="8" name="Ryhmä 7">
            <a:extLst>
              <a:ext uri="{FF2B5EF4-FFF2-40B4-BE49-F238E27FC236}">
                <a16:creationId xmlns:a16="http://schemas.microsoft.com/office/drawing/2014/main" id="{1AD8412E-669C-4746-87C8-F0EE0A323BAE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13144EF5-5E94-4B79-A515-019B41793EB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6B1668B1-5B74-4E43-9AAA-694D4F7B4789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49D38E22-EE08-4DBE-BFEF-9FA773AEA493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8A72D339-FAAE-45F7-BAA5-FF14B27BCF6D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4109894043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osto 2"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135560" y="1844824"/>
            <a:ext cx="8064896" cy="2664296"/>
          </a:xfrm>
        </p:spPr>
        <p:txBody>
          <a:bodyPr anchor="ctr"/>
          <a:lstStyle>
            <a:lvl1pPr algn="l">
              <a:defRPr sz="2800">
                <a:solidFill>
                  <a:srgbClr val="003580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grpSp>
        <p:nvGrpSpPr>
          <p:cNvPr id="8" name="Ryhmä 7">
            <a:extLst>
              <a:ext uri="{FF2B5EF4-FFF2-40B4-BE49-F238E27FC236}">
                <a16:creationId xmlns:a16="http://schemas.microsoft.com/office/drawing/2014/main" id="{1AD8412E-669C-4746-87C8-F0EE0A323BAE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13144EF5-5E94-4B79-A515-019B41793EB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6B1668B1-5B74-4E43-9AAA-694D4F7B4789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49D38E22-EE08-4DBE-BFEF-9FA773AEA493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8A72D339-FAAE-45F7-BAA5-FF14B27BCF6D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3" name="Kuva 12">
            <a:extLst>
              <a:ext uri="{FF2B5EF4-FFF2-40B4-BE49-F238E27FC236}">
                <a16:creationId xmlns:a16="http://schemas.microsoft.com/office/drawing/2014/main" id="{D16CA927-AF75-4D00-8036-52D86266B4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36000" y="5544000"/>
            <a:ext cx="135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037758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osto 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135560" y="1844824"/>
            <a:ext cx="8064896" cy="2664296"/>
          </a:xfrm>
        </p:spPr>
        <p:txBody>
          <a:bodyPr anchor="ctr"/>
          <a:lstStyle>
            <a:lvl1pPr algn="l">
              <a:defRPr sz="2800">
                <a:solidFill>
                  <a:srgbClr val="003580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grpSp>
        <p:nvGrpSpPr>
          <p:cNvPr id="8" name="Ryhmä 7">
            <a:extLst>
              <a:ext uri="{FF2B5EF4-FFF2-40B4-BE49-F238E27FC236}">
                <a16:creationId xmlns:a16="http://schemas.microsoft.com/office/drawing/2014/main" id="{1AD8412E-669C-4746-87C8-F0EE0A323BAE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13144EF5-5E94-4B79-A515-019B41793EB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6B1668B1-5B74-4E43-9AAA-694D4F7B4789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49D38E22-EE08-4DBE-BFEF-9FA773AEA493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8A72D339-FAAE-45F7-BAA5-FF14B27BCF6D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3" name="Kuva 12">
            <a:extLst>
              <a:ext uri="{FF2B5EF4-FFF2-40B4-BE49-F238E27FC236}">
                <a16:creationId xmlns:a16="http://schemas.microsoft.com/office/drawing/2014/main" id="{D16CA927-AF75-4D00-8036-52D86266B4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36000" y="5544000"/>
            <a:ext cx="135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88034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osto kuvall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0204" y="1844824"/>
            <a:ext cx="5387469" cy="2664296"/>
          </a:xfrm>
        </p:spPr>
        <p:txBody>
          <a:bodyPr anchor="t"/>
          <a:lstStyle>
            <a:lvl1pPr algn="l">
              <a:defRPr sz="280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BCDC525-326E-402D-BAB0-31223928766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36000" y="5542632"/>
            <a:ext cx="1350000" cy="540000"/>
          </a:xfrm>
          <a:prstGeom prst="rect">
            <a:avLst/>
          </a:prstGeom>
        </p:spPr>
      </p:pic>
      <p:grpSp>
        <p:nvGrpSpPr>
          <p:cNvPr id="8" name="Ryhmä 7">
            <a:extLst>
              <a:ext uri="{FF2B5EF4-FFF2-40B4-BE49-F238E27FC236}">
                <a16:creationId xmlns:a16="http://schemas.microsoft.com/office/drawing/2014/main" id="{1AD8412E-669C-4746-87C8-F0EE0A323BAE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13144EF5-5E94-4B79-A515-019B41793EB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6B1668B1-5B74-4E43-9AAA-694D4F7B4789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49D38E22-EE08-4DBE-BFEF-9FA773AEA493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8A72D339-FAAE-45F7-BAA5-FF14B27BCF6D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4" name="Kuva 3">
            <a:extLst>
              <a:ext uri="{FF2B5EF4-FFF2-40B4-BE49-F238E27FC236}">
                <a16:creationId xmlns:a16="http://schemas.microsoft.com/office/drawing/2014/main" id="{14445638-B1EC-4BC5-818D-19A48FEB4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951" y="394302"/>
            <a:ext cx="6084725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86978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osto kuvalla 2"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1AD8412E-669C-4746-87C8-F0EE0A323BAE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13144EF5-5E94-4B79-A515-019B41793EB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6B1668B1-5B74-4E43-9AAA-694D4F7B4789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49D38E22-EE08-4DBE-BFEF-9FA773AEA493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8A72D339-FAAE-45F7-BAA5-FF14B27BCF6D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3" name="Kuva 12">
            <a:extLst>
              <a:ext uri="{FF2B5EF4-FFF2-40B4-BE49-F238E27FC236}">
                <a16:creationId xmlns:a16="http://schemas.microsoft.com/office/drawing/2014/main" id="{D16CA927-AF75-4D00-8036-52D86266B4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36000" y="5544000"/>
            <a:ext cx="1350000" cy="540000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BD18113F-F885-45F3-A170-89A2D6EA3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204" y="1844824"/>
            <a:ext cx="5387469" cy="2664296"/>
          </a:xfrm>
        </p:spPr>
        <p:txBody>
          <a:bodyPr anchor="t"/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35D4771-94AD-4610-BD8F-612AA239E4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67" y="394302"/>
            <a:ext cx="6096482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518618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osto kuvalla 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1AD8412E-669C-4746-87C8-F0EE0A323BAE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13144EF5-5E94-4B79-A515-019B41793EB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6B1668B1-5B74-4E43-9AAA-694D4F7B4789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49D38E22-EE08-4DBE-BFEF-9FA773AEA493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8A72D339-FAAE-45F7-BAA5-FF14B27BCF6D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3" name="Kuva 12">
            <a:extLst>
              <a:ext uri="{FF2B5EF4-FFF2-40B4-BE49-F238E27FC236}">
                <a16:creationId xmlns:a16="http://schemas.microsoft.com/office/drawing/2014/main" id="{D16CA927-AF75-4D00-8036-52D86266B4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36000" y="5544000"/>
            <a:ext cx="1350000" cy="540000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C66D6349-4BE0-4E10-84F8-1471884C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204" y="1844824"/>
            <a:ext cx="5387469" cy="2664296"/>
          </a:xfrm>
        </p:spPr>
        <p:txBody>
          <a:bodyPr anchor="t"/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87B2927-B4D9-44BE-A58C-20A90338A5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63" y="397350"/>
            <a:ext cx="6102347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64226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360F-0EE4-4213-A9DB-39E80FEB458E}" type="datetime1">
              <a:rPr lang="fi-FI" smtClean="0"/>
              <a:t>18.9.2018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4058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0F31-37CA-4092-867E-C6C044DA433E}" type="datetime1">
              <a:rPr lang="fi-FI" smtClean="0"/>
              <a:t>18.9.2018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3048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dia"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 bwMode="black">
          <a:xfrm>
            <a:off x="2783632" y="1268896"/>
            <a:ext cx="6624736" cy="1224000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Lisää kiitosteksti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287688" y="2624348"/>
            <a:ext cx="5616624" cy="122400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Yhteystiedot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E7F64D30-CB00-4CAF-AC36-C46DBE82327C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C6C43332-42BC-4C0D-8853-EE2058633B0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786DFA66-6781-41F6-9A82-6EC36FFF6427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" name="Suorakulmio 4">
              <a:extLst>
                <a:ext uri="{FF2B5EF4-FFF2-40B4-BE49-F238E27FC236}">
                  <a16:creationId xmlns:a16="http://schemas.microsoft.com/office/drawing/2014/main" id="{74EAB445-167C-4909-82A1-40CE0D7B1BFB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05A65AFE-A6CD-4682-9EDC-281CC91360B1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0" name="Kuva 9">
            <a:extLst>
              <a:ext uri="{FF2B5EF4-FFF2-40B4-BE49-F238E27FC236}">
                <a16:creationId xmlns:a16="http://schemas.microsoft.com/office/drawing/2014/main" id="{47432463-DF5E-483B-BD59-BA28002BF0B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27980" y="4845916"/>
            <a:ext cx="135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661833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 bwMode="black">
          <a:xfrm>
            <a:off x="936000" y="1376712"/>
            <a:ext cx="4896544" cy="1152128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 bwMode="black">
          <a:xfrm>
            <a:off x="936000" y="2541292"/>
            <a:ext cx="4896544" cy="864000"/>
          </a:xfrm>
        </p:spPr>
        <p:txBody>
          <a:bodyPr anchor="b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6F361342-592A-43F3-95A5-5D5C0CB41488}"/>
              </a:ext>
            </a:extLst>
          </p:cNvPr>
          <p:cNvSpPr/>
          <p:nvPr/>
        </p:nvSpPr>
        <p:spPr>
          <a:xfrm>
            <a:off x="11832000" y="0"/>
            <a:ext cx="360000" cy="6876000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83D27C8-8310-4E5B-B2AF-AD705DE7B70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55440" y="5517232"/>
            <a:ext cx="1350000" cy="540000"/>
          </a:xfrm>
          <a:prstGeom prst="rect">
            <a:avLst/>
          </a:prstGeom>
        </p:spPr>
      </p:pic>
      <p:grpSp>
        <p:nvGrpSpPr>
          <p:cNvPr id="10" name="Ryhmä 9">
            <a:extLst>
              <a:ext uri="{FF2B5EF4-FFF2-40B4-BE49-F238E27FC236}">
                <a16:creationId xmlns:a16="http://schemas.microsoft.com/office/drawing/2014/main" id="{62DD8249-3CE6-455B-A6A0-E4981FDF48E2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9720C727-D834-42B4-BDB4-0D3E150E9AB2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5" name="Suorakulmio 14">
              <a:extLst>
                <a:ext uri="{FF2B5EF4-FFF2-40B4-BE49-F238E27FC236}">
                  <a16:creationId xmlns:a16="http://schemas.microsoft.com/office/drawing/2014/main" id="{B3851D55-3BF3-4DA0-A760-6BAC01FE19CE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6" name="Suorakulmio 15">
              <a:extLst>
                <a:ext uri="{FF2B5EF4-FFF2-40B4-BE49-F238E27FC236}">
                  <a16:creationId xmlns:a16="http://schemas.microsoft.com/office/drawing/2014/main" id="{429598BD-C80D-4DDB-973D-8F8D44F11BDD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7" name="Suorakulmio 16">
              <a:extLst>
                <a:ext uri="{FF2B5EF4-FFF2-40B4-BE49-F238E27FC236}">
                  <a16:creationId xmlns:a16="http://schemas.microsoft.com/office/drawing/2014/main" id="{D62F4F89-15E3-413D-8AAE-0E815D0561E4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1A173ED-014C-4EFB-92DF-A35D1FB26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0C8FF9E-0A5F-4137-9663-3A493D9C5D6C}" type="datetimeFigureOut">
              <a:rPr lang="fi-FI" smtClean="0"/>
              <a:t>18.9.2018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872C4C4-959A-4566-8108-7B868A7F3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6B517B-2AF1-48C3-8C47-5F0B4A63E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1102951-5EEB-42EA-BA13-5951130365B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8822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 bwMode="black">
          <a:xfrm>
            <a:off x="935999" y="377812"/>
            <a:ext cx="10332000" cy="1008000"/>
          </a:xfrm>
        </p:spPr>
        <p:txBody>
          <a:bodyPr anchor="b"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35998" y="1692000"/>
            <a:ext cx="10332000" cy="417600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E46B8-A670-41B8-90F9-2FC6FC877FA2}" type="datetime1">
              <a:rPr lang="fi-FI" smtClean="0"/>
              <a:t>18.9.2018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6674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936000" y="1692000"/>
            <a:ext cx="5040000" cy="417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227999" y="1692000"/>
            <a:ext cx="5040000" cy="417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0456-7031-468F-948B-5F0E5E97FD5A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1718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 2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6F361342-592A-43F3-95A5-5D5C0CB41488}"/>
              </a:ext>
            </a:extLst>
          </p:cNvPr>
          <p:cNvSpPr/>
          <p:nvPr/>
        </p:nvSpPr>
        <p:spPr>
          <a:xfrm>
            <a:off x="11832000" y="0"/>
            <a:ext cx="360000" cy="6876000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2DD8249-3CE6-455B-A6A0-E4981FDF48E2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9720C727-D834-42B4-BDB4-0D3E150E9AB2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5" name="Suorakulmio 14">
              <a:extLst>
                <a:ext uri="{FF2B5EF4-FFF2-40B4-BE49-F238E27FC236}">
                  <a16:creationId xmlns:a16="http://schemas.microsoft.com/office/drawing/2014/main" id="{B3851D55-3BF3-4DA0-A760-6BAC01FE19CE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6" name="Suorakulmio 15">
              <a:extLst>
                <a:ext uri="{FF2B5EF4-FFF2-40B4-BE49-F238E27FC236}">
                  <a16:creationId xmlns:a16="http://schemas.microsoft.com/office/drawing/2014/main" id="{429598BD-C80D-4DDB-973D-8F8D44F11BDD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7" name="Suorakulmio 16">
              <a:extLst>
                <a:ext uri="{FF2B5EF4-FFF2-40B4-BE49-F238E27FC236}">
                  <a16:creationId xmlns:a16="http://schemas.microsoft.com/office/drawing/2014/main" id="{D62F4F89-15E3-413D-8AAE-0E815D0561E4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13" name="Otsikko 1">
            <a:extLst>
              <a:ext uri="{FF2B5EF4-FFF2-40B4-BE49-F238E27FC236}">
                <a16:creationId xmlns:a16="http://schemas.microsoft.com/office/drawing/2014/main" id="{B5A37ED5-7D0A-4DA7-A400-6B63D33E7659}"/>
              </a:ext>
            </a:extLst>
          </p:cNvPr>
          <p:cNvSpPr>
            <a:spLocks noGrp="1"/>
          </p:cNvSpPr>
          <p:nvPr>
            <p:ph type="ctrTitle"/>
          </p:nvPr>
        </p:nvSpPr>
        <p:spPr bwMode="black">
          <a:xfrm>
            <a:off x="936739" y="811927"/>
            <a:ext cx="4896544" cy="1152128"/>
          </a:xfrm>
        </p:spPr>
        <p:txBody>
          <a:bodyPr anchor="t">
            <a:noAutofit/>
          </a:bodyPr>
          <a:lstStyle>
            <a:lvl1pPr>
              <a:defRPr sz="4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4" name="Alaotsikko 2">
            <a:extLst>
              <a:ext uri="{FF2B5EF4-FFF2-40B4-BE49-F238E27FC236}">
                <a16:creationId xmlns:a16="http://schemas.microsoft.com/office/drawing/2014/main" id="{B941C269-23A2-46C9-8C1A-E432DEF24B9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936739" y="2036067"/>
            <a:ext cx="4022026" cy="86400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sp>
        <p:nvSpPr>
          <p:cNvPr id="18" name="Tekstin paikkamerkki 12">
            <a:extLst>
              <a:ext uri="{FF2B5EF4-FFF2-40B4-BE49-F238E27FC236}">
                <a16:creationId xmlns:a16="http://schemas.microsoft.com/office/drawing/2014/main" id="{70158B9E-E5CD-4618-A1EA-602A38E838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5451" y="2938989"/>
            <a:ext cx="3447863" cy="100800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/>
            </a:lvl1pPr>
            <a:lvl2pPr marL="359991" indent="0" algn="r">
              <a:buNone/>
              <a:defRPr sz="1500"/>
            </a:lvl2pPr>
            <a:lvl3pPr marL="719982" indent="0" algn="r">
              <a:buNone/>
              <a:defRPr sz="1500"/>
            </a:lvl3pPr>
            <a:lvl4pPr marL="1079973" indent="0" algn="r">
              <a:buNone/>
              <a:defRPr sz="1500"/>
            </a:lvl4pPr>
            <a:lvl5pPr marL="1439964" indent="0" algn="r">
              <a:buNone/>
              <a:defRPr sz="1500"/>
            </a:lvl5pPr>
          </a:lstStyle>
          <a:p>
            <a:pPr lvl="0"/>
            <a:r>
              <a:rPr lang="fi-FI" dirty="0"/>
              <a:t>Yhteystiedot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D6ED119-5D38-418D-95E5-C4015ABD845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36000" y="5714081"/>
            <a:ext cx="1350000" cy="540000"/>
          </a:xfrm>
          <a:prstGeom prst="rect">
            <a:avLst/>
          </a:prstGeom>
        </p:spPr>
      </p:pic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64B8095-BEAB-4632-B252-01704ABCEAA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D89A070-0800-4333-9BB6-A0844BD3D4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452698D-D440-49D6-BDC6-A296A26F8F0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692041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6F361342-592A-43F3-95A5-5D5C0CB41488}"/>
              </a:ext>
            </a:extLst>
          </p:cNvPr>
          <p:cNvSpPr/>
          <p:nvPr/>
        </p:nvSpPr>
        <p:spPr>
          <a:xfrm>
            <a:off x="11832000" y="0"/>
            <a:ext cx="360000" cy="6876000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2DD8249-3CE6-455B-A6A0-E4981FDF48E2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9720C727-D834-42B4-BDB4-0D3E150E9AB2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5" name="Suorakulmio 14">
              <a:extLst>
                <a:ext uri="{FF2B5EF4-FFF2-40B4-BE49-F238E27FC236}">
                  <a16:creationId xmlns:a16="http://schemas.microsoft.com/office/drawing/2014/main" id="{B3851D55-3BF3-4DA0-A760-6BAC01FE19CE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6" name="Suorakulmio 15">
              <a:extLst>
                <a:ext uri="{FF2B5EF4-FFF2-40B4-BE49-F238E27FC236}">
                  <a16:creationId xmlns:a16="http://schemas.microsoft.com/office/drawing/2014/main" id="{429598BD-C80D-4DDB-973D-8F8D44F11BDD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7" name="Suorakulmio 16">
              <a:extLst>
                <a:ext uri="{FF2B5EF4-FFF2-40B4-BE49-F238E27FC236}">
                  <a16:creationId xmlns:a16="http://schemas.microsoft.com/office/drawing/2014/main" id="{D62F4F89-15E3-413D-8AAE-0E815D0561E4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13" name="Otsikko 1">
            <a:extLst>
              <a:ext uri="{FF2B5EF4-FFF2-40B4-BE49-F238E27FC236}">
                <a16:creationId xmlns:a16="http://schemas.microsoft.com/office/drawing/2014/main" id="{B5A37ED5-7D0A-4DA7-A400-6B63D33E7659}"/>
              </a:ext>
            </a:extLst>
          </p:cNvPr>
          <p:cNvSpPr>
            <a:spLocks noGrp="1"/>
          </p:cNvSpPr>
          <p:nvPr>
            <p:ph type="ctrTitle"/>
          </p:nvPr>
        </p:nvSpPr>
        <p:spPr bwMode="black">
          <a:xfrm>
            <a:off x="6888088" y="1772816"/>
            <a:ext cx="4896544" cy="1152128"/>
          </a:xfrm>
        </p:spPr>
        <p:txBody>
          <a:bodyPr anchor="t">
            <a:noAutofit/>
          </a:bodyPr>
          <a:lstStyle>
            <a:lvl1pPr>
              <a:defRPr sz="4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4" name="Alaotsikko 2">
            <a:extLst>
              <a:ext uri="{FF2B5EF4-FFF2-40B4-BE49-F238E27FC236}">
                <a16:creationId xmlns:a16="http://schemas.microsoft.com/office/drawing/2014/main" id="{B941C269-23A2-46C9-8C1A-E432DEF24B9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6888088" y="2996956"/>
            <a:ext cx="4896544" cy="86400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sp>
        <p:nvSpPr>
          <p:cNvPr id="18" name="Tekstin paikkamerkki 12">
            <a:extLst>
              <a:ext uri="{FF2B5EF4-FFF2-40B4-BE49-F238E27FC236}">
                <a16:creationId xmlns:a16="http://schemas.microsoft.com/office/drawing/2014/main" id="{70158B9E-E5CD-4618-A1EA-602A38E838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86800" y="3873513"/>
            <a:ext cx="4896000" cy="100800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/>
            </a:lvl1pPr>
            <a:lvl2pPr marL="359991" indent="0" algn="r">
              <a:buNone/>
              <a:defRPr sz="1500"/>
            </a:lvl2pPr>
            <a:lvl3pPr marL="719982" indent="0" algn="r">
              <a:buNone/>
              <a:defRPr sz="1500"/>
            </a:lvl3pPr>
            <a:lvl4pPr marL="1079973" indent="0" algn="r">
              <a:buNone/>
              <a:defRPr sz="1500"/>
            </a:lvl4pPr>
            <a:lvl5pPr marL="1439964" indent="0" algn="r">
              <a:buNone/>
              <a:defRPr sz="1500"/>
            </a:lvl5pPr>
          </a:lstStyle>
          <a:p>
            <a:pPr lvl="0"/>
            <a:r>
              <a:rPr lang="fi-FI" dirty="0"/>
              <a:t>Yhteystiedot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D6ED119-5D38-418D-95E5-C4015ABD845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981454" y="836712"/>
            <a:ext cx="1350000" cy="540000"/>
          </a:xfrm>
          <a:prstGeom prst="rect">
            <a:avLst/>
          </a:prstGeom>
        </p:spPr>
      </p:pic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D5A4255-514A-46CC-A459-31204CD24BE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A503079-1E44-4D7E-A544-D849992E4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16A23DB-6C60-4BC4-BE0A-F175377A3CC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005876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 4">
    <p:bg>
      <p:bgPr>
        <a:solidFill>
          <a:srgbClr val="0035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 bwMode="black">
          <a:xfrm>
            <a:off x="1200000" y="1692000"/>
            <a:ext cx="9792000" cy="1224000"/>
          </a:xfrm>
        </p:spPr>
        <p:txBody>
          <a:bodyPr anchor="b">
            <a:noAutofit/>
          </a:bodyPr>
          <a:lstStyle>
            <a:lvl1pPr algn="ctr">
              <a:defRPr sz="4000" b="1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 bwMode="black">
          <a:xfrm>
            <a:off x="1200000" y="3096000"/>
            <a:ext cx="9792000" cy="864000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FFFFF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E7F64D30-CB00-4CAF-AC36-C46DBE82327C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C6C43332-42BC-4C0D-8853-EE2058633B0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786DFA66-6781-41F6-9A82-6EC36FFF6427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" name="Suorakulmio 4">
              <a:extLst>
                <a:ext uri="{FF2B5EF4-FFF2-40B4-BE49-F238E27FC236}">
                  <a16:creationId xmlns:a16="http://schemas.microsoft.com/office/drawing/2014/main" id="{74EAB445-167C-4909-82A1-40CE0D7B1BFB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05A65AFE-A6CD-4682-9EDC-281CC91360B1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7" name="Kuva 16">
            <a:extLst>
              <a:ext uri="{FF2B5EF4-FFF2-40B4-BE49-F238E27FC236}">
                <a16:creationId xmlns:a16="http://schemas.microsoft.com/office/drawing/2014/main" id="{1728BF27-4815-47CF-AFFB-C1FDAC75CF5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92000" y="5148000"/>
            <a:ext cx="1620000" cy="648000"/>
          </a:xfrm>
          <a:prstGeom prst="rect">
            <a:avLst/>
          </a:prstGeom>
        </p:spPr>
      </p:pic>
      <p:sp>
        <p:nvSpPr>
          <p:cNvPr id="10" name="Tekstin paikkamerkki 12">
            <a:extLst>
              <a:ext uri="{FF2B5EF4-FFF2-40B4-BE49-F238E27FC236}">
                <a16:creationId xmlns:a16="http://schemas.microsoft.com/office/drawing/2014/main" id="{BC1E1C8D-78CA-46AD-B15D-EE5340442E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47400" y="4067999"/>
            <a:ext cx="4896000" cy="10080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359991" indent="0" algn="r">
              <a:buNone/>
              <a:defRPr sz="1500"/>
            </a:lvl2pPr>
            <a:lvl3pPr marL="719982" indent="0" algn="r">
              <a:buNone/>
              <a:defRPr sz="1500"/>
            </a:lvl3pPr>
            <a:lvl4pPr marL="1079973" indent="0" algn="r">
              <a:buNone/>
              <a:defRPr sz="1500"/>
            </a:lvl4pPr>
            <a:lvl5pPr marL="1439964" indent="0" algn="r">
              <a:buNone/>
              <a:defRPr sz="1500"/>
            </a:lvl5pPr>
          </a:lstStyle>
          <a:p>
            <a:pPr lvl="0"/>
            <a:r>
              <a:rPr lang="fi-FI" dirty="0"/>
              <a:t>Yhteystiedot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BCB56AA-EB38-4073-B6BC-12E93375C6A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62584FA-B230-4F2E-A842-C9C9DDEE89F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3A259B5-F641-4021-A75B-1E601C13795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07362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 5"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 bwMode="black">
          <a:xfrm>
            <a:off x="1200000" y="1692000"/>
            <a:ext cx="9792000" cy="1224000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rgbClr val="003580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 bwMode="black">
          <a:xfrm>
            <a:off x="1200000" y="3096000"/>
            <a:ext cx="9792000" cy="864000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003580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E7F64D30-CB00-4CAF-AC36-C46DBE82327C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C6C43332-42BC-4C0D-8853-EE2058633B0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786DFA66-6781-41F6-9A82-6EC36FFF6427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" name="Suorakulmio 4">
              <a:extLst>
                <a:ext uri="{FF2B5EF4-FFF2-40B4-BE49-F238E27FC236}">
                  <a16:creationId xmlns:a16="http://schemas.microsoft.com/office/drawing/2014/main" id="{74EAB445-167C-4909-82A1-40CE0D7B1BFB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05A65AFE-A6CD-4682-9EDC-281CC91360B1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0" name="Kuva 9">
            <a:extLst>
              <a:ext uri="{FF2B5EF4-FFF2-40B4-BE49-F238E27FC236}">
                <a16:creationId xmlns:a16="http://schemas.microsoft.com/office/drawing/2014/main" id="{47432463-DF5E-483B-BD59-BA28002BF0B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92000" y="5148000"/>
            <a:ext cx="1620000" cy="648000"/>
          </a:xfrm>
          <a:prstGeom prst="rect">
            <a:avLst/>
          </a:prstGeom>
        </p:spPr>
      </p:pic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6DD2B508-FCB5-49D9-9AB8-4E80D66B20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47400" y="4067999"/>
            <a:ext cx="4896000" cy="10080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 sz="1600">
                <a:solidFill>
                  <a:srgbClr val="003580"/>
                </a:solidFill>
              </a:defRPr>
            </a:lvl1pPr>
            <a:lvl2pPr marL="359991" indent="0" algn="r">
              <a:buNone/>
              <a:defRPr sz="1500"/>
            </a:lvl2pPr>
            <a:lvl3pPr marL="719982" indent="0" algn="r">
              <a:buNone/>
              <a:defRPr sz="1500"/>
            </a:lvl3pPr>
            <a:lvl4pPr marL="1079973" indent="0" algn="r">
              <a:buNone/>
              <a:defRPr sz="1500"/>
            </a:lvl4pPr>
            <a:lvl5pPr marL="1439964" indent="0" algn="r">
              <a:buNone/>
              <a:defRPr sz="1500"/>
            </a:lvl5pPr>
          </a:lstStyle>
          <a:p>
            <a:pPr lvl="0"/>
            <a:r>
              <a:rPr lang="fi-FI" dirty="0"/>
              <a:t>Yhteystiedot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608392B-6F5D-4D50-B2B5-FF25FED9210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7E5E600-7FA9-41C5-A8FD-437A426D0AA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7D1092B-0EB9-4968-AD38-B9266B979EF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880615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 6">
    <p:bg>
      <p:bgPr>
        <a:solidFill>
          <a:srgbClr val="009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 bwMode="black">
          <a:xfrm>
            <a:off x="1200000" y="1692000"/>
            <a:ext cx="9792000" cy="1224000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rgbClr val="003580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 bwMode="black">
          <a:xfrm>
            <a:off x="1200000" y="3096000"/>
            <a:ext cx="9792000" cy="864000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003580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E7F64D30-CB00-4CAF-AC36-C46DBE82327C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C6C43332-42BC-4C0D-8853-EE2058633B0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786DFA66-6781-41F6-9A82-6EC36FFF6427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" name="Suorakulmio 4">
              <a:extLst>
                <a:ext uri="{FF2B5EF4-FFF2-40B4-BE49-F238E27FC236}">
                  <a16:creationId xmlns:a16="http://schemas.microsoft.com/office/drawing/2014/main" id="{74EAB445-167C-4909-82A1-40CE0D7B1BFB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05A65AFE-A6CD-4682-9EDC-281CC91360B1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0" name="Kuva 9">
            <a:extLst>
              <a:ext uri="{FF2B5EF4-FFF2-40B4-BE49-F238E27FC236}">
                <a16:creationId xmlns:a16="http://schemas.microsoft.com/office/drawing/2014/main" id="{47432463-DF5E-483B-BD59-BA28002BF0B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92000" y="5148000"/>
            <a:ext cx="1620000" cy="648000"/>
          </a:xfrm>
          <a:prstGeom prst="rect">
            <a:avLst/>
          </a:prstGeom>
        </p:spPr>
      </p:pic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8CD4012C-4573-4B86-B7FE-302ED91F19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47400" y="4067999"/>
            <a:ext cx="4896000" cy="10080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 sz="1600">
                <a:solidFill>
                  <a:srgbClr val="003580"/>
                </a:solidFill>
              </a:defRPr>
            </a:lvl1pPr>
            <a:lvl2pPr marL="359991" indent="0" algn="r">
              <a:buNone/>
              <a:defRPr sz="1500"/>
            </a:lvl2pPr>
            <a:lvl3pPr marL="719982" indent="0" algn="r">
              <a:buNone/>
              <a:defRPr sz="1500"/>
            </a:lvl3pPr>
            <a:lvl4pPr marL="1079973" indent="0" algn="r">
              <a:buNone/>
              <a:defRPr sz="1500"/>
            </a:lvl4pPr>
            <a:lvl5pPr marL="1439964" indent="0" algn="r">
              <a:buNone/>
              <a:defRPr sz="1500"/>
            </a:lvl5pPr>
          </a:lstStyle>
          <a:p>
            <a:pPr lvl="0"/>
            <a:r>
              <a:rPr lang="fi-FI" dirty="0"/>
              <a:t>Yhteystiedot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4A16BC7-A4AB-478B-82F6-4819F7DB6FF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E06F8F6-2C8F-4EFC-9B4D-DDEB0339260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CEB04BB-C9F1-43D9-ADC5-8C2AA2A9F7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424301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 bwMode="black">
          <a:xfrm>
            <a:off x="6888088" y="1772816"/>
            <a:ext cx="4896544" cy="1152128"/>
          </a:xfrm>
        </p:spPr>
        <p:txBody>
          <a:bodyPr anchor="t">
            <a:noAutofit/>
          </a:bodyPr>
          <a:lstStyle>
            <a:lvl1pPr>
              <a:defRPr sz="4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 bwMode="black">
          <a:xfrm>
            <a:off x="6888088" y="2996956"/>
            <a:ext cx="4896544" cy="93610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2E608E0B-00C1-435D-8688-08DA40E0EE31}"/>
              </a:ext>
            </a:extLst>
          </p:cNvPr>
          <p:cNvCxnSpPr>
            <a:cxnSpLocks/>
          </p:cNvCxnSpPr>
          <p:nvPr/>
        </p:nvCxnSpPr>
        <p:spPr>
          <a:xfrm>
            <a:off x="10920536" y="5513452"/>
            <a:ext cx="828000" cy="0"/>
          </a:xfrm>
          <a:prstGeom prst="line">
            <a:avLst/>
          </a:prstGeom>
          <a:ln w="12700">
            <a:solidFill>
              <a:srgbClr val="00358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Kuva 11">
            <a:extLst>
              <a:ext uri="{FF2B5EF4-FFF2-40B4-BE49-F238E27FC236}">
                <a16:creationId xmlns:a16="http://schemas.microsoft.com/office/drawing/2014/main" id="{883D27C8-8310-4E5B-B2AF-AD705DE7B7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918940" y="836712"/>
            <a:ext cx="1350000" cy="540000"/>
          </a:xfrm>
          <a:prstGeom prst="rect">
            <a:avLst/>
          </a:prstGeom>
        </p:spPr>
      </p:pic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5980EBC4-1CB6-4631-A6B9-C4C518B860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47596" y="5658534"/>
            <a:ext cx="2999334" cy="864000"/>
          </a:xfrm>
        </p:spPr>
        <p:txBody>
          <a:bodyPr/>
          <a:lstStyle>
            <a:lvl1pPr marL="0" indent="0" algn="r">
              <a:spcAft>
                <a:spcPts val="0"/>
              </a:spcAft>
              <a:buNone/>
              <a:defRPr sz="1400"/>
            </a:lvl1pPr>
            <a:lvl2pPr marL="359991" indent="0" algn="r">
              <a:buNone/>
              <a:defRPr sz="1500"/>
            </a:lvl2pPr>
            <a:lvl3pPr marL="719982" indent="0" algn="r">
              <a:buNone/>
              <a:defRPr sz="1500"/>
            </a:lvl3pPr>
            <a:lvl4pPr marL="1079973" indent="0" algn="r">
              <a:buNone/>
              <a:defRPr sz="1500"/>
            </a:lvl4pPr>
            <a:lvl5pPr marL="1439964" indent="0" algn="r">
              <a:buNone/>
              <a:defRPr sz="1500"/>
            </a:lvl5pPr>
          </a:lstStyle>
          <a:p>
            <a:pPr lvl="0"/>
            <a:r>
              <a:rPr lang="fi-FI" dirty="0"/>
              <a:t>Yhteystiedot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CBC40533-ECCC-4D6D-9B1E-C35F70115AA9}"/>
              </a:ext>
            </a:extLst>
          </p:cNvPr>
          <p:cNvSpPr/>
          <p:nvPr/>
        </p:nvSpPr>
        <p:spPr bwMode="hidden">
          <a:xfrm>
            <a:off x="360000" y="360000"/>
            <a:ext cx="6138000" cy="6138000"/>
          </a:xfrm>
          <a:prstGeom prst="rect">
            <a:avLst/>
          </a:prstGeom>
          <a:solidFill>
            <a:srgbClr val="009CD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Kuva 4" descr="Kuva, joka sisältää kohteen lelu, LEGO&#10;&#10;Kuvaus luotu, korkea luotettavuus">
            <a:extLst>
              <a:ext uri="{FF2B5EF4-FFF2-40B4-BE49-F238E27FC236}">
                <a16:creationId xmlns:a16="http://schemas.microsoft.com/office/drawing/2014/main" id="{80519BDF-CE5C-409A-9B87-0F0A31A8B0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38" y="996783"/>
            <a:ext cx="6147162" cy="456039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8006839-A93D-40DC-8BEE-5A83BDEF95D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3C80B55-2C7E-40A3-BCCC-8DAC01DE21C1}" type="datetime1">
              <a:rPr lang="fi-FI" smtClean="0"/>
              <a:pPr/>
              <a:t>18.9.2018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9A24EEB-5DA7-41C3-A77B-0E886571F1D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E36DADC-C093-470C-97B8-E0EAA813A92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890105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935999" y="1692000"/>
            <a:ext cx="5291999" cy="417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A9D7D629-6A64-49A2-A4F8-B706DCB4D13E}"/>
              </a:ext>
            </a:extLst>
          </p:cNvPr>
          <p:cNvSpPr/>
          <p:nvPr/>
        </p:nvSpPr>
        <p:spPr bwMode="hidden">
          <a:xfrm>
            <a:off x="6912000" y="360000"/>
            <a:ext cx="4914600" cy="5517272"/>
          </a:xfrm>
          <a:prstGeom prst="rect">
            <a:avLst/>
          </a:prstGeom>
          <a:solidFill>
            <a:srgbClr val="009CD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0FE787D8-99A6-43C4-A221-9A76FC349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378000"/>
            <a:ext cx="5291999" cy="10080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3F1C1C8D-7BD9-400D-A764-2CB4E629D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546" y="1218886"/>
            <a:ext cx="4511508" cy="348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48896"/>
      </p:ext>
    </p:extLst>
  </p:cSld>
  <p:clrMapOvr>
    <a:masterClrMapping/>
  </p:clrMapOvr>
  <p:hf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251209" y="1692000"/>
            <a:ext cx="5555391" cy="417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A9D7D629-6A64-49A2-A4F8-B706DCB4D13E}"/>
              </a:ext>
            </a:extLst>
          </p:cNvPr>
          <p:cNvSpPr/>
          <p:nvPr/>
        </p:nvSpPr>
        <p:spPr bwMode="hidden">
          <a:xfrm>
            <a:off x="360000" y="360000"/>
            <a:ext cx="4914600" cy="5517272"/>
          </a:xfrm>
          <a:prstGeom prst="rect">
            <a:avLst/>
          </a:prstGeom>
          <a:solidFill>
            <a:srgbClr val="00358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0FE787D8-99A6-43C4-A221-9A76FC349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209" y="378000"/>
            <a:ext cx="5555391" cy="10080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0A54A80-B5EB-44B0-9D42-0E0F5BA5E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00" y="980728"/>
            <a:ext cx="3865199" cy="43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62779"/>
      </p:ext>
    </p:extLst>
  </p:cSld>
  <p:clrMapOvr>
    <a:masterClrMapping/>
  </p:clrMapOvr>
  <p:hf hdr="0"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36000" y="1692000"/>
            <a:ext cx="5040000" cy="39600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003580"/>
                </a:solidFill>
                <a:latin typeface="+mj-lt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936000" y="2120396"/>
            <a:ext cx="5040000" cy="3744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228000" y="1692000"/>
            <a:ext cx="5040000" cy="39600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003580"/>
                </a:solidFill>
                <a:latin typeface="+mj-lt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228000" y="2120396"/>
            <a:ext cx="5040000" cy="3744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06B1-6521-4F0C-B663-B5F605054FAB}" type="datetime1">
              <a:rPr lang="fi-FI" smtClean="0"/>
              <a:t>18.9.2018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8856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il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717E30-B897-409A-A1F9-0C1881191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828000"/>
            <a:ext cx="4320000" cy="792000"/>
          </a:xfrm>
        </p:spPr>
        <p:txBody>
          <a:bodyPr/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936000" y="1692000"/>
            <a:ext cx="4320000" cy="3537200"/>
          </a:xfrm>
        </p:spPr>
        <p:txBody>
          <a:bodyPr/>
          <a:lstStyle>
            <a:lvl1pPr marL="180000" indent="-180000">
              <a:buClr>
                <a:srgbClr val="009CDB"/>
              </a:buClr>
              <a:buFont typeface="Arial" panose="020B0604020202020204" pitchFamily="34" charset="0"/>
              <a:buChar char="•"/>
              <a:defRPr sz="1600"/>
            </a:lvl1pPr>
            <a:lvl2pPr marL="360000" indent="-180000">
              <a:buClr>
                <a:srgbClr val="009CDB"/>
              </a:buClr>
              <a:buFont typeface="Arial" panose="020B0604020202020204" pitchFamily="34" charset="0"/>
              <a:buChar char="•"/>
              <a:defRPr sz="1600"/>
            </a:lvl2pPr>
            <a:lvl3pPr marL="540000" indent="-180000">
              <a:buClr>
                <a:srgbClr val="009CDB"/>
              </a:buClr>
              <a:buFont typeface="Arial" panose="020B0604020202020204" pitchFamily="34" charset="0"/>
              <a:buChar char="•"/>
              <a:defRPr sz="1600"/>
            </a:lvl3pPr>
            <a:lvl4pPr marL="720000" indent="-180000">
              <a:buClr>
                <a:srgbClr val="009CDB"/>
              </a:buClr>
              <a:buFont typeface="Arial" panose="020B0604020202020204" pitchFamily="34" charset="0"/>
              <a:buChar char="•"/>
              <a:defRPr sz="1600"/>
            </a:lvl4pPr>
            <a:lvl5pPr marL="900000" indent="-180000">
              <a:buClr>
                <a:srgbClr val="009CDB"/>
              </a:buClr>
              <a:buFont typeface="Arial" panose="020B0604020202020204" pitchFamily="34" charset="0"/>
              <a:buChar char="•"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912000" y="828000"/>
            <a:ext cx="4320000" cy="792088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2400" b="0">
                <a:solidFill>
                  <a:srgbClr val="003580"/>
                </a:solidFill>
                <a:latin typeface="+mj-lt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1" name="Sisällön paikkamerkki 3">
            <a:extLst>
              <a:ext uri="{FF2B5EF4-FFF2-40B4-BE49-F238E27FC236}">
                <a16:creationId xmlns:a16="http://schemas.microsoft.com/office/drawing/2014/main" id="{F589741B-3B6F-4594-A3EF-47E9AD3C93A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912000" y="1692000"/>
            <a:ext cx="4319999" cy="3538214"/>
          </a:xfrm>
        </p:spPr>
        <p:txBody>
          <a:bodyPr/>
          <a:lstStyle>
            <a:lvl1pPr marL="180000" indent="-180000">
              <a:defRPr sz="1600"/>
            </a:lvl1pPr>
            <a:lvl2pPr marL="360000" indent="-180000">
              <a:defRPr sz="1600"/>
            </a:lvl2pPr>
            <a:lvl3pPr marL="540000" indent="-180000">
              <a:buClr>
                <a:srgbClr val="009CDB"/>
              </a:buClr>
              <a:buFont typeface="Arial" panose="020B0604020202020204" pitchFamily="34" charset="0"/>
              <a:buChar char="•"/>
              <a:defRPr sz="1600"/>
            </a:lvl3pPr>
            <a:lvl4pPr marL="720000" indent="-180000">
              <a:buClr>
                <a:srgbClr val="009CDB"/>
              </a:buClr>
              <a:buFont typeface="Arial" panose="020B0604020202020204" pitchFamily="34" charset="0"/>
              <a:buChar char="•"/>
              <a:defRPr sz="1600"/>
            </a:lvl4pPr>
            <a:lvl5pPr marL="900000" indent="-180000">
              <a:buClr>
                <a:srgbClr val="009CDB"/>
              </a:buClr>
              <a:buFont typeface="Arial" panose="020B0604020202020204" pitchFamily="34" charset="0"/>
              <a:buChar char="•"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77FDF3C5-D94B-476A-A6C1-DB6382139E8E}"/>
              </a:ext>
            </a:extLst>
          </p:cNvPr>
          <p:cNvCxnSpPr>
            <a:cxnSpLocks/>
          </p:cNvCxnSpPr>
          <p:nvPr/>
        </p:nvCxnSpPr>
        <p:spPr>
          <a:xfrm>
            <a:off x="6096000" y="836712"/>
            <a:ext cx="0" cy="4468180"/>
          </a:xfrm>
          <a:prstGeom prst="line">
            <a:avLst/>
          </a:prstGeom>
          <a:ln w="15875">
            <a:solidFill>
              <a:srgbClr val="0035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342445"/>
      </p:ext>
    </p:extLst>
  </p:cSld>
  <p:clrMapOvr>
    <a:masterClrMapping/>
  </p:clrMapOvr>
  <p:hf hd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eljä koh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  <p:sp>
        <p:nvSpPr>
          <p:cNvPr id="26" name="Otsikko 25">
            <a:extLst>
              <a:ext uri="{FF2B5EF4-FFF2-40B4-BE49-F238E27FC236}">
                <a16:creationId xmlns:a16="http://schemas.microsoft.com/office/drawing/2014/main" id="{644CDF02-6504-41F8-B4FE-0DA176E55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BE73736-6EA4-4426-936B-511BFC1541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5999" y="1646016"/>
            <a:ext cx="936000" cy="936000"/>
          </a:xfrm>
          <a:prstGeom prst="ellipse">
            <a:avLst/>
          </a:prstGeom>
          <a:solidFill>
            <a:srgbClr val="009CDB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003580"/>
                </a:solidFill>
              </a:defRPr>
            </a:lvl1pPr>
            <a:lvl2pPr>
              <a:defRPr>
                <a:solidFill>
                  <a:srgbClr val="003580"/>
                </a:solidFill>
              </a:defRPr>
            </a:lvl2pPr>
            <a:lvl3pPr>
              <a:defRPr>
                <a:solidFill>
                  <a:srgbClr val="003580"/>
                </a:solidFill>
              </a:defRPr>
            </a:lvl3pPr>
            <a:lvl4pPr>
              <a:defRPr>
                <a:solidFill>
                  <a:srgbClr val="003580"/>
                </a:solidFill>
              </a:defRPr>
            </a:lvl4pPr>
            <a:lvl5pPr>
              <a:defRPr>
                <a:solidFill>
                  <a:srgbClr val="003580"/>
                </a:solidFill>
              </a:defRPr>
            </a:lvl5pPr>
          </a:lstStyle>
          <a:p>
            <a:pPr lvl="0"/>
            <a:r>
              <a:rPr lang="fi-FI" dirty="0"/>
              <a:t>1</a:t>
            </a:r>
          </a:p>
        </p:txBody>
      </p:sp>
      <p:sp>
        <p:nvSpPr>
          <p:cNvPr id="30" name="Tekstin paikkamerkki 16">
            <a:extLst>
              <a:ext uri="{FF2B5EF4-FFF2-40B4-BE49-F238E27FC236}">
                <a16:creationId xmlns:a16="http://schemas.microsoft.com/office/drawing/2014/main" id="{11592A8B-A886-4C0B-A780-4917685FE6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000" y="1646016"/>
            <a:ext cx="9072000" cy="936000"/>
          </a:xfrm>
        </p:spPr>
        <p:txBody>
          <a:bodyPr anchor="ctr"/>
          <a:lstStyle>
            <a:lvl1pPr marL="0" indent="0">
              <a:spcAft>
                <a:spcPts val="0"/>
              </a:spcAft>
              <a:buNone/>
              <a:defRPr sz="1600"/>
            </a:lvl1pPr>
            <a:lvl2pPr marL="359991" indent="0">
              <a:buNone/>
              <a:defRPr sz="1200"/>
            </a:lvl2pPr>
            <a:lvl3pPr marL="719982" indent="0">
              <a:buNone/>
              <a:defRPr sz="1200"/>
            </a:lvl3pPr>
            <a:lvl4pPr marL="1079973" indent="0">
              <a:buNone/>
              <a:defRPr sz="1200"/>
            </a:lvl4pPr>
            <a:lvl5pPr marL="1439964" indent="0">
              <a:buNone/>
              <a:defRPr sz="1200"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36" name="Tekstin paikkamerkki 2">
            <a:extLst>
              <a:ext uri="{FF2B5EF4-FFF2-40B4-BE49-F238E27FC236}">
                <a16:creationId xmlns:a16="http://schemas.microsoft.com/office/drawing/2014/main" id="{73CE68F0-C00E-434E-84FC-0AAF6CD239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4902" y="2726016"/>
            <a:ext cx="936000" cy="936000"/>
          </a:xfrm>
          <a:prstGeom prst="ellipse">
            <a:avLst/>
          </a:prstGeom>
          <a:solidFill>
            <a:srgbClr val="009CDB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003580"/>
                </a:solidFill>
              </a:defRPr>
            </a:lvl1pPr>
            <a:lvl2pPr>
              <a:defRPr>
                <a:solidFill>
                  <a:srgbClr val="003580"/>
                </a:solidFill>
              </a:defRPr>
            </a:lvl2pPr>
            <a:lvl3pPr>
              <a:defRPr>
                <a:solidFill>
                  <a:srgbClr val="003580"/>
                </a:solidFill>
              </a:defRPr>
            </a:lvl3pPr>
            <a:lvl4pPr>
              <a:defRPr>
                <a:solidFill>
                  <a:srgbClr val="003580"/>
                </a:solidFill>
              </a:defRPr>
            </a:lvl4pPr>
            <a:lvl5pPr>
              <a:defRPr>
                <a:solidFill>
                  <a:srgbClr val="003580"/>
                </a:solidFill>
              </a:defRPr>
            </a:lvl5pPr>
          </a:lstStyle>
          <a:p>
            <a:pPr lvl="0"/>
            <a:r>
              <a:rPr lang="fi-FI" dirty="0"/>
              <a:t>2</a:t>
            </a:r>
          </a:p>
        </p:txBody>
      </p:sp>
      <p:sp>
        <p:nvSpPr>
          <p:cNvPr id="31" name="Tekstin paikkamerkki 16">
            <a:extLst>
              <a:ext uri="{FF2B5EF4-FFF2-40B4-BE49-F238E27FC236}">
                <a16:creationId xmlns:a16="http://schemas.microsoft.com/office/drawing/2014/main" id="{C226F493-5803-44D0-99B8-376677DBB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0000" y="2726016"/>
            <a:ext cx="9072000" cy="936000"/>
          </a:xfrm>
        </p:spPr>
        <p:txBody>
          <a:bodyPr anchor="ctr"/>
          <a:lstStyle>
            <a:lvl1pPr marL="0" indent="0">
              <a:spcAft>
                <a:spcPts val="0"/>
              </a:spcAft>
              <a:buNone/>
              <a:defRPr sz="1600"/>
            </a:lvl1pPr>
            <a:lvl2pPr marL="359991" indent="0">
              <a:buNone/>
              <a:defRPr sz="1200"/>
            </a:lvl2pPr>
            <a:lvl3pPr marL="719982" indent="0">
              <a:buNone/>
              <a:defRPr sz="1200"/>
            </a:lvl3pPr>
            <a:lvl4pPr marL="1079973" indent="0">
              <a:buNone/>
              <a:defRPr sz="1200"/>
            </a:lvl4pPr>
            <a:lvl5pPr marL="1439964" indent="0">
              <a:buNone/>
              <a:defRPr sz="1200"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37" name="Tekstin paikkamerkki 2">
            <a:extLst>
              <a:ext uri="{FF2B5EF4-FFF2-40B4-BE49-F238E27FC236}">
                <a16:creationId xmlns:a16="http://schemas.microsoft.com/office/drawing/2014/main" id="{B3BAF629-2B1F-4DE1-91FD-CE0F737B3E3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3805" y="3842016"/>
            <a:ext cx="936000" cy="936000"/>
          </a:xfrm>
          <a:prstGeom prst="ellipse">
            <a:avLst/>
          </a:prstGeom>
          <a:solidFill>
            <a:srgbClr val="009CDB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003580"/>
                </a:solidFill>
              </a:defRPr>
            </a:lvl1pPr>
            <a:lvl2pPr>
              <a:defRPr>
                <a:solidFill>
                  <a:srgbClr val="003580"/>
                </a:solidFill>
              </a:defRPr>
            </a:lvl2pPr>
            <a:lvl3pPr>
              <a:defRPr>
                <a:solidFill>
                  <a:srgbClr val="003580"/>
                </a:solidFill>
              </a:defRPr>
            </a:lvl3pPr>
            <a:lvl4pPr>
              <a:defRPr>
                <a:solidFill>
                  <a:srgbClr val="003580"/>
                </a:solidFill>
              </a:defRPr>
            </a:lvl4pPr>
            <a:lvl5pPr>
              <a:defRPr>
                <a:solidFill>
                  <a:srgbClr val="003580"/>
                </a:solidFill>
              </a:defRPr>
            </a:lvl5pPr>
          </a:lstStyle>
          <a:p>
            <a:pPr lvl="0"/>
            <a:r>
              <a:rPr lang="fi-FI" dirty="0"/>
              <a:t>3</a:t>
            </a:r>
          </a:p>
        </p:txBody>
      </p:sp>
      <p:sp>
        <p:nvSpPr>
          <p:cNvPr id="33" name="Tekstin paikkamerkki 16">
            <a:extLst>
              <a:ext uri="{FF2B5EF4-FFF2-40B4-BE49-F238E27FC236}">
                <a16:creationId xmlns:a16="http://schemas.microsoft.com/office/drawing/2014/main" id="{8C0A3A11-EDE0-4D73-966A-4F77AFAF5B2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60000" y="3842016"/>
            <a:ext cx="9072000" cy="936000"/>
          </a:xfrm>
        </p:spPr>
        <p:txBody>
          <a:bodyPr anchor="ctr"/>
          <a:lstStyle>
            <a:lvl1pPr marL="0" indent="0">
              <a:spcAft>
                <a:spcPts val="0"/>
              </a:spcAft>
              <a:buNone/>
              <a:defRPr sz="1600"/>
            </a:lvl1pPr>
            <a:lvl2pPr marL="359991" indent="0">
              <a:buNone/>
              <a:defRPr sz="1200"/>
            </a:lvl2pPr>
            <a:lvl3pPr marL="719982" indent="0">
              <a:buNone/>
              <a:defRPr sz="1200"/>
            </a:lvl3pPr>
            <a:lvl4pPr marL="1079973" indent="0">
              <a:buNone/>
              <a:defRPr sz="1200"/>
            </a:lvl4pPr>
            <a:lvl5pPr marL="1439964" indent="0">
              <a:buNone/>
              <a:defRPr sz="1200"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38" name="Tekstin paikkamerkki 2">
            <a:extLst>
              <a:ext uri="{FF2B5EF4-FFF2-40B4-BE49-F238E27FC236}">
                <a16:creationId xmlns:a16="http://schemas.microsoft.com/office/drawing/2014/main" id="{062EEE4C-B691-4B0A-89F7-7EE6238F3F9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2708" y="4922016"/>
            <a:ext cx="936000" cy="936000"/>
          </a:xfrm>
          <a:prstGeom prst="ellipse">
            <a:avLst/>
          </a:prstGeom>
          <a:solidFill>
            <a:srgbClr val="009CDB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003580"/>
                </a:solidFill>
              </a:defRPr>
            </a:lvl1pPr>
            <a:lvl2pPr>
              <a:defRPr>
                <a:solidFill>
                  <a:srgbClr val="003580"/>
                </a:solidFill>
              </a:defRPr>
            </a:lvl2pPr>
            <a:lvl3pPr>
              <a:defRPr>
                <a:solidFill>
                  <a:srgbClr val="003580"/>
                </a:solidFill>
              </a:defRPr>
            </a:lvl3pPr>
            <a:lvl4pPr>
              <a:defRPr>
                <a:solidFill>
                  <a:srgbClr val="003580"/>
                </a:solidFill>
              </a:defRPr>
            </a:lvl4pPr>
            <a:lvl5pPr>
              <a:defRPr>
                <a:solidFill>
                  <a:srgbClr val="003580"/>
                </a:solidFill>
              </a:defRPr>
            </a:lvl5pPr>
          </a:lstStyle>
          <a:p>
            <a:pPr lvl="0"/>
            <a:r>
              <a:rPr lang="fi-FI" dirty="0"/>
              <a:t>4</a:t>
            </a:r>
          </a:p>
        </p:txBody>
      </p:sp>
      <p:sp>
        <p:nvSpPr>
          <p:cNvPr id="32" name="Tekstin paikkamerkki 16">
            <a:extLst>
              <a:ext uri="{FF2B5EF4-FFF2-40B4-BE49-F238E27FC236}">
                <a16:creationId xmlns:a16="http://schemas.microsoft.com/office/drawing/2014/main" id="{84140918-6267-46A1-9627-F253BD10AB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60000" y="4922016"/>
            <a:ext cx="9072000" cy="936000"/>
          </a:xfrm>
        </p:spPr>
        <p:txBody>
          <a:bodyPr anchor="ctr"/>
          <a:lstStyle>
            <a:lvl1pPr marL="0" indent="0">
              <a:spcAft>
                <a:spcPts val="0"/>
              </a:spcAft>
              <a:buNone/>
              <a:defRPr sz="1600"/>
            </a:lvl1pPr>
            <a:lvl2pPr marL="359991" indent="0">
              <a:buNone/>
              <a:defRPr sz="1200"/>
            </a:lvl2pPr>
            <a:lvl3pPr marL="719982" indent="0">
              <a:buNone/>
              <a:defRPr sz="1200"/>
            </a:lvl3pPr>
            <a:lvl4pPr marL="1079973" indent="0">
              <a:buNone/>
              <a:defRPr sz="1200"/>
            </a:lvl4pPr>
            <a:lvl5pPr marL="1439964" indent="0">
              <a:buNone/>
              <a:defRPr sz="1200"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3677181013"/>
      </p:ext>
    </p:extLst>
  </p:cSld>
  <p:clrMapOvr>
    <a:masterClrMapping/>
  </p:clrMapOvr>
  <p:hf hd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elikentt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  <p:sp>
        <p:nvSpPr>
          <p:cNvPr id="26" name="Otsikko 25">
            <a:extLst>
              <a:ext uri="{FF2B5EF4-FFF2-40B4-BE49-F238E27FC236}">
                <a16:creationId xmlns:a16="http://schemas.microsoft.com/office/drawing/2014/main" id="{644CDF02-6504-41F8-B4FE-0DA176E55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D96CDDF2-92A5-47E3-84F3-82C5BC70DE7E}"/>
              </a:ext>
            </a:extLst>
          </p:cNvPr>
          <p:cNvCxnSpPr/>
          <p:nvPr/>
        </p:nvCxnSpPr>
        <p:spPr>
          <a:xfrm>
            <a:off x="6096000" y="1740892"/>
            <a:ext cx="0" cy="3564000"/>
          </a:xfrm>
          <a:prstGeom prst="line">
            <a:avLst/>
          </a:prstGeom>
          <a:ln w="15875">
            <a:solidFill>
              <a:srgbClr val="0035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uora yhdysviiva 19">
            <a:extLst>
              <a:ext uri="{FF2B5EF4-FFF2-40B4-BE49-F238E27FC236}">
                <a16:creationId xmlns:a16="http://schemas.microsoft.com/office/drawing/2014/main" id="{C05F9869-3C0C-4D7B-BF00-F3D190C36440}"/>
              </a:ext>
            </a:extLst>
          </p:cNvPr>
          <p:cNvCxnSpPr>
            <a:cxnSpLocks/>
          </p:cNvCxnSpPr>
          <p:nvPr/>
        </p:nvCxnSpPr>
        <p:spPr>
          <a:xfrm flipH="1">
            <a:off x="936000" y="3429000"/>
            <a:ext cx="10332000" cy="0"/>
          </a:xfrm>
          <a:prstGeom prst="line">
            <a:avLst/>
          </a:prstGeom>
          <a:ln w="15875">
            <a:solidFill>
              <a:srgbClr val="0035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in paikkamerkki 2">
            <a:extLst>
              <a:ext uri="{FF2B5EF4-FFF2-40B4-BE49-F238E27FC236}">
                <a16:creationId xmlns:a16="http://schemas.microsoft.com/office/drawing/2014/main" id="{0CEA7BB7-2206-476B-BBB9-D870A7805A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95653" y="1836000"/>
            <a:ext cx="1260000" cy="1260000"/>
          </a:xfrm>
          <a:prstGeom prst="ellipse">
            <a:avLst/>
          </a:prstGeom>
          <a:solidFill>
            <a:srgbClr val="009CDB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003580"/>
                </a:solidFill>
              </a:defRPr>
            </a:lvl1pPr>
            <a:lvl2pPr>
              <a:defRPr>
                <a:solidFill>
                  <a:srgbClr val="003580"/>
                </a:solidFill>
              </a:defRPr>
            </a:lvl2pPr>
            <a:lvl3pPr>
              <a:defRPr>
                <a:solidFill>
                  <a:srgbClr val="003580"/>
                </a:solidFill>
              </a:defRPr>
            </a:lvl3pPr>
            <a:lvl4pPr>
              <a:defRPr>
                <a:solidFill>
                  <a:srgbClr val="003580"/>
                </a:solidFill>
              </a:defRPr>
            </a:lvl4pPr>
            <a:lvl5pPr>
              <a:defRPr>
                <a:solidFill>
                  <a:srgbClr val="003580"/>
                </a:solidFill>
              </a:defRPr>
            </a:lvl5pPr>
          </a:lstStyle>
          <a:p>
            <a:pPr lvl="0"/>
            <a:r>
              <a:rPr lang="fi-FI" dirty="0"/>
              <a:t>1</a:t>
            </a:r>
          </a:p>
        </p:txBody>
      </p:sp>
      <p:sp>
        <p:nvSpPr>
          <p:cNvPr id="30" name="Tekstin paikkamerkki 16">
            <a:extLst>
              <a:ext uri="{FF2B5EF4-FFF2-40B4-BE49-F238E27FC236}">
                <a16:creationId xmlns:a16="http://schemas.microsoft.com/office/drawing/2014/main" id="{11592A8B-A886-4C0B-A780-4917685FE6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93326" y="1843545"/>
            <a:ext cx="3024285" cy="1212716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600"/>
            </a:lvl1pPr>
            <a:lvl2pPr marL="359991" indent="0">
              <a:buNone/>
              <a:defRPr sz="1200"/>
            </a:lvl2pPr>
            <a:lvl3pPr marL="719982" indent="0">
              <a:buNone/>
              <a:defRPr sz="1200"/>
            </a:lvl3pPr>
            <a:lvl4pPr marL="1079973" indent="0">
              <a:buNone/>
              <a:defRPr sz="1200"/>
            </a:lvl4pPr>
            <a:lvl5pPr marL="1439964" indent="0">
              <a:buNone/>
              <a:defRPr sz="1200"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35" name="Tekstin paikkamerkki 2">
            <a:extLst>
              <a:ext uri="{FF2B5EF4-FFF2-40B4-BE49-F238E27FC236}">
                <a16:creationId xmlns:a16="http://schemas.microsoft.com/office/drawing/2014/main" id="{65EBFB55-A8BC-4F66-8A78-02C8B84E4B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80000" y="1836000"/>
            <a:ext cx="1260000" cy="1260000"/>
          </a:xfrm>
          <a:prstGeom prst="ellipse">
            <a:avLst/>
          </a:prstGeom>
          <a:solidFill>
            <a:srgbClr val="009CDB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003580"/>
                </a:solidFill>
              </a:defRPr>
            </a:lvl1pPr>
            <a:lvl2pPr>
              <a:defRPr>
                <a:solidFill>
                  <a:srgbClr val="003580"/>
                </a:solidFill>
              </a:defRPr>
            </a:lvl2pPr>
            <a:lvl3pPr>
              <a:defRPr>
                <a:solidFill>
                  <a:srgbClr val="003580"/>
                </a:solidFill>
              </a:defRPr>
            </a:lvl3pPr>
            <a:lvl4pPr>
              <a:defRPr>
                <a:solidFill>
                  <a:srgbClr val="003580"/>
                </a:solidFill>
              </a:defRPr>
            </a:lvl4pPr>
            <a:lvl5pPr>
              <a:defRPr>
                <a:solidFill>
                  <a:srgbClr val="003580"/>
                </a:solidFill>
              </a:defRPr>
            </a:lvl5pPr>
          </a:lstStyle>
          <a:p>
            <a:pPr lvl="0"/>
            <a:r>
              <a:rPr lang="fi-FI" dirty="0"/>
              <a:t>2</a:t>
            </a:r>
          </a:p>
        </p:txBody>
      </p:sp>
      <p:sp>
        <p:nvSpPr>
          <p:cNvPr id="31" name="Tekstin paikkamerkki 16">
            <a:extLst>
              <a:ext uri="{FF2B5EF4-FFF2-40B4-BE49-F238E27FC236}">
                <a16:creationId xmlns:a16="http://schemas.microsoft.com/office/drawing/2014/main" id="{C226F493-5803-44D0-99B8-376677DBB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3999" y="1842557"/>
            <a:ext cx="3024285" cy="1212716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600"/>
            </a:lvl1pPr>
            <a:lvl2pPr marL="359991" indent="0">
              <a:buNone/>
              <a:defRPr sz="1200"/>
            </a:lvl2pPr>
            <a:lvl3pPr marL="719982" indent="0">
              <a:buNone/>
              <a:defRPr sz="1200"/>
            </a:lvl3pPr>
            <a:lvl4pPr marL="1079973" indent="0">
              <a:buNone/>
              <a:defRPr sz="1200"/>
            </a:lvl4pPr>
            <a:lvl5pPr marL="1439964" indent="0">
              <a:buNone/>
              <a:defRPr sz="1200"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36" name="Tekstin paikkamerkki 2">
            <a:extLst>
              <a:ext uri="{FF2B5EF4-FFF2-40B4-BE49-F238E27FC236}">
                <a16:creationId xmlns:a16="http://schemas.microsoft.com/office/drawing/2014/main" id="{80388AF2-42A6-4B60-BD27-EA53188A55A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16000" y="3888000"/>
            <a:ext cx="1260000" cy="1260000"/>
          </a:xfrm>
          <a:prstGeom prst="ellipse">
            <a:avLst/>
          </a:prstGeom>
          <a:solidFill>
            <a:srgbClr val="009CDB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003580"/>
                </a:solidFill>
              </a:defRPr>
            </a:lvl1pPr>
            <a:lvl2pPr>
              <a:defRPr>
                <a:solidFill>
                  <a:srgbClr val="003580"/>
                </a:solidFill>
              </a:defRPr>
            </a:lvl2pPr>
            <a:lvl3pPr>
              <a:defRPr>
                <a:solidFill>
                  <a:srgbClr val="003580"/>
                </a:solidFill>
              </a:defRPr>
            </a:lvl3pPr>
            <a:lvl4pPr>
              <a:defRPr>
                <a:solidFill>
                  <a:srgbClr val="003580"/>
                </a:solidFill>
              </a:defRPr>
            </a:lvl4pPr>
            <a:lvl5pPr>
              <a:defRPr>
                <a:solidFill>
                  <a:srgbClr val="003580"/>
                </a:solidFill>
              </a:defRPr>
            </a:lvl5pPr>
          </a:lstStyle>
          <a:p>
            <a:pPr lvl="0"/>
            <a:r>
              <a:rPr lang="fi-FI" dirty="0"/>
              <a:t>3</a:t>
            </a:r>
          </a:p>
        </p:txBody>
      </p:sp>
      <p:sp>
        <p:nvSpPr>
          <p:cNvPr id="33" name="Tekstin paikkamerkki 16">
            <a:extLst>
              <a:ext uri="{FF2B5EF4-FFF2-40B4-BE49-F238E27FC236}">
                <a16:creationId xmlns:a16="http://schemas.microsoft.com/office/drawing/2014/main" id="{8C0A3A11-EDE0-4D73-966A-4F77AFAF5B2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93326" y="3886544"/>
            <a:ext cx="3024285" cy="1212716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600"/>
            </a:lvl1pPr>
            <a:lvl2pPr marL="359991" indent="0">
              <a:buNone/>
              <a:defRPr sz="1200"/>
            </a:lvl2pPr>
            <a:lvl3pPr marL="719982" indent="0">
              <a:buNone/>
              <a:defRPr sz="1200"/>
            </a:lvl3pPr>
            <a:lvl4pPr marL="1079973" indent="0">
              <a:buNone/>
              <a:defRPr sz="1200"/>
            </a:lvl4pPr>
            <a:lvl5pPr marL="1439964" indent="0">
              <a:buNone/>
              <a:defRPr sz="1200"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37" name="Tekstin paikkamerkki 2">
            <a:extLst>
              <a:ext uri="{FF2B5EF4-FFF2-40B4-BE49-F238E27FC236}">
                <a16:creationId xmlns:a16="http://schemas.microsoft.com/office/drawing/2014/main" id="{6DFE37D0-2C7D-4C6E-8BE0-57AB9253380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8560" y="3888000"/>
            <a:ext cx="1260000" cy="1260000"/>
          </a:xfrm>
          <a:prstGeom prst="ellipse">
            <a:avLst/>
          </a:prstGeom>
          <a:solidFill>
            <a:srgbClr val="009CDB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003580"/>
                </a:solidFill>
              </a:defRPr>
            </a:lvl1pPr>
            <a:lvl2pPr>
              <a:defRPr>
                <a:solidFill>
                  <a:srgbClr val="003580"/>
                </a:solidFill>
              </a:defRPr>
            </a:lvl2pPr>
            <a:lvl3pPr>
              <a:defRPr>
                <a:solidFill>
                  <a:srgbClr val="003580"/>
                </a:solidFill>
              </a:defRPr>
            </a:lvl3pPr>
            <a:lvl4pPr>
              <a:defRPr>
                <a:solidFill>
                  <a:srgbClr val="003580"/>
                </a:solidFill>
              </a:defRPr>
            </a:lvl4pPr>
            <a:lvl5pPr>
              <a:defRPr>
                <a:solidFill>
                  <a:srgbClr val="003580"/>
                </a:solidFill>
              </a:defRPr>
            </a:lvl5pPr>
          </a:lstStyle>
          <a:p>
            <a:pPr lvl="0"/>
            <a:r>
              <a:rPr lang="fi-FI" dirty="0"/>
              <a:t>4</a:t>
            </a:r>
          </a:p>
        </p:txBody>
      </p:sp>
      <p:sp>
        <p:nvSpPr>
          <p:cNvPr id="32" name="Tekstin paikkamerkki 16">
            <a:extLst>
              <a:ext uri="{FF2B5EF4-FFF2-40B4-BE49-F238E27FC236}">
                <a16:creationId xmlns:a16="http://schemas.microsoft.com/office/drawing/2014/main" id="{84140918-6267-46A1-9627-F253BD10AB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3999" y="3888000"/>
            <a:ext cx="3024285" cy="1212716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600"/>
            </a:lvl1pPr>
            <a:lvl2pPr marL="359991" indent="0">
              <a:buNone/>
              <a:defRPr sz="1200"/>
            </a:lvl2pPr>
            <a:lvl3pPr marL="719982" indent="0">
              <a:buNone/>
              <a:defRPr sz="1200"/>
            </a:lvl3pPr>
            <a:lvl4pPr marL="1079973" indent="0">
              <a:buNone/>
              <a:defRPr sz="1200"/>
            </a:lvl4pPr>
            <a:lvl5pPr marL="1439964" indent="0">
              <a:buNone/>
              <a:defRPr sz="1200"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2765144553"/>
      </p:ext>
    </p:extLst>
  </p:cSld>
  <p:clrMapOvr>
    <a:masterClrMapping/>
  </p:clrMapOvr>
  <p:hf hd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osto">
    <p:bg>
      <p:bgPr>
        <a:solidFill>
          <a:srgbClr val="0035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135560" y="1844824"/>
            <a:ext cx="8064896" cy="2664296"/>
          </a:xfrm>
        </p:spPr>
        <p:txBody>
          <a:bodyPr anchor="ctr"/>
          <a:lstStyle>
            <a:lvl1pPr algn="l">
              <a:defRPr sz="280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BCDC525-326E-402D-BAB0-31223928766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36000" y="5542632"/>
            <a:ext cx="1350000" cy="540000"/>
          </a:xfrm>
          <a:prstGeom prst="rect">
            <a:avLst/>
          </a:prstGeom>
        </p:spPr>
      </p:pic>
      <p:grpSp>
        <p:nvGrpSpPr>
          <p:cNvPr id="8" name="Ryhmä 7">
            <a:extLst>
              <a:ext uri="{FF2B5EF4-FFF2-40B4-BE49-F238E27FC236}">
                <a16:creationId xmlns:a16="http://schemas.microsoft.com/office/drawing/2014/main" id="{1AD8412E-669C-4746-87C8-F0EE0A323BAE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13144EF5-5E94-4B79-A515-019B41793EB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6B1668B1-5B74-4E43-9AAA-694D4F7B4789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49D38E22-EE08-4DBE-BFEF-9FA773AEA493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8A72D339-FAAE-45F7-BAA5-FF14B27BCF6D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DCDCBE4-02AE-44D8-9C62-80506C669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79D9E9F-FE68-48A6-9208-FDB62472F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8333B1A-930A-44DB-8C9C-FBA632FF1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7514257"/>
      </p:ext>
    </p:extLst>
  </p:cSld>
  <p:clrMapOvr>
    <a:masterClrMapping/>
  </p:clrMapOvr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osto 2"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135560" y="1844824"/>
            <a:ext cx="8064896" cy="2664296"/>
          </a:xfrm>
        </p:spPr>
        <p:txBody>
          <a:bodyPr anchor="ctr"/>
          <a:lstStyle>
            <a:lvl1pPr algn="l">
              <a:defRPr sz="2800">
                <a:solidFill>
                  <a:srgbClr val="003580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grpSp>
        <p:nvGrpSpPr>
          <p:cNvPr id="8" name="Ryhmä 7">
            <a:extLst>
              <a:ext uri="{FF2B5EF4-FFF2-40B4-BE49-F238E27FC236}">
                <a16:creationId xmlns:a16="http://schemas.microsoft.com/office/drawing/2014/main" id="{1AD8412E-669C-4746-87C8-F0EE0A323BAE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13144EF5-5E94-4B79-A515-019B41793EB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6B1668B1-5B74-4E43-9AAA-694D4F7B4789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49D38E22-EE08-4DBE-BFEF-9FA773AEA493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8A72D339-FAAE-45F7-BAA5-FF14B27BCF6D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3" name="Kuva 12">
            <a:extLst>
              <a:ext uri="{FF2B5EF4-FFF2-40B4-BE49-F238E27FC236}">
                <a16:creationId xmlns:a16="http://schemas.microsoft.com/office/drawing/2014/main" id="{D16CA927-AF75-4D00-8036-52D86266B4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36000" y="5544000"/>
            <a:ext cx="1350000" cy="540000"/>
          </a:xfrm>
          <a:prstGeom prst="rect">
            <a:avLst/>
          </a:prstGeom>
        </p:spPr>
      </p:pic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DA2E7E4-DEEF-4193-BA82-336DF178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9D827EB-6F8E-4BF8-BFCA-1921FA63F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5382AF4-8AE5-4035-9C61-07B792C50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5920263"/>
      </p:ext>
    </p:extLst>
  </p:cSld>
  <p:clrMapOvr>
    <a:masterClrMapping/>
  </p:clrMapOvr>
  <p:hf hd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osto 3">
    <p:bg>
      <p:bgPr>
        <a:solidFill>
          <a:srgbClr val="009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135560" y="1844824"/>
            <a:ext cx="8064896" cy="2664296"/>
          </a:xfrm>
        </p:spPr>
        <p:txBody>
          <a:bodyPr anchor="ctr"/>
          <a:lstStyle>
            <a:lvl1pPr algn="l">
              <a:defRPr sz="2800">
                <a:solidFill>
                  <a:srgbClr val="003580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grpSp>
        <p:nvGrpSpPr>
          <p:cNvPr id="8" name="Ryhmä 7">
            <a:extLst>
              <a:ext uri="{FF2B5EF4-FFF2-40B4-BE49-F238E27FC236}">
                <a16:creationId xmlns:a16="http://schemas.microsoft.com/office/drawing/2014/main" id="{1AD8412E-669C-4746-87C8-F0EE0A323BAE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13144EF5-5E94-4B79-A515-019B41793EB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6B1668B1-5B74-4E43-9AAA-694D4F7B4789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49D38E22-EE08-4DBE-BFEF-9FA773AEA493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8A72D339-FAAE-45F7-BAA5-FF14B27BCF6D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3" name="Kuva 12">
            <a:extLst>
              <a:ext uri="{FF2B5EF4-FFF2-40B4-BE49-F238E27FC236}">
                <a16:creationId xmlns:a16="http://schemas.microsoft.com/office/drawing/2014/main" id="{D16CA927-AF75-4D00-8036-52D86266B4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36000" y="5544000"/>
            <a:ext cx="1350000" cy="540000"/>
          </a:xfrm>
          <a:prstGeom prst="rect">
            <a:avLst/>
          </a:prstGeom>
        </p:spPr>
      </p:pic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B587EB5-7DF3-4BFA-95BD-5CAD8489B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1FEC9AC-D6B7-4504-AB65-42E4BCCE3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BDDB86B-F1EC-4CAC-B9F5-4E908F854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0291551"/>
      </p:ext>
    </p:extLst>
  </p:cSld>
  <p:clrMapOvr>
    <a:masterClrMapping/>
  </p:clrMapOvr>
  <p:hf hd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osto kuvalla">
    <p:bg>
      <p:bgPr>
        <a:solidFill>
          <a:srgbClr val="0035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0204" y="1844824"/>
            <a:ext cx="5387469" cy="2664296"/>
          </a:xfrm>
        </p:spPr>
        <p:txBody>
          <a:bodyPr anchor="t"/>
          <a:lstStyle>
            <a:lvl1pPr algn="l">
              <a:defRPr sz="280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BCDC525-326E-402D-BAB0-31223928766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36000" y="5542632"/>
            <a:ext cx="1350000" cy="540000"/>
          </a:xfrm>
          <a:prstGeom prst="rect">
            <a:avLst/>
          </a:prstGeom>
        </p:spPr>
      </p:pic>
      <p:grpSp>
        <p:nvGrpSpPr>
          <p:cNvPr id="8" name="Ryhmä 7">
            <a:extLst>
              <a:ext uri="{FF2B5EF4-FFF2-40B4-BE49-F238E27FC236}">
                <a16:creationId xmlns:a16="http://schemas.microsoft.com/office/drawing/2014/main" id="{1AD8412E-669C-4746-87C8-F0EE0A323BAE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13144EF5-5E94-4B79-A515-019B41793EB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6B1668B1-5B74-4E43-9AAA-694D4F7B4789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49D38E22-EE08-4DBE-BFEF-9FA773AEA493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8A72D339-FAAE-45F7-BAA5-FF14B27BCF6D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3" name="Kuva 12">
            <a:extLst>
              <a:ext uri="{FF2B5EF4-FFF2-40B4-BE49-F238E27FC236}">
                <a16:creationId xmlns:a16="http://schemas.microsoft.com/office/drawing/2014/main" id="{4512E16D-2D68-4034-8DED-3DCB7F12D5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400" y="1041177"/>
            <a:ext cx="5529054" cy="4271589"/>
          </a:xfrm>
          <a:prstGeom prst="rect">
            <a:avLst/>
          </a:prstGeom>
        </p:spPr>
      </p:pic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496009E-D81D-4D7F-9DC9-1E064CC85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0DDA2FB-92CD-420D-851E-952707587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D3EC42C-44D8-417A-8174-1C58F6DE8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0148141"/>
      </p:ext>
    </p:extLst>
  </p:cSld>
  <p:clrMapOvr>
    <a:masterClrMapping/>
  </p:clrMapOvr>
  <p:hf hd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osto kuvalla 2"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1AD8412E-669C-4746-87C8-F0EE0A323BAE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13144EF5-5E94-4B79-A515-019B41793EB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6B1668B1-5B74-4E43-9AAA-694D4F7B4789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49D38E22-EE08-4DBE-BFEF-9FA773AEA493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8A72D339-FAAE-45F7-BAA5-FF14B27BCF6D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3" name="Kuva 12">
            <a:extLst>
              <a:ext uri="{FF2B5EF4-FFF2-40B4-BE49-F238E27FC236}">
                <a16:creationId xmlns:a16="http://schemas.microsoft.com/office/drawing/2014/main" id="{D16CA927-AF75-4D00-8036-52D86266B4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36000" y="5544000"/>
            <a:ext cx="1350000" cy="540000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BD18113F-F885-45F3-A170-89A2D6EA3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204" y="1844824"/>
            <a:ext cx="5387469" cy="2664296"/>
          </a:xfrm>
        </p:spPr>
        <p:txBody>
          <a:bodyPr anchor="t"/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466AD257-6F55-4E92-AB4D-E1B96913EB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722" y="1306749"/>
            <a:ext cx="3865199" cy="4395597"/>
          </a:xfrm>
          <a:prstGeom prst="rect">
            <a:avLst/>
          </a:prstGeom>
        </p:spPr>
      </p:pic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C3BCF26-D9EE-42E4-99DD-25B90F201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C93180D-B56A-4E47-A202-FB9C521C6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7583949-AE63-41C6-B4EF-A1402FBE7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6289108"/>
      </p:ext>
    </p:extLst>
  </p:cSld>
  <p:clrMapOvr>
    <a:masterClrMapping/>
  </p:clrMapOvr>
  <p:hf hd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osto kuvalla 3">
    <p:bg>
      <p:bgPr>
        <a:solidFill>
          <a:srgbClr val="009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1AD8412E-669C-4746-87C8-F0EE0A323BAE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13144EF5-5E94-4B79-A515-019B41793EB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6B1668B1-5B74-4E43-9AAA-694D4F7B4789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49D38E22-EE08-4DBE-BFEF-9FA773AEA493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8A72D339-FAAE-45F7-BAA5-FF14B27BCF6D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3" name="Kuva 12">
            <a:extLst>
              <a:ext uri="{FF2B5EF4-FFF2-40B4-BE49-F238E27FC236}">
                <a16:creationId xmlns:a16="http://schemas.microsoft.com/office/drawing/2014/main" id="{D16CA927-AF75-4D00-8036-52D86266B4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36000" y="5544000"/>
            <a:ext cx="1350000" cy="540000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C66D6349-4BE0-4E10-84F8-1471884C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204" y="1844824"/>
            <a:ext cx="5387469" cy="2664296"/>
          </a:xfrm>
        </p:spPr>
        <p:txBody>
          <a:bodyPr anchor="t"/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pic>
        <p:nvPicPr>
          <p:cNvPr id="16" name="Kuva 15" descr="Kuva, joka sisältää kohteen lelu, LEGO&#10;&#10;Kuvaus luotu, korkea luotettavuus">
            <a:extLst>
              <a:ext uri="{FF2B5EF4-FFF2-40B4-BE49-F238E27FC236}">
                <a16:creationId xmlns:a16="http://schemas.microsoft.com/office/drawing/2014/main" id="{8576ED77-6628-4FB2-8A0F-59BFB0803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63" y="1005633"/>
            <a:ext cx="6147162" cy="4560395"/>
          </a:xfrm>
          <a:prstGeom prst="rect">
            <a:avLst/>
          </a:prstGeom>
        </p:spPr>
      </p:pic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C2DF8F2-B7EF-426A-BCDF-AEDE4F545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7B9DB7C-FAA7-4BC8-9966-D570CCE50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92213D3-446C-4EC0-AB9E-E4254141B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3199669"/>
      </p:ext>
    </p:extLst>
  </p:cSld>
  <p:clrMapOvr>
    <a:masterClrMapping/>
  </p:clrMapOvr>
  <p:hf hd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F73A-4F71-4AF1-BF3B-B16420334C59}" type="datetime1">
              <a:rPr lang="fi-FI" smtClean="0"/>
              <a:t>18.9.2018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77764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44A7C03-C591-4F02-B71A-EE15DABA8007}" type="datetime1">
              <a:rPr lang="fi-FI" smtClean="0"/>
              <a:pPr/>
              <a:t>18.9.2018</a:t>
            </a:fld>
            <a:endParaRPr lang="fi-FI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>
          <a:noFill/>
          <a:ln>
            <a:noFill/>
          </a:ln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smtClean="0"/>
              <a:t>Yksikkö/Projekti/Esittäjä | Esityksen otsikko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1"/>
          <p:cNvSpPr>
            <a:spLocks noGrp="1"/>
          </p:cNvSpPr>
          <p:nvPr>
            <p:ph type="title"/>
          </p:nvPr>
        </p:nvSpPr>
        <p:spPr>
          <a:xfrm>
            <a:off x="935999" y="378000"/>
            <a:ext cx="10332000" cy="1008000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876188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dia"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 bwMode="black">
          <a:xfrm>
            <a:off x="2783632" y="1268896"/>
            <a:ext cx="6624736" cy="1224000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Lisää kiitosteksti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287688" y="2624348"/>
            <a:ext cx="5616624" cy="1224000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Yhteystiedot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E7F64D30-CB00-4CAF-AC36-C46DBE82327C}"/>
              </a:ext>
            </a:extLst>
          </p:cNvPr>
          <p:cNvGrpSpPr/>
          <p:nvPr/>
        </p:nvGrpSpPr>
        <p:grpSpPr bwMode="white">
          <a:xfrm>
            <a:off x="-1200" y="0"/>
            <a:ext cx="12194400" cy="6876000"/>
            <a:chOff x="-1200" y="0"/>
            <a:chExt cx="12194400" cy="6876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C6C43332-42BC-4C0D-8853-EE2058633B04}"/>
                </a:ext>
              </a:extLst>
            </p:cNvPr>
            <p:cNvSpPr/>
            <p:nvPr/>
          </p:nvSpPr>
          <p:spPr bwMode="white">
            <a:xfrm>
              <a:off x="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786DFA66-6781-41F6-9A82-6EC36FFF6427}"/>
                </a:ext>
              </a:extLst>
            </p:cNvPr>
            <p:cNvSpPr/>
            <p:nvPr/>
          </p:nvSpPr>
          <p:spPr bwMode="white">
            <a:xfrm>
              <a:off x="11832000" y="0"/>
              <a:ext cx="360000" cy="6876000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" name="Suorakulmio 4">
              <a:extLst>
                <a:ext uri="{FF2B5EF4-FFF2-40B4-BE49-F238E27FC236}">
                  <a16:creationId xmlns:a16="http://schemas.microsoft.com/office/drawing/2014/main" id="{74EAB445-167C-4909-82A1-40CE0D7B1BFB}"/>
                </a:ext>
              </a:extLst>
            </p:cNvPr>
            <p:cNvSpPr/>
            <p:nvPr/>
          </p:nvSpPr>
          <p:spPr bwMode="white">
            <a:xfrm>
              <a:off x="0" y="0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05A65AFE-A6CD-4682-9EDC-281CC91360B1}"/>
                </a:ext>
              </a:extLst>
            </p:cNvPr>
            <p:cNvSpPr/>
            <p:nvPr/>
          </p:nvSpPr>
          <p:spPr bwMode="white">
            <a:xfrm>
              <a:off x="-1200" y="6514055"/>
              <a:ext cx="12193200" cy="360000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10" name="Kuva 9">
            <a:extLst>
              <a:ext uri="{FF2B5EF4-FFF2-40B4-BE49-F238E27FC236}">
                <a16:creationId xmlns:a16="http://schemas.microsoft.com/office/drawing/2014/main" id="{47432463-DF5E-483B-BD59-BA28002BF0B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27980" y="4845916"/>
            <a:ext cx="1350000" cy="540000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27961F-D8E6-46DD-9BEA-5742B8E93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A093586-F6E4-4490-9A6B-376B4C64C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9544" y="6151473"/>
            <a:ext cx="7213005" cy="36512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33D7BD1-5AB8-407E-830A-9FDF0C5FD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13228"/>
      </p:ext>
    </p:extLst>
  </p:cSld>
  <p:clrMapOvr>
    <a:masterClrMapping/>
  </p:clrMapOvr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Iso 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200000" y="1342800"/>
            <a:ext cx="10080576" cy="4680000"/>
          </a:xfrm>
        </p:spPr>
        <p:txBody>
          <a:bodyPr/>
          <a:lstStyle>
            <a:lvl1pPr>
              <a:defRPr>
                <a:solidFill>
                  <a:srgbClr val="003580"/>
                </a:solidFill>
              </a:defRPr>
            </a:lvl1pPr>
            <a:lvl2pPr>
              <a:defRPr>
                <a:solidFill>
                  <a:srgbClr val="003580"/>
                </a:solidFill>
              </a:defRPr>
            </a:lvl2pPr>
            <a:lvl3pPr>
              <a:defRPr>
                <a:solidFill>
                  <a:srgbClr val="003580"/>
                </a:solidFill>
              </a:defRPr>
            </a:lvl3pPr>
            <a:lvl4pPr>
              <a:defRPr>
                <a:solidFill>
                  <a:srgbClr val="003580"/>
                </a:solidFill>
              </a:defRPr>
            </a:lvl4pPr>
            <a:lvl5pPr>
              <a:defRPr>
                <a:solidFill>
                  <a:srgbClr val="003580"/>
                </a:solidFill>
              </a:defRPr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580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3580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3580"/>
                </a:solidFill>
              </a:defRPr>
            </a:lvl1pPr>
          </a:lstStyle>
          <a:p>
            <a:fld id="{CC07B106-8CFE-4494-B9D0-3B9BF9DE43E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0" y="17221"/>
            <a:ext cx="469059" cy="1040319"/>
          </a:xfrm>
          <a:custGeom>
            <a:avLst/>
            <a:gdLst>
              <a:gd name="T0" fmla="*/ 973 w 1028"/>
              <a:gd name="T1" fmla="*/ 1496 h 3041"/>
              <a:gd name="T2" fmla="*/ 893 w 1028"/>
              <a:gd name="T3" fmla="*/ 1457 h 3041"/>
              <a:gd name="T4" fmla="*/ 816 w 1028"/>
              <a:gd name="T5" fmla="*/ 1412 h 3041"/>
              <a:gd name="T6" fmla="*/ 741 w 1028"/>
              <a:gd name="T7" fmla="*/ 1363 h 3041"/>
              <a:gd name="T8" fmla="*/ 646 w 1028"/>
              <a:gd name="T9" fmla="*/ 1292 h 3041"/>
              <a:gd name="T10" fmla="*/ 577 w 1028"/>
              <a:gd name="T11" fmla="*/ 1236 h 3041"/>
              <a:gd name="T12" fmla="*/ 512 w 1028"/>
              <a:gd name="T13" fmla="*/ 1175 h 3041"/>
              <a:gd name="T14" fmla="*/ 450 w 1028"/>
              <a:gd name="T15" fmla="*/ 1111 h 3041"/>
              <a:gd name="T16" fmla="*/ 391 w 1028"/>
              <a:gd name="T17" fmla="*/ 1043 h 3041"/>
              <a:gd name="T18" fmla="*/ 336 w 1028"/>
              <a:gd name="T19" fmla="*/ 972 h 3041"/>
              <a:gd name="T20" fmla="*/ 285 w 1028"/>
              <a:gd name="T21" fmla="*/ 899 h 3041"/>
              <a:gd name="T22" fmla="*/ 238 w 1028"/>
              <a:gd name="T23" fmla="*/ 823 h 3041"/>
              <a:gd name="T24" fmla="*/ 194 w 1028"/>
              <a:gd name="T25" fmla="*/ 744 h 3041"/>
              <a:gd name="T26" fmla="*/ 154 w 1028"/>
              <a:gd name="T27" fmla="*/ 663 h 3041"/>
              <a:gd name="T28" fmla="*/ 118 w 1028"/>
              <a:gd name="T29" fmla="*/ 578 h 3041"/>
              <a:gd name="T30" fmla="*/ 88 w 1028"/>
              <a:gd name="T31" fmla="*/ 493 h 3041"/>
              <a:gd name="T32" fmla="*/ 61 w 1028"/>
              <a:gd name="T33" fmla="*/ 404 h 3041"/>
              <a:gd name="T34" fmla="*/ 38 w 1028"/>
              <a:gd name="T35" fmla="*/ 314 h 3041"/>
              <a:gd name="T36" fmla="*/ 21 w 1028"/>
              <a:gd name="T37" fmla="*/ 221 h 3041"/>
              <a:gd name="T38" fmla="*/ 9 w 1028"/>
              <a:gd name="T39" fmla="*/ 128 h 3041"/>
              <a:gd name="T40" fmla="*/ 1 w 1028"/>
              <a:gd name="T41" fmla="*/ 33 h 3041"/>
              <a:gd name="T42" fmla="*/ 0 w 1028"/>
              <a:gd name="T43" fmla="*/ 1521 h 3041"/>
              <a:gd name="T44" fmla="*/ 1 w 1028"/>
              <a:gd name="T45" fmla="*/ 3009 h 3041"/>
              <a:gd name="T46" fmla="*/ 9 w 1028"/>
              <a:gd name="T47" fmla="*/ 2914 h 3041"/>
              <a:gd name="T48" fmla="*/ 21 w 1028"/>
              <a:gd name="T49" fmla="*/ 2820 h 3041"/>
              <a:gd name="T50" fmla="*/ 38 w 1028"/>
              <a:gd name="T51" fmla="*/ 2728 h 3041"/>
              <a:gd name="T52" fmla="*/ 61 w 1028"/>
              <a:gd name="T53" fmla="*/ 2638 h 3041"/>
              <a:gd name="T54" fmla="*/ 88 w 1028"/>
              <a:gd name="T55" fmla="*/ 2550 h 3041"/>
              <a:gd name="T56" fmla="*/ 118 w 1028"/>
              <a:gd name="T57" fmla="*/ 2463 h 3041"/>
              <a:gd name="T58" fmla="*/ 154 w 1028"/>
              <a:gd name="T59" fmla="*/ 2380 h 3041"/>
              <a:gd name="T60" fmla="*/ 194 w 1028"/>
              <a:gd name="T61" fmla="*/ 2298 h 3041"/>
              <a:gd name="T62" fmla="*/ 238 w 1028"/>
              <a:gd name="T63" fmla="*/ 2219 h 3041"/>
              <a:gd name="T64" fmla="*/ 285 w 1028"/>
              <a:gd name="T65" fmla="*/ 2142 h 3041"/>
              <a:gd name="T66" fmla="*/ 336 w 1028"/>
              <a:gd name="T67" fmla="*/ 2069 h 3041"/>
              <a:gd name="T68" fmla="*/ 391 w 1028"/>
              <a:gd name="T69" fmla="*/ 1998 h 3041"/>
              <a:gd name="T70" fmla="*/ 450 w 1028"/>
              <a:gd name="T71" fmla="*/ 1932 h 3041"/>
              <a:gd name="T72" fmla="*/ 512 w 1028"/>
              <a:gd name="T73" fmla="*/ 1868 h 3041"/>
              <a:gd name="T74" fmla="*/ 600 w 1028"/>
              <a:gd name="T75" fmla="*/ 1787 h 3041"/>
              <a:gd name="T76" fmla="*/ 668 w 1028"/>
              <a:gd name="T77" fmla="*/ 1731 h 3041"/>
              <a:gd name="T78" fmla="*/ 741 w 1028"/>
              <a:gd name="T79" fmla="*/ 1678 h 3041"/>
              <a:gd name="T80" fmla="*/ 816 w 1028"/>
              <a:gd name="T81" fmla="*/ 1630 h 3041"/>
              <a:gd name="T82" fmla="*/ 893 w 1028"/>
              <a:gd name="T83" fmla="*/ 1586 h 3041"/>
              <a:gd name="T84" fmla="*/ 973 w 1028"/>
              <a:gd name="T85" fmla="*/ 1546 h 3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28" h="3041">
                <a:moveTo>
                  <a:pt x="1028" y="1521"/>
                </a:moveTo>
                <a:lnTo>
                  <a:pt x="1001" y="1508"/>
                </a:lnTo>
                <a:lnTo>
                  <a:pt x="973" y="1496"/>
                </a:lnTo>
                <a:lnTo>
                  <a:pt x="947" y="1484"/>
                </a:lnTo>
                <a:lnTo>
                  <a:pt x="920" y="1470"/>
                </a:lnTo>
                <a:lnTo>
                  <a:pt x="893" y="1457"/>
                </a:lnTo>
                <a:lnTo>
                  <a:pt x="867" y="1442"/>
                </a:lnTo>
                <a:lnTo>
                  <a:pt x="841" y="1427"/>
                </a:lnTo>
                <a:lnTo>
                  <a:pt x="816" y="1412"/>
                </a:lnTo>
                <a:lnTo>
                  <a:pt x="790" y="1396"/>
                </a:lnTo>
                <a:lnTo>
                  <a:pt x="765" y="1380"/>
                </a:lnTo>
                <a:lnTo>
                  <a:pt x="741" y="1363"/>
                </a:lnTo>
                <a:lnTo>
                  <a:pt x="717" y="1346"/>
                </a:lnTo>
                <a:lnTo>
                  <a:pt x="668" y="1311"/>
                </a:lnTo>
                <a:lnTo>
                  <a:pt x="646" y="1292"/>
                </a:lnTo>
                <a:lnTo>
                  <a:pt x="622" y="1274"/>
                </a:lnTo>
                <a:lnTo>
                  <a:pt x="600" y="1255"/>
                </a:lnTo>
                <a:lnTo>
                  <a:pt x="577" y="1236"/>
                </a:lnTo>
                <a:lnTo>
                  <a:pt x="555" y="1216"/>
                </a:lnTo>
                <a:lnTo>
                  <a:pt x="533" y="1195"/>
                </a:lnTo>
                <a:lnTo>
                  <a:pt x="512" y="1175"/>
                </a:lnTo>
                <a:lnTo>
                  <a:pt x="491" y="1154"/>
                </a:lnTo>
                <a:lnTo>
                  <a:pt x="470" y="1132"/>
                </a:lnTo>
                <a:lnTo>
                  <a:pt x="450" y="1111"/>
                </a:lnTo>
                <a:lnTo>
                  <a:pt x="431" y="1088"/>
                </a:lnTo>
                <a:lnTo>
                  <a:pt x="410" y="1066"/>
                </a:lnTo>
                <a:lnTo>
                  <a:pt x="391" y="1043"/>
                </a:lnTo>
                <a:lnTo>
                  <a:pt x="373" y="1020"/>
                </a:lnTo>
                <a:lnTo>
                  <a:pt x="354" y="996"/>
                </a:lnTo>
                <a:lnTo>
                  <a:pt x="336" y="972"/>
                </a:lnTo>
                <a:lnTo>
                  <a:pt x="319" y="949"/>
                </a:lnTo>
                <a:lnTo>
                  <a:pt x="302" y="924"/>
                </a:lnTo>
                <a:lnTo>
                  <a:pt x="285" y="899"/>
                </a:lnTo>
                <a:lnTo>
                  <a:pt x="268" y="874"/>
                </a:lnTo>
                <a:lnTo>
                  <a:pt x="252" y="848"/>
                </a:lnTo>
                <a:lnTo>
                  <a:pt x="238" y="823"/>
                </a:lnTo>
                <a:lnTo>
                  <a:pt x="222" y="797"/>
                </a:lnTo>
                <a:lnTo>
                  <a:pt x="207" y="771"/>
                </a:lnTo>
                <a:lnTo>
                  <a:pt x="194" y="744"/>
                </a:lnTo>
                <a:lnTo>
                  <a:pt x="180" y="717"/>
                </a:lnTo>
                <a:lnTo>
                  <a:pt x="167" y="690"/>
                </a:lnTo>
                <a:lnTo>
                  <a:pt x="154" y="663"/>
                </a:lnTo>
                <a:lnTo>
                  <a:pt x="142" y="634"/>
                </a:lnTo>
                <a:lnTo>
                  <a:pt x="130" y="606"/>
                </a:lnTo>
                <a:lnTo>
                  <a:pt x="118" y="578"/>
                </a:lnTo>
                <a:lnTo>
                  <a:pt x="107" y="550"/>
                </a:lnTo>
                <a:lnTo>
                  <a:pt x="97" y="521"/>
                </a:lnTo>
                <a:lnTo>
                  <a:pt x="88" y="493"/>
                </a:lnTo>
                <a:lnTo>
                  <a:pt x="78" y="463"/>
                </a:lnTo>
                <a:lnTo>
                  <a:pt x="69" y="434"/>
                </a:lnTo>
                <a:lnTo>
                  <a:pt x="61" y="404"/>
                </a:lnTo>
                <a:lnTo>
                  <a:pt x="53" y="374"/>
                </a:lnTo>
                <a:lnTo>
                  <a:pt x="45" y="344"/>
                </a:lnTo>
                <a:lnTo>
                  <a:pt x="38" y="314"/>
                </a:lnTo>
                <a:lnTo>
                  <a:pt x="33" y="283"/>
                </a:lnTo>
                <a:lnTo>
                  <a:pt x="27" y="253"/>
                </a:lnTo>
                <a:lnTo>
                  <a:pt x="21" y="221"/>
                </a:lnTo>
                <a:lnTo>
                  <a:pt x="17" y="191"/>
                </a:lnTo>
                <a:lnTo>
                  <a:pt x="12" y="159"/>
                </a:lnTo>
                <a:lnTo>
                  <a:pt x="9" y="128"/>
                </a:lnTo>
                <a:lnTo>
                  <a:pt x="6" y="96"/>
                </a:lnTo>
                <a:lnTo>
                  <a:pt x="3" y="65"/>
                </a:lnTo>
                <a:lnTo>
                  <a:pt x="1" y="33"/>
                </a:lnTo>
                <a:lnTo>
                  <a:pt x="0" y="0"/>
                </a:lnTo>
                <a:lnTo>
                  <a:pt x="0" y="761"/>
                </a:lnTo>
                <a:lnTo>
                  <a:pt x="0" y="1521"/>
                </a:lnTo>
                <a:lnTo>
                  <a:pt x="0" y="2281"/>
                </a:lnTo>
                <a:lnTo>
                  <a:pt x="0" y="3041"/>
                </a:lnTo>
                <a:lnTo>
                  <a:pt x="1" y="3009"/>
                </a:lnTo>
                <a:lnTo>
                  <a:pt x="3" y="2977"/>
                </a:lnTo>
                <a:lnTo>
                  <a:pt x="6" y="2945"/>
                </a:lnTo>
                <a:lnTo>
                  <a:pt x="9" y="2914"/>
                </a:lnTo>
                <a:lnTo>
                  <a:pt x="12" y="2882"/>
                </a:lnTo>
                <a:lnTo>
                  <a:pt x="17" y="2851"/>
                </a:lnTo>
                <a:lnTo>
                  <a:pt x="21" y="2820"/>
                </a:lnTo>
                <a:lnTo>
                  <a:pt x="27" y="2789"/>
                </a:lnTo>
                <a:lnTo>
                  <a:pt x="33" y="2758"/>
                </a:lnTo>
                <a:lnTo>
                  <a:pt x="38" y="2728"/>
                </a:lnTo>
                <a:lnTo>
                  <a:pt x="45" y="2698"/>
                </a:lnTo>
                <a:lnTo>
                  <a:pt x="53" y="2668"/>
                </a:lnTo>
                <a:lnTo>
                  <a:pt x="61" y="2638"/>
                </a:lnTo>
                <a:lnTo>
                  <a:pt x="69" y="2609"/>
                </a:lnTo>
                <a:lnTo>
                  <a:pt x="78" y="2579"/>
                </a:lnTo>
                <a:lnTo>
                  <a:pt x="88" y="2550"/>
                </a:lnTo>
                <a:lnTo>
                  <a:pt x="97" y="2521"/>
                </a:lnTo>
                <a:lnTo>
                  <a:pt x="107" y="2491"/>
                </a:lnTo>
                <a:lnTo>
                  <a:pt x="118" y="2463"/>
                </a:lnTo>
                <a:lnTo>
                  <a:pt x="130" y="2435"/>
                </a:lnTo>
                <a:lnTo>
                  <a:pt x="142" y="2407"/>
                </a:lnTo>
                <a:lnTo>
                  <a:pt x="154" y="2380"/>
                </a:lnTo>
                <a:lnTo>
                  <a:pt x="167" y="2352"/>
                </a:lnTo>
                <a:lnTo>
                  <a:pt x="180" y="2325"/>
                </a:lnTo>
                <a:lnTo>
                  <a:pt x="194" y="2298"/>
                </a:lnTo>
                <a:lnTo>
                  <a:pt x="207" y="2272"/>
                </a:lnTo>
                <a:lnTo>
                  <a:pt x="222" y="2245"/>
                </a:lnTo>
                <a:lnTo>
                  <a:pt x="238" y="2219"/>
                </a:lnTo>
                <a:lnTo>
                  <a:pt x="252" y="2193"/>
                </a:lnTo>
                <a:lnTo>
                  <a:pt x="268" y="2168"/>
                </a:lnTo>
                <a:lnTo>
                  <a:pt x="285" y="2142"/>
                </a:lnTo>
                <a:lnTo>
                  <a:pt x="302" y="2118"/>
                </a:lnTo>
                <a:lnTo>
                  <a:pt x="319" y="2094"/>
                </a:lnTo>
                <a:lnTo>
                  <a:pt x="336" y="2069"/>
                </a:lnTo>
                <a:lnTo>
                  <a:pt x="354" y="2046"/>
                </a:lnTo>
                <a:lnTo>
                  <a:pt x="373" y="2022"/>
                </a:lnTo>
                <a:lnTo>
                  <a:pt x="391" y="1998"/>
                </a:lnTo>
                <a:lnTo>
                  <a:pt x="410" y="1976"/>
                </a:lnTo>
                <a:lnTo>
                  <a:pt x="431" y="1953"/>
                </a:lnTo>
                <a:lnTo>
                  <a:pt x="450" y="1932"/>
                </a:lnTo>
                <a:lnTo>
                  <a:pt x="470" y="1909"/>
                </a:lnTo>
                <a:lnTo>
                  <a:pt x="491" y="1888"/>
                </a:lnTo>
                <a:lnTo>
                  <a:pt x="512" y="1868"/>
                </a:lnTo>
                <a:lnTo>
                  <a:pt x="533" y="1846"/>
                </a:lnTo>
                <a:lnTo>
                  <a:pt x="577" y="1807"/>
                </a:lnTo>
                <a:lnTo>
                  <a:pt x="600" y="1787"/>
                </a:lnTo>
                <a:lnTo>
                  <a:pt x="622" y="1767"/>
                </a:lnTo>
                <a:lnTo>
                  <a:pt x="646" y="1749"/>
                </a:lnTo>
                <a:lnTo>
                  <a:pt x="668" y="1731"/>
                </a:lnTo>
                <a:lnTo>
                  <a:pt x="692" y="1713"/>
                </a:lnTo>
                <a:lnTo>
                  <a:pt x="717" y="1695"/>
                </a:lnTo>
                <a:lnTo>
                  <a:pt x="741" y="1678"/>
                </a:lnTo>
                <a:lnTo>
                  <a:pt x="765" y="1662"/>
                </a:lnTo>
                <a:lnTo>
                  <a:pt x="790" y="1646"/>
                </a:lnTo>
                <a:lnTo>
                  <a:pt x="816" y="1630"/>
                </a:lnTo>
                <a:lnTo>
                  <a:pt x="841" y="1615"/>
                </a:lnTo>
                <a:lnTo>
                  <a:pt x="867" y="1600"/>
                </a:lnTo>
                <a:lnTo>
                  <a:pt x="893" y="1586"/>
                </a:lnTo>
                <a:lnTo>
                  <a:pt x="920" y="1571"/>
                </a:lnTo>
                <a:lnTo>
                  <a:pt x="947" y="1558"/>
                </a:lnTo>
                <a:lnTo>
                  <a:pt x="973" y="1546"/>
                </a:lnTo>
                <a:lnTo>
                  <a:pt x="1001" y="1533"/>
                </a:lnTo>
                <a:lnTo>
                  <a:pt x="1028" y="152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i-FI" sz="3200"/>
          </a:p>
        </p:txBody>
      </p:sp>
      <p:pic>
        <p:nvPicPr>
          <p:cNvPr id="10" name="Kuva 8_new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658" y="6334802"/>
            <a:ext cx="1159681" cy="369935"/>
          </a:xfrm>
          <a:prstGeom prst="rect">
            <a:avLst/>
          </a:prstGeom>
        </p:spPr>
      </p:pic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580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523622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Nok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1584" y="6453337"/>
            <a:ext cx="4696923" cy="288777"/>
          </a:xfrm>
          <a:prstGeom prst="rect">
            <a:avLst/>
          </a:prstGeom>
        </p:spPr>
        <p:txBody>
          <a:bodyPr/>
          <a:lstStyle/>
          <a:p>
            <a:endParaRPr lang="fi-FI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DCEF2-F8DC-484A-9EB2-EB72B7E37BEE}" type="slidenum">
              <a:rPr lang="fi-FI" smtClean="0">
                <a:solidFill>
                  <a:srgbClr val="000000"/>
                </a:solidFill>
              </a:rPr>
              <a:pPr/>
              <a:t>‹#›</a:t>
            </a:fld>
            <a:endParaRPr lang="fi-FI">
              <a:solidFill>
                <a:srgbClr val="000000"/>
              </a:solidFill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0" y="233274"/>
            <a:ext cx="446723" cy="990780"/>
          </a:xfrm>
          <a:custGeom>
            <a:avLst/>
            <a:gdLst>
              <a:gd name="T0" fmla="*/ 973 w 1028"/>
              <a:gd name="T1" fmla="*/ 1496 h 3041"/>
              <a:gd name="T2" fmla="*/ 893 w 1028"/>
              <a:gd name="T3" fmla="*/ 1457 h 3041"/>
              <a:gd name="T4" fmla="*/ 816 w 1028"/>
              <a:gd name="T5" fmla="*/ 1412 h 3041"/>
              <a:gd name="T6" fmla="*/ 741 w 1028"/>
              <a:gd name="T7" fmla="*/ 1363 h 3041"/>
              <a:gd name="T8" fmla="*/ 646 w 1028"/>
              <a:gd name="T9" fmla="*/ 1292 h 3041"/>
              <a:gd name="T10" fmla="*/ 577 w 1028"/>
              <a:gd name="T11" fmla="*/ 1236 h 3041"/>
              <a:gd name="T12" fmla="*/ 512 w 1028"/>
              <a:gd name="T13" fmla="*/ 1175 h 3041"/>
              <a:gd name="T14" fmla="*/ 450 w 1028"/>
              <a:gd name="T15" fmla="*/ 1111 h 3041"/>
              <a:gd name="T16" fmla="*/ 391 w 1028"/>
              <a:gd name="T17" fmla="*/ 1043 h 3041"/>
              <a:gd name="T18" fmla="*/ 336 w 1028"/>
              <a:gd name="T19" fmla="*/ 972 h 3041"/>
              <a:gd name="T20" fmla="*/ 285 w 1028"/>
              <a:gd name="T21" fmla="*/ 899 h 3041"/>
              <a:gd name="T22" fmla="*/ 238 w 1028"/>
              <a:gd name="T23" fmla="*/ 823 h 3041"/>
              <a:gd name="T24" fmla="*/ 194 w 1028"/>
              <a:gd name="T25" fmla="*/ 744 h 3041"/>
              <a:gd name="T26" fmla="*/ 154 w 1028"/>
              <a:gd name="T27" fmla="*/ 663 h 3041"/>
              <a:gd name="T28" fmla="*/ 118 w 1028"/>
              <a:gd name="T29" fmla="*/ 578 h 3041"/>
              <a:gd name="T30" fmla="*/ 88 w 1028"/>
              <a:gd name="T31" fmla="*/ 493 h 3041"/>
              <a:gd name="T32" fmla="*/ 61 w 1028"/>
              <a:gd name="T33" fmla="*/ 404 h 3041"/>
              <a:gd name="T34" fmla="*/ 38 w 1028"/>
              <a:gd name="T35" fmla="*/ 314 h 3041"/>
              <a:gd name="T36" fmla="*/ 21 w 1028"/>
              <a:gd name="T37" fmla="*/ 221 h 3041"/>
              <a:gd name="T38" fmla="*/ 9 w 1028"/>
              <a:gd name="T39" fmla="*/ 128 h 3041"/>
              <a:gd name="T40" fmla="*/ 1 w 1028"/>
              <a:gd name="T41" fmla="*/ 33 h 3041"/>
              <a:gd name="T42" fmla="*/ 0 w 1028"/>
              <a:gd name="T43" fmla="*/ 1521 h 3041"/>
              <a:gd name="T44" fmla="*/ 1 w 1028"/>
              <a:gd name="T45" fmla="*/ 3009 h 3041"/>
              <a:gd name="T46" fmla="*/ 9 w 1028"/>
              <a:gd name="T47" fmla="*/ 2914 h 3041"/>
              <a:gd name="T48" fmla="*/ 21 w 1028"/>
              <a:gd name="T49" fmla="*/ 2820 h 3041"/>
              <a:gd name="T50" fmla="*/ 38 w 1028"/>
              <a:gd name="T51" fmla="*/ 2728 h 3041"/>
              <a:gd name="T52" fmla="*/ 61 w 1028"/>
              <a:gd name="T53" fmla="*/ 2638 h 3041"/>
              <a:gd name="T54" fmla="*/ 88 w 1028"/>
              <a:gd name="T55" fmla="*/ 2550 h 3041"/>
              <a:gd name="T56" fmla="*/ 118 w 1028"/>
              <a:gd name="T57" fmla="*/ 2463 h 3041"/>
              <a:gd name="T58" fmla="*/ 154 w 1028"/>
              <a:gd name="T59" fmla="*/ 2380 h 3041"/>
              <a:gd name="T60" fmla="*/ 194 w 1028"/>
              <a:gd name="T61" fmla="*/ 2298 h 3041"/>
              <a:gd name="T62" fmla="*/ 238 w 1028"/>
              <a:gd name="T63" fmla="*/ 2219 h 3041"/>
              <a:gd name="T64" fmla="*/ 285 w 1028"/>
              <a:gd name="T65" fmla="*/ 2142 h 3041"/>
              <a:gd name="T66" fmla="*/ 336 w 1028"/>
              <a:gd name="T67" fmla="*/ 2069 h 3041"/>
              <a:gd name="T68" fmla="*/ 391 w 1028"/>
              <a:gd name="T69" fmla="*/ 1998 h 3041"/>
              <a:gd name="T70" fmla="*/ 450 w 1028"/>
              <a:gd name="T71" fmla="*/ 1932 h 3041"/>
              <a:gd name="T72" fmla="*/ 512 w 1028"/>
              <a:gd name="T73" fmla="*/ 1868 h 3041"/>
              <a:gd name="T74" fmla="*/ 600 w 1028"/>
              <a:gd name="T75" fmla="*/ 1787 h 3041"/>
              <a:gd name="T76" fmla="*/ 668 w 1028"/>
              <a:gd name="T77" fmla="*/ 1731 h 3041"/>
              <a:gd name="T78" fmla="*/ 741 w 1028"/>
              <a:gd name="T79" fmla="*/ 1678 h 3041"/>
              <a:gd name="T80" fmla="*/ 816 w 1028"/>
              <a:gd name="T81" fmla="*/ 1630 h 3041"/>
              <a:gd name="T82" fmla="*/ 893 w 1028"/>
              <a:gd name="T83" fmla="*/ 1586 h 3041"/>
              <a:gd name="T84" fmla="*/ 973 w 1028"/>
              <a:gd name="T85" fmla="*/ 1546 h 3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28" h="3041">
                <a:moveTo>
                  <a:pt x="1028" y="1521"/>
                </a:moveTo>
                <a:lnTo>
                  <a:pt x="1001" y="1508"/>
                </a:lnTo>
                <a:lnTo>
                  <a:pt x="973" y="1496"/>
                </a:lnTo>
                <a:lnTo>
                  <a:pt x="947" y="1484"/>
                </a:lnTo>
                <a:lnTo>
                  <a:pt x="920" y="1470"/>
                </a:lnTo>
                <a:lnTo>
                  <a:pt x="893" y="1457"/>
                </a:lnTo>
                <a:lnTo>
                  <a:pt x="867" y="1442"/>
                </a:lnTo>
                <a:lnTo>
                  <a:pt x="841" y="1427"/>
                </a:lnTo>
                <a:lnTo>
                  <a:pt x="816" y="1412"/>
                </a:lnTo>
                <a:lnTo>
                  <a:pt x="790" y="1396"/>
                </a:lnTo>
                <a:lnTo>
                  <a:pt x="765" y="1380"/>
                </a:lnTo>
                <a:lnTo>
                  <a:pt x="741" y="1363"/>
                </a:lnTo>
                <a:lnTo>
                  <a:pt x="717" y="1346"/>
                </a:lnTo>
                <a:lnTo>
                  <a:pt x="668" y="1311"/>
                </a:lnTo>
                <a:lnTo>
                  <a:pt x="646" y="1292"/>
                </a:lnTo>
                <a:lnTo>
                  <a:pt x="622" y="1274"/>
                </a:lnTo>
                <a:lnTo>
                  <a:pt x="600" y="1255"/>
                </a:lnTo>
                <a:lnTo>
                  <a:pt x="577" y="1236"/>
                </a:lnTo>
                <a:lnTo>
                  <a:pt x="555" y="1216"/>
                </a:lnTo>
                <a:lnTo>
                  <a:pt x="533" y="1195"/>
                </a:lnTo>
                <a:lnTo>
                  <a:pt x="512" y="1175"/>
                </a:lnTo>
                <a:lnTo>
                  <a:pt x="491" y="1154"/>
                </a:lnTo>
                <a:lnTo>
                  <a:pt x="470" y="1132"/>
                </a:lnTo>
                <a:lnTo>
                  <a:pt x="450" y="1111"/>
                </a:lnTo>
                <a:lnTo>
                  <a:pt x="431" y="1088"/>
                </a:lnTo>
                <a:lnTo>
                  <a:pt x="410" y="1066"/>
                </a:lnTo>
                <a:lnTo>
                  <a:pt x="391" y="1043"/>
                </a:lnTo>
                <a:lnTo>
                  <a:pt x="373" y="1020"/>
                </a:lnTo>
                <a:lnTo>
                  <a:pt x="354" y="996"/>
                </a:lnTo>
                <a:lnTo>
                  <a:pt x="336" y="972"/>
                </a:lnTo>
                <a:lnTo>
                  <a:pt x="319" y="949"/>
                </a:lnTo>
                <a:lnTo>
                  <a:pt x="302" y="924"/>
                </a:lnTo>
                <a:lnTo>
                  <a:pt x="285" y="899"/>
                </a:lnTo>
                <a:lnTo>
                  <a:pt x="268" y="874"/>
                </a:lnTo>
                <a:lnTo>
                  <a:pt x="252" y="848"/>
                </a:lnTo>
                <a:lnTo>
                  <a:pt x="238" y="823"/>
                </a:lnTo>
                <a:lnTo>
                  <a:pt x="222" y="797"/>
                </a:lnTo>
                <a:lnTo>
                  <a:pt x="207" y="771"/>
                </a:lnTo>
                <a:lnTo>
                  <a:pt x="194" y="744"/>
                </a:lnTo>
                <a:lnTo>
                  <a:pt x="180" y="717"/>
                </a:lnTo>
                <a:lnTo>
                  <a:pt x="167" y="690"/>
                </a:lnTo>
                <a:lnTo>
                  <a:pt x="154" y="663"/>
                </a:lnTo>
                <a:lnTo>
                  <a:pt x="142" y="634"/>
                </a:lnTo>
                <a:lnTo>
                  <a:pt x="130" y="606"/>
                </a:lnTo>
                <a:lnTo>
                  <a:pt x="118" y="578"/>
                </a:lnTo>
                <a:lnTo>
                  <a:pt x="107" y="550"/>
                </a:lnTo>
                <a:lnTo>
                  <a:pt x="97" y="521"/>
                </a:lnTo>
                <a:lnTo>
                  <a:pt x="88" y="493"/>
                </a:lnTo>
                <a:lnTo>
                  <a:pt x="78" y="463"/>
                </a:lnTo>
                <a:lnTo>
                  <a:pt x="69" y="434"/>
                </a:lnTo>
                <a:lnTo>
                  <a:pt x="61" y="404"/>
                </a:lnTo>
                <a:lnTo>
                  <a:pt x="53" y="374"/>
                </a:lnTo>
                <a:lnTo>
                  <a:pt x="45" y="344"/>
                </a:lnTo>
                <a:lnTo>
                  <a:pt x="38" y="314"/>
                </a:lnTo>
                <a:lnTo>
                  <a:pt x="33" y="283"/>
                </a:lnTo>
                <a:lnTo>
                  <a:pt x="27" y="253"/>
                </a:lnTo>
                <a:lnTo>
                  <a:pt x="21" y="221"/>
                </a:lnTo>
                <a:lnTo>
                  <a:pt x="17" y="191"/>
                </a:lnTo>
                <a:lnTo>
                  <a:pt x="12" y="159"/>
                </a:lnTo>
                <a:lnTo>
                  <a:pt x="9" y="128"/>
                </a:lnTo>
                <a:lnTo>
                  <a:pt x="6" y="96"/>
                </a:lnTo>
                <a:lnTo>
                  <a:pt x="3" y="65"/>
                </a:lnTo>
                <a:lnTo>
                  <a:pt x="1" y="33"/>
                </a:lnTo>
                <a:lnTo>
                  <a:pt x="0" y="0"/>
                </a:lnTo>
                <a:lnTo>
                  <a:pt x="0" y="761"/>
                </a:lnTo>
                <a:lnTo>
                  <a:pt x="0" y="1521"/>
                </a:lnTo>
                <a:lnTo>
                  <a:pt x="0" y="2281"/>
                </a:lnTo>
                <a:lnTo>
                  <a:pt x="0" y="3041"/>
                </a:lnTo>
                <a:lnTo>
                  <a:pt x="1" y="3009"/>
                </a:lnTo>
                <a:lnTo>
                  <a:pt x="3" y="2977"/>
                </a:lnTo>
                <a:lnTo>
                  <a:pt x="6" y="2945"/>
                </a:lnTo>
                <a:lnTo>
                  <a:pt x="9" y="2914"/>
                </a:lnTo>
                <a:lnTo>
                  <a:pt x="12" y="2882"/>
                </a:lnTo>
                <a:lnTo>
                  <a:pt x="17" y="2851"/>
                </a:lnTo>
                <a:lnTo>
                  <a:pt x="21" y="2820"/>
                </a:lnTo>
                <a:lnTo>
                  <a:pt x="27" y="2789"/>
                </a:lnTo>
                <a:lnTo>
                  <a:pt x="33" y="2758"/>
                </a:lnTo>
                <a:lnTo>
                  <a:pt x="38" y="2728"/>
                </a:lnTo>
                <a:lnTo>
                  <a:pt x="45" y="2698"/>
                </a:lnTo>
                <a:lnTo>
                  <a:pt x="53" y="2668"/>
                </a:lnTo>
                <a:lnTo>
                  <a:pt x="61" y="2638"/>
                </a:lnTo>
                <a:lnTo>
                  <a:pt x="69" y="2609"/>
                </a:lnTo>
                <a:lnTo>
                  <a:pt x="78" y="2579"/>
                </a:lnTo>
                <a:lnTo>
                  <a:pt x="88" y="2550"/>
                </a:lnTo>
                <a:lnTo>
                  <a:pt x="97" y="2521"/>
                </a:lnTo>
                <a:lnTo>
                  <a:pt x="107" y="2491"/>
                </a:lnTo>
                <a:lnTo>
                  <a:pt x="118" y="2463"/>
                </a:lnTo>
                <a:lnTo>
                  <a:pt x="130" y="2435"/>
                </a:lnTo>
                <a:lnTo>
                  <a:pt x="142" y="2407"/>
                </a:lnTo>
                <a:lnTo>
                  <a:pt x="154" y="2380"/>
                </a:lnTo>
                <a:lnTo>
                  <a:pt x="167" y="2352"/>
                </a:lnTo>
                <a:lnTo>
                  <a:pt x="180" y="2325"/>
                </a:lnTo>
                <a:lnTo>
                  <a:pt x="194" y="2298"/>
                </a:lnTo>
                <a:lnTo>
                  <a:pt x="207" y="2272"/>
                </a:lnTo>
                <a:lnTo>
                  <a:pt x="222" y="2245"/>
                </a:lnTo>
                <a:lnTo>
                  <a:pt x="238" y="2219"/>
                </a:lnTo>
                <a:lnTo>
                  <a:pt x="252" y="2193"/>
                </a:lnTo>
                <a:lnTo>
                  <a:pt x="268" y="2168"/>
                </a:lnTo>
                <a:lnTo>
                  <a:pt x="285" y="2142"/>
                </a:lnTo>
                <a:lnTo>
                  <a:pt x="302" y="2118"/>
                </a:lnTo>
                <a:lnTo>
                  <a:pt x="319" y="2094"/>
                </a:lnTo>
                <a:lnTo>
                  <a:pt x="336" y="2069"/>
                </a:lnTo>
                <a:lnTo>
                  <a:pt x="354" y="2046"/>
                </a:lnTo>
                <a:lnTo>
                  <a:pt x="373" y="2022"/>
                </a:lnTo>
                <a:lnTo>
                  <a:pt x="391" y="1998"/>
                </a:lnTo>
                <a:lnTo>
                  <a:pt x="410" y="1976"/>
                </a:lnTo>
                <a:lnTo>
                  <a:pt x="431" y="1953"/>
                </a:lnTo>
                <a:lnTo>
                  <a:pt x="450" y="1932"/>
                </a:lnTo>
                <a:lnTo>
                  <a:pt x="470" y="1909"/>
                </a:lnTo>
                <a:lnTo>
                  <a:pt x="491" y="1888"/>
                </a:lnTo>
                <a:lnTo>
                  <a:pt x="512" y="1868"/>
                </a:lnTo>
                <a:lnTo>
                  <a:pt x="533" y="1846"/>
                </a:lnTo>
                <a:lnTo>
                  <a:pt x="577" y="1807"/>
                </a:lnTo>
                <a:lnTo>
                  <a:pt x="600" y="1787"/>
                </a:lnTo>
                <a:lnTo>
                  <a:pt x="622" y="1767"/>
                </a:lnTo>
                <a:lnTo>
                  <a:pt x="646" y="1749"/>
                </a:lnTo>
                <a:lnTo>
                  <a:pt x="668" y="1731"/>
                </a:lnTo>
                <a:lnTo>
                  <a:pt x="692" y="1713"/>
                </a:lnTo>
                <a:lnTo>
                  <a:pt x="717" y="1695"/>
                </a:lnTo>
                <a:lnTo>
                  <a:pt x="741" y="1678"/>
                </a:lnTo>
                <a:lnTo>
                  <a:pt x="765" y="1662"/>
                </a:lnTo>
                <a:lnTo>
                  <a:pt x="790" y="1646"/>
                </a:lnTo>
                <a:lnTo>
                  <a:pt x="816" y="1630"/>
                </a:lnTo>
                <a:lnTo>
                  <a:pt x="841" y="1615"/>
                </a:lnTo>
                <a:lnTo>
                  <a:pt x="867" y="1600"/>
                </a:lnTo>
                <a:lnTo>
                  <a:pt x="893" y="1586"/>
                </a:lnTo>
                <a:lnTo>
                  <a:pt x="920" y="1571"/>
                </a:lnTo>
                <a:lnTo>
                  <a:pt x="947" y="1558"/>
                </a:lnTo>
                <a:lnTo>
                  <a:pt x="973" y="1546"/>
                </a:lnTo>
                <a:lnTo>
                  <a:pt x="1001" y="1533"/>
                </a:lnTo>
                <a:lnTo>
                  <a:pt x="1028" y="15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i-FI" sz="320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200151" y="1341438"/>
            <a:ext cx="9791701" cy="46799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i-FI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51" y="6250623"/>
            <a:ext cx="3044959" cy="491491"/>
          </a:xfrm>
          <a:prstGeom prst="rect">
            <a:avLst/>
          </a:prstGeom>
        </p:spPr>
      </p:pic>
      <p:sp>
        <p:nvSpPr>
          <p:cNvPr id="10" name="Suorakulmio 9"/>
          <p:cNvSpPr/>
          <p:nvPr/>
        </p:nvSpPr>
        <p:spPr>
          <a:xfrm>
            <a:off x="8572517" y="6286520"/>
            <a:ext cx="1428760" cy="57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224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slideLayout" Target="../slideLayouts/slideLayout49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29" Type="http://schemas.openxmlformats.org/officeDocument/2006/relationships/image" Target="../media/image20.sv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 bwMode="black">
          <a:xfrm>
            <a:off x="935999" y="378000"/>
            <a:ext cx="10332000" cy="100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35998" y="1692000"/>
            <a:ext cx="10332000" cy="428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 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	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  <a:p>
            <a:pPr lvl="8"/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16838" y="6146071"/>
            <a:ext cx="11521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500">
                <a:solidFill>
                  <a:srgbClr val="003580"/>
                </a:solidFill>
              </a:defRPr>
            </a:lvl1pPr>
          </a:lstStyle>
          <a:p>
            <a:fld id="{ECF4D449-0980-4ED5-BE1A-59E9E31CA65E}" type="datetime1">
              <a:rPr lang="fi-FI" smtClean="0"/>
              <a:t>18.9.2018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994369" y="6146071"/>
            <a:ext cx="721300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500">
                <a:solidFill>
                  <a:srgbClr val="003580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360000" y="6146071"/>
            <a:ext cx="43143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500">
                <a:solidFill>
                  <a:srgbClr val="003580"/>
                </a:solidFill>
              </a:defRPr>
            </a:lvl1pPr>
          </a:lstStyle>
          <a:p>
            <a:fld id="{BACC974B-87C7-4714-BD29-488196E8CDD1}" type="slidenum">
              <a:rPr lang="fi-FI" smtClean="0"/>
              <a:t>‹#›</a:t>
            </a:fld>
            <a:endParaRPr lang="fi-FI"/>
          </a:p>
        </p:txBody>
      </p: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998B9D28-C88A-441B-BBE9-EC07668D4504}"/>
              </a:ext>
            </a:extLst>
          </p:cNvPr>
          <p:cNvCxnSpPr/>
          <p:nvPr/>
        </p:nvCxnSpPr>
        <p:spPr>
          <a:xfrm>
            <a:off x="360000" y="6025792"/>
            <a:ext cx="11473200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Kuva 16">
            <a:extLst>
              <a:ext uri="{FF2B5EF4-FFF2-40B4-BE49-F238E27FC236}">
                <a16:creationId xmlns:a16="http://schemas.microsoft.com/office/drawing/2014/main" id="{45721D19-5618-442D-90B6-68DFAB055C11}"/>
              </a:ext>
            </a:extLst>
          </p:cNvPr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0481311" y="6058633"/>
            <a:ext cx="135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66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rgbClr val="003580"/>
          </a:solidFill>
          <a:latin typeface="+mj-lt"/>
          <a:ea typeface="+mj-ea"/>
          <a:cs typeface="+mj-cs"/>
        </a:defRPr>
      </a:lvl1pPr>
    </p:titleStyle>
    <p:bodyStyle>
      <a:lvl1pPr marL="359991" indent="-359991" algn="l" defTabSz="1219170" rtl="0" eaLnBrk="1" latinLnBrk="0" hangingPunct="1">
        <a:spcBef>
          <a:spcPts val="0"/>
        </a:spcBef>
        <a:spcAft>
          <a:spcPts val="533"/>
        </a:spcAft>
        <a:buClr>
          <a:srgbClr val="6DCFF6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19982" indent="-359991" algn="l" defTabSz="1219170" rtl="0" eaLnBrk="1" latinLnBrk="0" hangingPunct="1">
        <a:spcBef>
          <a:spcPts val="0"/>
        </a:spcBef>
        <a:spcAft>
          <a:spcPts val="533"/>
        </a:spcAft>
        <a:buClr>
          <a:srgbClr val="6DCFF6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79973" indent="-359991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359991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9955" indent="-359991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59946" indent="-359991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937" indent="-359991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79928" indent="-359991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165678" indent="-285750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227">
          <p15:clr>
            <a:srgbClr val="F26B43"/>
          </p15:clr>
        </p15:guide>
        <p15:guide id="4" orient="horz" pos="4112">
          <p15:clr>
            <a:srgbClr val="F26B43"/>
          </p15:clr>
        </p15:guide>
        <p15:guide id="5" pos="221">
          <p15:clr>
            <a:srgbClr val="F26B43"/>
          </p15:clr>
        </p15:guide>
        <p15:guide id="6" pos="7457">
          <p15:clr>
            <a:srgbClr val="F26B43"/>
          </p15:clr>
        </p15:guide>
        <p15:guide id="7" pos="576">
          <p15:clr>
            <a:srgbClr val="F26B43"/>
          </p15:clr>
        </p15:guide>
        <p15:guide id="8" pos="710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 bwMode="black">
          <a:xfrm>
            <a:off x="935999" y="378000"/>
            <a:ext cx="10332000" cy="100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35998" y="1692000"/>
            <a:ext cx="10332000" cy="417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 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	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  <a:p>
            <a:pPr lvl="8"/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16838" y="6146071"/>
            <a:ext cx="11521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500">
                <a:solidFill>
                  <a:srgbClr val="003580"/>
                </a:solidFill>
              </a:defRPr>
            </a:lvl1pPr>
          </a:lstStyle>
          <a:p>
            <a:fld id="{73C80B55-2C7E-40A3-BCCC-8DAC01DE21C1}" type="datetime1">
              <a:rPr lang="fi-FI" smtClean="0"/>
              <a:t>18.9.2018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994369" y="6146071"/>
            <a:ext cx="721300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500">
                <a:solidFill>
                  <a:srgbClr val="003580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360000" y="6146071"/>
            <a:ext cx="43143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500">
                <a:solidFill>
                  <a:srgbClr val="003580"/>
                </a:solidFill>
              </a:defRPr>
            </a:lvl1pPr>
          </a:lstStyle>
          <a:p>
            <a:fld id="{E38D8271-015E-4BD9-B1A3-A057F5E8F4AB}" type="slidenum">
              <a:rPr lang="fi-FI" smtClean="0"/>
              <a:t>‹#›</a:t>
            </a:fld>
            <a:endParaRPr lang="fi-FI"/>
          </a:p>
        </p:txBody>
      </p: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998B9D28-C88A-441B-BBE9-EC07668D4504}"/>
              </a:ext>
            </a:extLst>
          </p:cNvPr>
          <p:cNvCxnSpPr/>
          <p:nvPr/>
        </p:nvCxnSpPr>
        <p:spPr>
          <a:xfrm>
            <a:off x="360000" y="5922000"/>
            <a:ext cx="11473200" cy="0"/>
          </a:xfrm>
          <a:prstGeom prst="line">
            <a:avLst/>
          </a:prstGeom>
          <a:ln w="12700">
            <a:solidFill>
              <a:srgbClr val="00358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Kuva 16">
            <a:extLst>
              <a:ext uri="{FF2B5EF4-FFF2-40B4-BE49-F238E27FC236}">
                <a16:creationId xmlns:a16="http://schemas.microsoft.com/office/drawing/2014/main" id="{45721D19-5618-442D-90B6-68DFAB055C11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10481311" y="6058633"/>
            <a:ext cx="135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68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37" r:id="rId22"/>
    <p:sldLayoutId id="2147483738" r:id="rId23"/>
    <p:sldLayoutId id="2147483739" r:id="rId24"/>
    <p:sldLayoutId id="2147483740" r:id="rId25"/>
    <p:sldLayoutId id="2147483741" r:id="rId26"/>
  </p:sldLayoutIdLst>
  <p:timing>
    <p:tnLst>
      <p:par>
        <p:cTn id="1" dur="indefinite" restart="never" nodeType="tmRoot"/>
      </p:par>
    </p:tnLst>
  </p:timing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rgbClr val="003580"/>
          </a:solidFill>
          <a:latin typeface="+mj-lt"/>
          <a:ea typeface="+mj-ea"/>
          <a:cs typeface="+mj-cs"/>
        </a:defRPr>
      </a:lvl1pPr>
    </p:titleStyle>
    <p:bodyStyle>
      <a:lvl1pPr marL="359991" indent="-359991" algn="l" defTabSz="1219170" rtl="0" eaLnBrk="1" latinLnBrk="0" hangingPunct="1">
        <a:spcBef>
          <a:spcPts val="0"/>
        </a:spcBef>
        <a:spcAft>
          <a:spcPts val="533"/>
        </a:spcAft>
        <a:buClr>
          <a:srgbClr val="009CDB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19982" indent="-359991" algn="l" defTabSz="1219170" rtl="0" eaLnBrk="1" latinLnBrk="0" hangingPunct="1">
        <a:spcBef>
          <a:spcPts val="0"/>
        </a:spcBef>
        <a:spcAft>
          <a:spcPts val="533"/>
        </a:spcAft>
        <a:buClr>
          <a:srgbClr val="009CDB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79973" indent="-359991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359991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9955" indent="-359991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59946" indent="-359991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937" indent="-359991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79928" indent="-359991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165678" indent="-285750" algn="l" defTabSz="1219170" rtl="0" eaLnBrk="1" latinLnBrk="0" hangingPunct="1">
        <a:spcBef>
          <a:spcPts val="0"/>
        </a:spcBef>
        <a:spcAft>
          <a:spcPts val="533"/>
        </a:spcAft>
        <a:buClrTx/>
        <a:buFont typeface="Segoe UI" panose="020B05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227">
          <p15:clr>
            <a:srgbClr val="F26B43"/>
          </p15:clr>
        </p15:guide>
        <p15:guide id="4" orient="horz" pos="4112">
          <p15:clr>
            <a:srgbClr val="F26B43"/>
          </p15:clr>
        </p15:guide>
        <p15:guide id="5" pos="221">
          <p15:clr>
            <a:srgbClr val="F26B43"/>
          </p15:clr>
        </p15:guide>
        <p15:guide id="6" pos="7457">
          <p15:clr>
            <a:srgbClr val="F26B43"/>
          </p15:clr>
        </p15:guide>
        <p15:guide id="7" pos="576">
          <p15:clr>
            <a:srgbClr val="F26B43"/>
          </p15:clr>
        </p15:guide>
        <p15:guide id="8" pos="710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8.xml"/><Relationship Id="rId7" Type="http://schemas.openxmlformats.org/officeDocument/2006/relationships/slide" Target="slide2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16.xml"/><Relationship Id="rId4" Type="http://schemas.openxmlformats.org/officeDocument/2006/relationships/slide" Target="slide12.xml"/><Relationship Id="rId9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omi.fi/" TargetMode="External"/><Relationship Id="rId2" Type="http://schemas.openxmlformats.org/officeDocument/2006/relationships/hyperlink" Target="http://www.kela.fi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la.fi/ajanvaraus" TargetMode="External"/><Relationship Id="rId2" Type="http://schemas.openxmlformats.org/officeDocument/2006/relationships/hyperlink" Target="http://www.kela.fi/asioint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www.kela.fi/puhelinpalvelu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la.fi/kv-keskus" TargetMode="External"/><Relationship Id="rId2" Type="http://schemas.openxmlformats.org/officeDocument/2006/relationships/hyperlink" Target="http://www.kela.fi/perintakeskus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hyperlink" Target="http://www.kela.fi/vammaisten-tulkkauspalvelukesku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la.fi/yhteystiedot-tyoterveyshuolto#K&#228;sittelypaikat" TargetMode="External"/><Relationship Id="rId2" Type="http://schemas.openxmlformats.org/officeDocument/2006/relationships/hyperlink" Target="http://www.kela.fi/yhteystiedot-yhteistyokumppani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hyperlink" Target="http://www.kela.fi/vakuutuspiirit" TargetMode="External"/><Relationship Id="rId4" Type="http://schemas.openxmlformats.org/officeDocument/2006/relationships/hyperlink" Target="http://www.kela.fi/laakarilinja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www.kela.fi/ajanvarau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la.fi/jonotustilanne" TargetMode="External"/><Relationship Id="rId2" Type="http://schemas.openxmlformats.org/officeDocument/2006/relationships/hyperlink" Target="http://www.kela.fi/palvelupisteen-hak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ela.fi/tyokykyneuvonta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asiointi.kela.fi/kz_app/KZInternetApplication/YleiskyselyHakuUseCase" TargetMode="External"/><Relationship Id="rId2" Type="http://schemas.openxmlformats.org/officeDocument/2006/relationships/hyperlink" Target="http://www.kela.fi/henkilokohtainen-kela-neuvonta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nta.fi/" TargetMode="External"/><Relationship Id="rId2" Type="http://schemas.openxmlformats.org/officeDocument/2006/relationships/hyperlink" Target="http://www.kela.fi/palaute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kela.fi/yhteyspiste" TargetMode="External"/><Relationship Id="rId5" Type="http://schemas.openxmlformats.org/officeDocument/2006/relationships/hyperlink" Target="http://www.kela.fi/ihh" TargetMode="External"/><Relationship Id="rId4" Type="http://schemas.openxmlformats.org/officeDocument/2006/relationships/hyperlink" Target="http://www.kela.fi/postiosoitteet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KansallinenTerveysarkisto/?fref=ts" TargetMode="External"/><Relationship Id="rId13" Type="http://schemas.openxmlformats.org/officeDocument/2006/relationships/hyperlink" Target="https://www.linkedin.com/company/kela" TargetMode="External"/><Relationship Id="rId18" Type="http://schemas.openxmlformats.org/officeDocument/2006/relationships/hyperlink" Target="http://tutkimusblogi.kela.fi/" TargetMode="External"/><Relationship Id="rId3" Type="http://schemas.openxmlformats.org/officeDocument/2006/relationships/hyperlink" Target="mailto:sosiaalivakuutus@kela.fi" TargetMode="External"/><Relationship Id="rId7" Type="http://schemas.openxmlformats.org/officeDocument/2006/relationships/hyperlink" Target="https://www.facebook.com/opintotuki/?fref=ts" TargetMode="External"/><Relationship Id="rId12" Type="http://schemas.openxmlformats.org/officeDocument/2006/relationships/hyperlink" Target="https://twitter.com/Kelankuntoutus" TargetMode="External"/><Relationship Id="rId17" Type="http://schemas.openxmlformats.org/officeDocument/2006/relationships/hyperlink" Target="https://www.slideshare.net/kelantutkimus" TargetMode="External"/><Relationship Id="rId2" Type="http://schemas.openxmlformats.org/officeDocument/2006/relationships/hyperlink" Target="http://www.kela.fi/uutiskirje" TargetMode="External"/><Relationship Id="rId16" Type="http://schemas.openxmlformats.org/officeDocument/2006/relationships/hyperlink" Target="https://www.slideshare.net/Kela-Fpa" TargetMode="External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kelakerttu/?fref=ts" TargetMode="External"/><Relationship Id="rId11" Type="http://schemas.openxmlformats.org/officeDocument/2006/relationships/hyperlink" Target="https://twitter.com/Kelantilastot" TargetMode="External"/><Relationship Id="rId5" Type="http://schemas.openxmlformats.org/officeDocument/2006/relationships/hyperlink" Target="https://www.facebook.com/kelafpa/?fref=ts" TargetMode="External"/><Relationship Id="rId15" Type="http://schemas.openxmlformats.org/officeDocument/2006/relationships/hyperlink" Target="https://www.youtube.com/user/Kelakanava/" TargetMode="External"/><Relationship Id="rId10" Type="http://schemas.openxmlformats.org/officeDocument/2006/relationships/hyperlink" Target="https://twitter.com/kelantutkimus" TargetMode="External"/><Relationship Id="rId19" Type="http://schemas.openxmlformats.org/officeDocument/2006/relationships/hyperlink" Target="http://www.kela.fi/kysy-kelasta" TargetMode="External"/><Relationship Id="rId4" Type="http://schemas.openxmlformats.org/officeDocument/2006/relationships/hyperlink" Target="http://www.kela.fi/julkaisut" TargetMode="External"/><Relationship Id="rId9" Type="http://schemas.openxmlformats.org/officeDocument/2006/relationships/hyperlink" Target="https://twitter.com/Kela_uutiset" TargetMode="External"/><Relationship Id="rId14" Type="http://schemas.openxmlformats.org/officeDocument/2006/relationships/hyperlink" Target="https://www.instagram.com/kela_fpa/?hl=fi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3200" dirty="0" smtClean="0">
                <a:solidFill>
                  <a:schemeClr val="accent2"/>
                </a:solidFill>
              </a:rPr>
              <a:t>Kelan palvelut uudistuvat ja </a:t>
            </a:r>
            <a:r>
              <a:rPr lang="fi-FI" sz="3200" smtClean="0">
                <a:solidFill>
                  <a:schemeClr val="accent2"/>
                </a:solidFill>
              </a:rPr>
              <a:t>kehittyvät jatkuvasti</a:t>
            </a:r>
            <a:r>
              <a:rPr lang="fi-FI" sz="3200" dirty="0" smtClean="0">
                <a:solidFill>
                  <a:srgbClr val="FF0000"/>
                </a:solidFill>
              </a:rPr>
              <a:t/>
            </a:r>
            <a:br>
              <a:rPr lang="fi-FI" sz="3200" dirty="0" smtClean="0">
                <a:solidFill>
                  <a:srgbClr val="FF0000"/>
                </a:solidFill>
              </a:rPr>
            </a:br>
            <a:r>
              <a:rPr lang="fi-FI" sz="3200" dirty="0" smtClean="0">
                <a:solidFill>
                  <a:srgbClr val="FF0000"/>
                </a:solidFill>
              </a:rPr>
              <a:t/>
            </a:r>
            <a:br>
              <a:rPr lang="fi-FI" sz="3200" dirty="0" smtClean="0">
                <a:solidFill>
                  <a:srgbClr val="FF0000"/>
                </a:solidFill>
              </a:rPr>
            </a:br>
            <a:endParaRPr lang="fi-FI" sz="3200" dirty="0">
              <a:solidFill>
                <a:srgbClr val="FF0000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6888088" y="4269783"/>
            <a:ext cx="4896544" cy="689674"/>
          </a:xfrm>
        </p:spPr>
        <p:txBody>
          <a:bodyPr/>
          <a:lstStyle/>
          <a:p>
            <a:r>
              <a:rPr lang="fi-FI" dirty="0">
                <a:solidFill>
                  <a:schemeClr val="accent2"/>
                </a:solidFill>
              </a:rPr>
              <a:t>Yhteiselle </a:t>
            </a:r>
            <a:r>
              <a:rPr lang="fi-FI" dirty="0" smtClean="0">
                <a:solidFill>
                  <a:schemeClr val="accent2"/>
                </a:solidFill>
              </a:rPr>
              <a:t>asiakkaallemme </a:t>
            </a:r>
            <a:r>
              <a:rPr lang="fi-FI" dirty="0">
                <a:solidFill>
                  <a:schemeClr val="accent2"/>
                </a:solidFill>
              </a:rPr>
              <a:t>se tarkoittaa helpompia ja nopeampia tapoja hoitaa Kela-asiansa</a:t>
            </a:r>
            <a:r>
              <a:rPr lang="fi-FI" dirty="0" smtClean="0">
                <a:solidFill>
                  <a:schemeClr val="accent2"/>
                </a:solidFill>
              </a:rPr>
              <a:t>.</a:t>
            </a:r>
            <a:endParaRPr lang="fi-FI" dirty="0">
              <a:solidFill>
                <a:schemeClr val="accent2"/>
              </a:solidFill>
            </a:endParaRPr>
          </a:p>
        </p:txBody>
      </p:sp>
      <p:sp>
        <p:nvSpPr>
          <p:cNvPr id="4" name="Tekstin paikkamerkki 3"/>
          <p:cNvSpPr>
            <a:spLocks noGrp="1"/>
          </p:cNvSpPr>
          <p:nvPr>
            <p:ph type="body" sz="quarter" idx="10"/>
          </p:nvPr>
        </p:nvSpPr>
        <p:spPr>
          <a:xfrm>
            <a:off x="7429500" y="5747023"/>
            <a:ext cx="4317430" cy="850329"/>
          </a:xfrm>
        </p:spPr>
        <p:txBody>
          <a:bodyPr/>
          <a:lstStyle/>
          <a:p>
            <a:r>
              <a:rPr lang="fi-FI" sz="2000" smtClean="0">
                <a:solidFill>
                  <a:schemeClr val="accent2"/>
                </a:solidFill>
              </a:rPr>
              <a:t>20.2.2018 </a:t>
            </a:r>
            <a:r>
              <a:rPr lang="fi-FI" sz="2000" dirty="0" smtClean="0">
                <a:solidFill>
                  <a:schemeClr val="accent2"/>
                </a:solidFill>
              </a:rPr>
              <a:t>päivitetty</a:t>
            </a:r>
          </a:p>
          <a:p>
            <a:r>
              <a:rPr lang="fi-FI" sz="2000" dirty="0" err="1" smtClean="0">
                <a:solidFill>
                  <a:schemeClr val="accent2"/>
                </a:solidFill>
              </a:rPr>
              <a:t>Asiakkuuksien</a:t>
            </a:r>
            <a:r>
              <a:rPr lang="fi-FI" sz="2000" dirty="0" smtClean="0">
                <a:solidFill>
                  <a:schemeClr val="accent2"/>
                </a:solidFill>
              </a:rPr>
              <a:t> suunnitteluyksikkö</a:t>
            </a:r>
            <a:endParaRPr lang="fi-FI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285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377812"/>
            <a:ext cx="10332000" cy="745815"/>
          </a:xfrm>
        </p:spPr>
        <p:txBody>
          <a:bodyPr/>
          <a:lstStyle/>
          <a:p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Sisällysluettelo                                              </a:t>
            </a:r>
            <a:r>
              <a:rPr lang="fi-FI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         Diat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92727" y="1394847"/>
            <a:ext cx="10575271" cy="4581153"/>
          </a:xfrm>
        </p:spPr>
        <p:txBody>
          <a:bodyPr/>
          <a:lstStyle/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2" action="ppaction://hlinksldjump"/>
              </a:rPr>
              <a:t>Yhteinen asiakas</a:t>
            </a:r>
            <a:r>
              <a:rPr lang="fi-FI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…………………………………..…………………………………………………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…….3−7</a:t>
            </a: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3" action="ppaction://hlinksldjump"/>
              </a:rPr>
              <a:t>Verkkopalvelut: helposti ja nopeasti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……………………………………………………...........8−11</a:t>
            </a: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4" action="ppaction://hlinksldjump"/>
              </a:rPr>
              <a:t>Puhelinpalvelussa asia hoituu alusta loppuun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…………………………………………………................................................................12−15 </a:t>
            </a: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5" action="ppaction://hlinksldjump"/>
              </a:rPr>
              <a:t>Ajanvarauksella monimutkaiset asiat kuntoon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….……………………………………….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16−17 </a:t>
            </a: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6" action="ppaction://hlinksldjump"/>
              </a:rPr>
              <a:t>Henkilökohtaisesti palvelupisteessä ja asiointipisteessä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……………………….......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18−19 </a:t>
            </a: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7" action="ppaction://hlinksldjump"/>
              </a:rPr>
              <a:t>Palveluita erityistä tukea tarvitseville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…………………................................................20−23 </a:t>
            </a: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8" action="ppaction://hlinksldjump"/>
              </a:rPr>
              <a:t>Tunnetko myös nämä Kelan palvelut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……………………………………………………..…24−25 </a:t>
            </a: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9" action="ppaction://hlinksldjump"/>
              </a:rPr>
              <a:t>Yhteiselle asiakkaalle helpompia ja nopeampia </a:t>
            </a:r>
            <a:endParaRPr lang="fi-FI" dirty="0" smtClean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  <a:hlinkClick r:id="rId9" action="ppaction://hlinksldjump"/>
            </a:endParaRPr>
          </a:p>
          <a:p>
            <a:pPr marL="359991" lvl="1" indent="0">
              <a:buNone/>
            </a:pPr>
            <a:r>
              <a:rPr lang="fi-FI" sz="24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9" action="ppaction://hlinksldjump"/>
              </a:rPr>
              <a:t>tapoja </a:t>
            </a:r>
            <a:r>
              <a:rPr lang="fi-FI" sz="2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9" action="ppaction://hlinksldjump"/>
              </a:rPr>
              <a:t>hoitaa </a:t>
            </a:r>
            <a:r>
              <a:rPr lang="fi-FI" sz="24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9" action="ppaction://hlinksldjump"/>
              </a:rPr>
              <a:t>Kela-asiat</a:t>
            </a:r>
            <a:r>
              <a:rPr lang="fi-FI" sz="24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………………………………………………………………………........26−28</a:t>
            </a:r>
            <a:endParaRPr lang="fi-FI" sz="24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2</a:t>
            </a:fld>
            <a:endParaRPr lang="fi-FI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2533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0204" y="1844824"/>
            <a:ext cx="5387469" cy="1154098"/>
          </a:xfrm>
        </p:spPr>
        <p:txBody>
          <a:bodyPr/>
          <a:lstStyle/>
          <a:p>
            <a:r>
              <a:rPr lang="fi-FI" sz="6000" dirty="0"/>
              <a:t>Yhteinen asiakas</a:t>
            </a:r>
          </a:p>
        </p:txBody>
      </p:sp>
    </p:spTree>
    <p:extLst>
      <p:ext uri="{BB962C8B-B14F-4D97-AF65-F5344CB8AC3E}">
        <p14:creationId xmlns:p14="http://schemas.microsoft.com/office/powerpoint/2010/main" val="1223330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123986"/>
            <a:ext cx="10332000" cy="612183"/>
          </a:xfrm>
        </p:spPr>
        <p:txBody>
          <a:bodyPr/>
          <a:lstStyle/>
          <a:p>
            <a:r>
              <a:rPr lang="fi-FI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T</a:t>
            </a:r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unnistamme</a:t>
            </a:r>
            <a:r>
              <a:rPr lang="fi-FI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yhteisen asiakkaan </a:t>
            </a:r>
            <a:r>
              <a:rPr lang="fi-FI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tilanteen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35998" y="1100380"/>
            <a:ext cx="10332000" cy="4875620"/>
          </a:xfrm>
        </p:spPr>
        <p:txBody>
          <a:bodyPr/>
          <a:lstStyle/>
          <a:p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 tarjoaa monia erilaisia tapoja hoitaa Kela-asiat. Asiakkaamme saavat Kelasta palvelua useista saumattomasti yhteen toimivista palvelukanavista</a:t>
            </a:r>
            <a:r>
              <a:rPr lang="fi-FI" sz="2000" dirty="0">
                <a:solidFill>
                  <a:srgbClr val="00000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</a:p>
          <a:p>
            <a:pPr marL="0" indent="0">
              <a:buNone/>
            </a:pPr>
            <a:r>
              <a:rPr lang="fi-FI" sz="2000" dirty="0">
                <a:solidFill>
                  <a:srgbClr val="00000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</a:p>
          <a:p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Asiakas voi hoitaa asiaansa itsepalvelussa tai henkilökohtaisessa palvelussa.</a:t>
            </a:r>
          </a:p>
          <a:p>
            <a:pPr marL="0" indent="0">
              <a:buNone/>
            </a:pPr>
            <a:endParaRPr lang="fi-FI" sz="20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Kun asiakas </a:t>
            </a:r>
            <a:r>
              <a:rPr lang="fi-FI" sz="20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ohjautuu</a:t>
            </a:r>
            <a:r>
              <a:rPr lang="fi-FI" sz="20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suoraan hänelle sopivaan palveluun, asiat tulevat hoidettua mahdollisimman helposti ja nopeasti.</a:t>
            </a:r>
          </a:p>
          <a:p>
            <a:endParaRPr lang="fi-FI" sz="20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2000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Kumppaneiden tärkeä rooli</a:t>
            </a:r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: asiakkaan tilanteeseen kuuluu usein eri viranomaisia ja asiantuntijoita.</a:t>
            </a:r>
          </a:p>
          <a:p>
            <a:pPr marL="0" indent="0">
              <a:buNone/>
            </a:pPr>
            <a:endParaRPr lang="fi-FI" sz="20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20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Varmistamme yhdessä</a:t>
            </a:r>
            <a:r>
              <a:rPr lang="fi-FI" sz="20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</a:t>
            </a:r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että asiakkaamme saa hänelle kuuluvat etuudet sujuvasti ja ilman katkoksia toimeentulossa. </a:t>
            </a:r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842241" y="6146071"/>
            <a:ext cx="1152128" cy="365125"/>
          </a:xfrm>
        </p:spPr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4</a:t>
            </a:fld>
            <a:endParaRPr lang="fi-FI"/>
          </a:p>
        </p:txBody>
      </p:sp>
      <p:sp>
        <p:nvSpPr>
          <p:cNvPr id="8" name="Alatunnisteen paikkamerkki 4"/>
          <p:cNvSpPr txBox="1">
            <a:spLocks/>
          </p:cNvSpPr>
          <p:nvPr/>
        </p:nvSpPr>
        <p:spPr>
          <a:xfrm>
            <a:off x="2146769" y="6146071"/>
            <a:ext cx="7213005" cy="5175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i-FI"/>
            </a:defPPr>
            <a:lvl1pPr marL="0" algn="l" defTabSz="1219170" rtl="0" eaLnBrk="1" latinLnBrk="0" hangingPunct="1">
              <a:defRPr sz="1500" kern="1200">
                <a:solidFill>
                  <a:srgbClr val="003580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68544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935999" y="378000"/>
            <a:ext cx="10332000" cy="574302"/>
          </a:xfrm>
        </p:spPr>
        <p:txBody>
          <a:bodyPr/>
          <a:lstStyle/>
          <a:p>
            <a:r>
              <a:rPr lang="fi-FI" sz="3200" dirty="0" smtClean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Tunnistamme erilaisia asiakasryhmiä parantaaksemme palvelua. </a:t>
            </a:r>
            <a:endParaRPr lang="fi-FI" sz="3200" dirty="0">
              <a:solidFill>
                <a:schemeClr val="tx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07B106-8CFE-4494-B9D0-3B9BF9DE43EF}" type="slidenum">
              <a:rPr lang="fi-FI">
                <a:solidFill>
                  <a:srgbClr val="003580"/>
                </a:solidFill>
                <a:latin typeface="Arial"/>
              </a:rPr>
              <a:pPr>
                <a:defRPr/>
              </a:pPr>
              <a:t>5</a:t>
            </a:fld>
            <a:endParaRPr lang="fi-FI">
              <a:solidFill>
                <a:srgbClr val="003580"/>
              </a:solidFill>
              <a:latin typeface="Arial"/>
            </a:endParaRPr>
          </a:p>
        </p:txBody>
      </p:sp>
      <p:sp>
        <p:nvSpPr>
          <p:cNvPr id="5" name="Pyöristetty suorakulmio 4"/>
          <p:cNvSpPr/>
          <p:nvPr/>
        </p:nvSpPr>
        <p:spPr>
          <a:xfrm>
            <a:off x="5218501" y="2127799"/>
            <a:ext cx="2736304" cy="576064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i-FI" sz="1600" dirty="0">
                <a:solidFill>
                  <a:prstClr val="white"/>
                </a:solidFill>
              </a:rPr>
              <a:t>Potentiaaliset asiakkaat</a:t>
            </a:r>
          </a:p>
        </p:txBody>
      </p:sp>
      <p:sp>
        <p:nvSpPr>
          <p:cNvPr id="6" name="Pyöristetty suorakulmio 5"/>
          <p:cNvSpPr/>
          <p:nvPr/>
        </p:nvSpPr>
        <p:spPr>
          <a:xfrm>
            <a:off x="5231904" y="2841537"/>
            <a:ext cx="2736304" cy="576064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i-FI" sz="1600" dirty="0">
                <a:solidFill>
                  <a:prstClr val="white"/>
                </a:solidFill>
              </a:rPr>
              <a:t>Satunnaisasiakkaat</a:t>
            </a:r>
          </a:p>
          <a:p>
            <a:pPr algn="ctr">
              <a:defRPr/>
            </a:pPr>
            <a:r>
              <a:rPr lang="fi-FI" sz="1600" dirty="0">
                <a:solidFill>
                  <a:prstClr val="white"/>
                </a:solidFill>
              </a:rPr>
              <a:t>- </a:t>
            </a:r>
            <a:r>
              <a:rPr lang="fi-FI" sz="1200" dirty="0">
                <a:solidFill>
                  <a:prstClr val="white"/>
                </a:solidFill>
              </a:rPr>
              <a:t>51 % asiakkaista</a:t>
            </a:r>
            <a:endParaRPr lang="fi-FI" sz="1600" dirty="0">
              <a:solidFill>
                <a:prstClr val="white"/>
              </a:solidFill>
            </a:endParaRPr>
          </a:p>
        </p:txBody>
      </p:sp>
      <p:sp>
        <p:nvSpPr>
          <p:cNvPr id="7" name="Pyöristetty suorakulmio 6"/>
          <p:cNvSpPr/>
          <p:nvPr/>
        </p:nvSpPr>
        <p:spPr>
          <a:xfrm>
            <a:off x="5231904" y="3518920"/>
            <a:ext cx="2736304" cy="576064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i-FI" sz="1600" dirty="0">
                <a:solidFill>
                  <a:prstClr val="white"/>
                </a:solidFill>
              </a:rPr>
              <a:t>Jatkuvat asiakkaat</a:t>
            </a:r>
          </a:p>
          <a:p>
            <a:pPr algn="ctr">
              <a:defRPr/>
            </a:pPr>
            <a:r>
              <a:rPr lang="fi-FI" sz="1600" dirty="0">
                <a:solidFill>
                  <a:prstClr val="white"/>
                </a:solidFill>
              </a:rPr>
              <a:t>- </a:t>
            </a:r>
            <a:r>
              <a:rPr lang="fi-FI" sz="1200" dirty="0">
                <a:solidFill>
                  <a:prstClr val="white"/>
                </a:solidFill>
              </a:rPr>
              <a:t>44 % asiakkaista</a:t>
            </a:r>
          </a:p>
        </p:txBody>
      </p:sp>
      <p:sp>
        <p:nvSpPr>
          <p:cNvPr id="8" name="Pyöristetty suorakulmio 7"/>
          <p:cNvSpPr/>
          <p:nvPr/>
        </p:nvSpPr>
        <p:spPr>
          <a:xfrm>
            <a:off x="5218501" y="4201294"/>
            <a:ext cx="2736304" cy="576064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i-FI" sz="1600" dirty="0">
                <a:solidFill>
                  <a:prstClr val="white"/>
                </a:solidFill>
              </a:rPr>
              <a:t>Muutostilanneasiakkaat</a:t>
            </a:r>
          </a:p>
          <a:p>
            <a:pPr algn="ctr">
              <a:defRPr/>
            </a:pPr>
            <a:r>
              <a:rPr lang="fi-FI" sz="1600" dirty="0">
                <a:solidFill>
                  <a:prstClr val="white"/>
                </a:solidFill>
              </a:rPr>
              <a:t>- </a:t>
            </a:r>
            <a:r>
              <a:rPr lang="fi-FI" sz="1200" dirty="0">
                <a:solidFill>
                  <a:prstClr val="white"/>
                </a:solidFill>
              </a:rPr>
              <a:t>6 % asiakkaista</a:t>
            </a:r>
          </a:p>
        </p:txBody>
      </p:sp>
      <p:sp>
        <p:nvSpPr>
          <p:cNvPr id="9" name="Pyöristetty suorakulmio 8"/>
          <p:cNvSpPr/>
          <p:nvPr/>
        </p:nvSpPr>
        <p:spPr>
          <a:xfrm>
            <a:off x="5218501" y="4869160"/>
            <a:ext cx="2736304" cy="576064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i-FI" sz="1600" dirty="0">
                <a:solidFill>
                  <a:prstClr val="white"/>
                </a:solidFill>
              </a:rPr>
              <a:t>Erityisasiakkaat</a:t>
            </a:r>
          </a:p>
          <a:p>
            <a:pPr algn="ctr">
              <a:defRPr/>
            </a:pPr>
            <a:r>
              <a:rPr lang="fi-FI" sz="1600" dirty="0">
                <a:solidFill>
                  <a:prstClr val="white"/>
                </a:solidFill>
              </a:rPr>
              <a:t>- </a:t>
            </a:r>
            <a:r>
              <a:rPr lang="fi-FI" sz="1200" dirty="0">
                <a:solidFill>
                  <a:prstClr val="white"/>
                </a:solidFill>
              </a:rPr>
              <a:t>2 % asiakkaista</a:t>
            </a:r>
          </a:p>
        </p:txBody>
      </p:sp>
      <p:sp>
        <p:nvSpPr>
          <p:cNvPr id="11" name="Suorakulmainen kolmio 10"/>
          <p:cNvSpPr/>
          <p:nvPr/>
        </p:nvSpPr>
        <p:spPr>
          <a:xfrm rot="10800000" flipH="1">
            <a:off x="8363136" y="2374877"/>
            <a:ext cx="1788254" cy="2700817"/>
          </a:xfrm>
          <a:prstGeom prst="rtTriangle">
            <a:avLst/>
          </a:prstGeom>
          <a:solidFill>
            <a:schemeClr val="accent4"/>
          </a:solidFill>
          <a:ln w="28575">
            <a:solidFill>
              <a:schemeClr val="accent4"/>
            </a:solidFill>
          </a:ln>
          <a:scene3d>
            <a:camera prst="orthographicFront">
              <a:rot lat="0" lon="21599989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i-FI" sz="1600">
              <a:solidFill>
                <a:prstClr val="white"/>
              </a:solidFill>
              <a:latin typeface="MetaNormalLF-Caps" panose="020B0502030000020004" pitchFamily="34" charset="0"/>
            </a:endParaRPr>
          </a:p>
        </p:txBody>
      </p:sp>
      <p:sp>
        <p:nvSpPr>
          <p:cNvPr id="12" name="Suorakulmainen kolmio 11"/>
          <p:cNvSpPr/>
          <p:nvPr/>
        </p:nvSpPr>
        <p:spPr>
          <a:xfrm>
            <a:off x="8352935" y="2384693"/>
            <a:ext cx="1860448" cy="2772499"/>
          </a:xfrm>
          <a:prstGeom prst="rtTriangle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  <a:scene3d>
            <a:camera prst="orthographicFront">
              <a:rot lat="0" lon="10799999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i-FI" sz="1600" dirty="0">
              <a:solidFill>
                <a:prstClr val="white"/>
              </a:solidFill>
              <a:latin typeface="MetaNormalLF-Caps" panose="020B0502030000020004" pitchFamily="34" charset="0"/>
            </a:endParaRPr>
          </a:p>
        </p:txBody>
      </p:sp>
      <p:sp>
        <p:nvSpPr>
          <p:cNvPr id="14" name="Tekstiruutu 13"/>
          <p:cNvSpPr txBox="1"/>
          <p:nvPr/>
        </p:nvSpPr>
        <p:spPr>
          <a:xfrm>
            <a:off x="9016603" y="3770942"/>
            <a:ext cx="12221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i-FI" sz="1600" dirty="0" smtClean="0">
                <a:solidFill>
                  <a:schemeClr val="bg1"/>
                </a:solidFill>
              </a:rPr>
              <a:t>Asioinnin</a:t>
            </a:r>
          </a:p>
          <a:p>
            <a:pPr algn="r">
              <a:defRPr/>
            </a:pPr>
            <a:r>
              <a:rPr lang="fi-FI" sz="1600" dirty="0" smtClean="0">
                <a:solidFill>
                  <a:schemeClr val="bg1"/>
                </a:solidFill>
              </a:rPr>
              <a:t>tuen tarve / Kelan resurssien tarve</a:t>
            </a:r>
          </a:p>
          <a:p>
            <a:pPr algn="r">
              <a:defRPr/>
            </a:pPr>
            <a:endParaRPr lang="fi-FI" sz="1600" dirty="0" smtClean="0">
              <a:solidFill>
                <a:srgbClr val="FF0000"/>
              </a:solidFill>
            </a:endParaRPr>
          </a:p>
        </p:txBody>
      </p:sp>
      <p:sp>
        <p:nvSpPr>
          <p:cNvPr id="15" name="Tekstiruutu 14"/>
          <p:cNvSpPr txBox="1"/>
          <p:nvPr/>
        </p:nvSpPr>
        <p:spPr>
          <a:xfrm>
            <a:off x="8327592" y="2508363"/>
            <a:ext cx="1270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i-FI" sz="1600" dirty="0" smtClean="0">
                <a:solidFill>
                  <a:prstClr val="white"/>
                </a:solidFill>
              </a:rPr>
              <a:t>Asiakas-ryhmän koko</a:t>
            </a:r>
            <a:endParaRPr lang="fi-FI" sz="1600" dirty="0">
              <a:solidFill>
                <a:prstClr val="white"/>
              </a:solidFill>
            </a:endParaRPr>
          </a:p>
        </p:txBody>
      </p:sp>
      <p:sp>
        <p:nvSpPr>
          <p:cNvPr id="16" name="Tekstiruutu 15"/>
          <p:cNvSpPr txBox="1"/>
          <p:nvPr/>
        </p:nvSpPr>
        <p:spPr>
          <a:xfrm>
            <a:off x="2100016" y="1894128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i-FI" sz="1600" dirty="0">
                <a:solidFill>
                  <a:srgbClr val="003580"/>
                </a:solidFill>
              </a:rPr>
              <a:t>Eri tilanteissa olevat asiakkaat tarvitsevat eri tavoin Kelan palveluja.</a:t>
            </a:r>
          </a:p>
        </p:txBody>
      </p:sp>
      <p:sp>
        <p:nvSpPr>
          <p:cNvPr id="17" name="Suorakulmio 16"/>
          <p:cNvSpPr/>
          <p:nvPr/>
        </p:nvSpPr>
        <p:spPr>
          <a:xfrm>
            <a:off x="1719198" y="4528522"/>
            <a:ext cx="30980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i-FI" sz="1200" dirty="0">
                <a:solidFill>
                  <a:srgbClr val="003580"/>
                </a:solidFill>
                <a:latin typeface="Arial"/>
              </a:rPr>
              <a:t>Ajanvaraus- ja </a:t>
            </a:r>
            <a:r>
              <a:rPr lang="fi-FI" sz="1200" dirty="0" err="1">
                <a:solidFill>
                  <a:srgbClr val="003580"/>
                </a:solidFill>
                <a:latin typeface="Arial"/>
              </a:rPr>
              <a:t>asiakkuusvastaava</a:t>
            </a:r>
            <a:r>
              <a:rPr lang="fi-FI" sz="1200" dirty="0">
                <a:solidFill>
                  <a:srgbClr val="003580"/>
                </a:solidFill>
                <a:latin typeface="Arial"/>
              </a:rPr>
              <a:t>-</a:t>
            </a:r>
          </a:p>
          <a:p>
            <a:pPr algn="ctr">
              <a:defRPr/>
            </a:pPr>
            <a:r>
              <a:rPr lang="fi-FI" sz="1200" dirty="0">
                <a:solidFill>
                  <a:srgbClr val="003580"/>
                </a:solidFill>
                <a:latin typeface="Arial"/>
              </a:rPr>
              <a:t>sekä moniammatilliset palvelut</a:t>
            </a:r>
          </a:p>
        </p:txBody>
      </p:sp>
      <p:sp>
        <p:nvSpPr>
          <p:cNvPr id="18" name="Suorakulmio 17"/>
          <p:cNvSpPr/>
          <p:nvPr/>
        </p:nvSpPr>
        <p:spPr>
          <a:xfrm>
            <a:off x="1775520" y="4201296"/>
            <a:ext cx="3168352" cy="123073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fi-FI">
              <a:solidFill>
                <a:prstClr val="white"/>
              </a:solidFill>
              <a:latin typeface="Arial"/>
            </a:endParaRPr>
          </a:p>
        </p:txBody>
      </p:sp>
      <p:sp>
        <p:nvSpPr>
          <p:cNvPr id="19" name="Suorakulmio 18"/>
          <p:cNvSpPr/>
          <p:nvPr/>
        </p:nvSpPr>
        <p:spPr>
          <a:xfrm>
            <a:off x="1775520" y="2817878"/>
            <a:ext cx="3168352" cy="130967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fi-FI">
              <a:solidFill>
                <a:prstClr val="white"/>
              </a:solidFill>
              <a:latin typeface="Arial"/>
            </a:endParaRPr>
          </a:p>
        </p:txBody>
      </p:sp>
      <p:sp>
        <p:nvSpPr>
          <p:cNvPr id="20" name="Tekstiruutu 19"/>
          <p:cNvSpPr txBox="1"/>
          <p:nvPr/>
        </p:nvSpPr>
        <p:spPr>
          <a:xfrm>
            <a:off x="2100016" y="3003389"/>
            <a:ext cx="2555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i-FI" sz="1400" dirty="0">
                <a:solidFill>
                  <a:srgbClr val="003580"/>
                </a:solidFill>
              </a:rPr>
              <a:t>Verkkopalvelu, suorakorvaus, palveluopastus ja asiantuntijapalvelu</a:t>
            </a:r>
          </a:p>
        </p:txBody>
      </p:sp>
      <p:sp>
        <p:nvSpPr>
          <p:cNvPr id="2" name="Tekstiruutu 1"/>
          <p:cNvSpPr txBox="1"/>
          <p:nvPr/>
        </p:nvSpPr>
        <p:spPr>
          <a:xfrm>
            <a:off x="2100016" y="4408714"/>
            <a:ext cx="24801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i-FI" sz="1400" dirty="0" smtClean="0">
                <a:solidFill>
                  <a:srgbClr val="003580"/>
                </a:solidFill>
              </a:rPr>
              <a:t>Ajanvaraus</a:t>
            </a:r>
            <a:endParaRPr lang="fi-FI" sz="14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i-FI" sz="1400" dirty="0">
                <a:solidFill>
                  <a:srgbClr val="003580"/>
                </a:solidFill>
              </a:rPr>
              <a:t>sekä moniammatilliset palvelut</a:t>
            </a:r>
          </a:p>
        </p:txBody>
      </p:sp>
      <p:sp>
        <p:nvSpPr>
          <p:cNvPr id="10" name="Tekstiruutu 9"/>
          <p:cNvSpPr txBox="1"/>
          <p:nvPr/>
        </p:nvSpPr>
        <p:spPr>
          <a:xfrm>
            <a:off x="1371600" y="1244486"/>
            <a:ext cx="9208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Ohjaamme asiakkaan tarkoituksenmukaiseen kanavaan, mutta asiakas valitsee aina itse asiointitapansa.</a:t>
            </a:r>
            <a:endParaRPr lang="fi-FI" sz="1600" b="1" dirty="0"/>
          </a:p>
        </p:txBody>
      </p:sp>
      <p:sp>
        <p:nvSpPr>
          <p:cNvPr id="22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8556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yöristetty suorakulmio 13"/>
          <p:cNvSpPr/>
          <p:nvPr/>
        </p:nvSpPr>
        <p:spPr>
          <a:xfrm>
            <a:off x="4712817" y="2990523"/>
            <a:ext cx="4032448" cy="586004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133" dirty="0">
                <a:solidFill>
                  <a:prstClr val="white"/>
                </a:solidFill>
              </a:rPr>
              <a:t>Verkkopalvelu</a:t>
            </a:r>
          </a:p>
        </p:txBody>
      </p:sp>
      <p:sp>
        <p:nvSpPr>
          <p:cNvPr id="9" name="Pyöristetty suorakulmio 8"/>
          <p:cNvSpPr/>
          <p:nvPr/>
        </p:nvSpPr>
        <p:spPr>
          <a:xfrm>
            <a:off x="4700101" y="1533594"/>
            <a:ext cx="4032447" cy="596343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133" dirty="0" smtClean="0">
                <a:solidFill>
                  <a:prstClr val="white"/>
                </a:solidFill>
              </a:rPr>
              <a:t>Palvelupiste</a:t>
            </a:r>
            <a:endParaRPr lang="fi-FI" sz="2133" dirty="0">
              <a:solidFill>
                <a:prstClr val="white"/>
              </a:solidFill>
            </a:endParaRPr>
          </a:p>
        </p:txBody>
      </p:sp>
      <p:sp>
        <p:nvSpPr>
          <p:cNvPr id="10" name="Pyöristetty suorakulmio 9"/>
          <p:cNvSpPr/>
          <p:nvPr/>
        </p:nvSpPr>
        <p:spPr>
          <a:xfrm>
            <a:off x="4695061" y="2276314"/>
            <a:ext cx="4037487" cy="596343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133" dirty="0">
                <a:solidFill>
                  <a:prstClr val="white"/>
                </a:solidFill>
              </a:rPr>
              <a:t>Puhelinpalvelu</a:t>
            </a:r>
          </a:p>
        </p:txBody>
      </p:sp>
      <p:sp>
        <p:nvSpPr>
          <p:cNvPr id="11" name="Pyöristetty suorakulmio 10"/>
          <p:cNvSpPr/>
          <p:nvPr/>
        </p:nvSpPr>
        <p:spPr>
          <a:xfrm>
            <a:off x="4700097" y="3709407"/>
            <a:ext cx="4032448" cy="604624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133" dirty="0">
                <a:solidFill>
                  <a:prstClr val="white"/>
                </a:solidFill>
              </a:rPr>
              <a:t>Suorakorvauspalvelu</a:t>
            </a:r>
          </a:p>
        </p:txBody>
      </p:sp>
      <p:sp>
        <p:nvSpPr>
          <p:cNvPr id="12" name="Pyöristetty suorakulmio 11"/>
          <p:cNvSpPr/>
          <p:nvPr/>
        </p:nvSpPr>
        <p:spPr>
          <a:xfrm>
            <a:off x="4712817" y="4432809"/>
            <a:ext cx="4032448" cy="600283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133" dirty="0" smtClean="0">
                <a:solidFill>
                  <a:prstClr val="white"/>
                </a:solidFill>
              </a:rPr>
              <a:t>Asiointipiste</a:t>
            </a:r>
            <a:endParaRPr lang="fi-FI" sz="2133" dirty="0">
              <a:solidFill>
                <a:prstClr val="white"/>
              </a:solidFill>
            </a:endParaRPr>
          </a:p>
        </p:txBody>
      </p:sp>
      <p:sp>
        <p:nvSpPr>
          <p:cNvPr id="13" name="Pyöristetty suorakulmio 12"/>
          <p:cNvSpPr/>
          <p:nvPr/>
        </p:nvSpPr>
        <p:spPr>
          <a:xfrm>
            <a:off x="4700097" y="5177007"/>
            <a:ext cx="4032448" cy="613479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133" dirty="0">
                <a:solidFill>
                  <a:prstClr val="white"/>
                </a:solidFill>
              </a:rPr>
              <a:t>Postipalvelu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349425"/>
            <a:ext cx="10332000" cy="593668"/>
          </a:xfrm>
        </p:spPr>
        <p:txBody>
          <a:bodyPr/>
          <a:lstStyle/>
          <a:p>
            <a:r>
              <a:rPr lang="fi-FI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Kelan </a:t>
            </a:r>
            <a:r>
              <a:rPr lang="fi-FI" dirty="0" smtClean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palvelukanavat</a:t>
            </a:r>
            <a:endParaRPr lang="fi-FI" dirty="0">
              <a:solidFill>
                <a:schemeClr val="tx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B106-8CFE-4494-B9D0-3B9BF9DE43EF}" type="slidenum">
              <a:rPr lang="fi-FI" smtClean="0"/>
              <a:pPr/>
              <a:t>6</a:t>
            </a:fld>
            <a:endParaRPr lang="fi-FI"/>
          </a:p>
        </p:txBody>
      </p:sp>
      <p:sp>
        <p:nvSpPr>
          <p:cNvPr id="18" name="Vasen aaltosulje 17"/>
          <p:cNvSpPr/>
          <p:nvPr/>
        </p:nvSpPr>
        <p:spPr>
          <a:xfrm>
            <a:off x="3547969" y="1508787"/>
            <a:ext cx="864096" cy="2096512"/>
          </a:xfrm>
          <a:prstGeom prst="leftBrac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 sz="3200">
              <a:solidFill>
                <a:srgbClr val="000000"/>
              </a:solidFill>
            </a:endParaRPr>
          </a:p>
        </p:txBody>
      </p:sp>
      <p:sp>
        <p:nvSpPr>
          <p:cNvPr id="19" name="Vasen aaltosulje 18"/>
          <p:cNvSpPr/>
          <p:nvPr/>
        </p:nvSpPr>
        <p:spPr>
          <a:xfrm>
            <a:off x="3643980" y="3692412"/>
            <a:ext cx="768085" cy="2081077"/>
          </a:xfrm>
          <a:prstGeom prst="leftBrac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 sz="3200">
              <a:solidFill>
                <a:srgbClr val="000000"/>
              </a:solidFill>
            </a:endParaRPr>
          </a:p>
        </p:txBody>
      </p:sp>
      <p:sp>
        <p:nvSpPr>
          <p:cNvPr id="23" name="Tekstiruutu 22"/>
          <p:cNvSpPr txBox="1"/>
          <p:nvPr/>
        </p:nvSpPr>
        <p:spPr>
          <a:xfrm>
            <a:off x="2063552" y="1958929"/>
            <a:ext cx="1632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003580"/>
                </a:solidFill>
              </a:rPr>
              <a:t>Palvelun antaa kelalainen</a:t>
            </a:r>
          </a:p>
        </p:txBody>
      </p:sp>
      <p:sp>
        <p:nvSpPr>
          <p:cNvPr id="24" name="Tekstiruutu 23"/>
          <p:cNvSpPr txBox="1"/>
          <p:nvPr/>
        </p:nvSpPr>
        <p:spPr>
          <a:xfrm>
            <a:off x="2063552" y="4117398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003580"/>
                </a:solidFill>
              </a:rPr>
              <a:t>Palvelun antaa kumppani</a:t>
            </a:r>
          </a:p>
        </p:txBody>
      </p:sp>
      <p:sp>
        <p:nvSpPr>
          <p:cNvPr id="27" name="Ellipsi 26"/>
          <p:cNvSpPr>
            <a:spLocks noChangeAspect="1"/>
          </p:cNvSpPr>
          <p:nvPr/>
        </p:nvSpPr>
        <p:spPr>
          <a:xfrm>
            <a:off x="284808" y="3014691"/>
            <a:ext cx="1356861" cy="13440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 defTabSz="1625519"/>
            <a:r>
              <a:rPr lang="fi-FI" sz="1600" dirty="0">
                <a:solidFill>
                  <a:srgbClr val="003580"/>
                </a:solidFill>
                <a:latin typeface="Arial"/>
              </a:rPr>
              <a:t>Asiakas</a:t>
            </a:r>
          </a:p>
        </p:txBody>
      </p:sp>
      <p:sp>
        <p:nvSpPr>
          <p:cNvPr id="28" name="Vasen aaltosulje 27"/>
          <p:cNvSpPr/>
          <p:nvPr/>
        </p:nvSpPr>
        <p:spPr>
          <a:xfrm rot="10800000">
            <a:off x="1529152" y="1558246"/>
            <a:ext cx="537024" cy="4256892"/>
          </a:xfrm>
          <a:prstGeom prst="leftBrac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 sz="3200">
              <a:solidFill>
                <a:srgbClr val="000000"/>
              </a:solidFill>
            </a:endParaRPr>
          </a:p>
        </p:txBody>
      </p:sp>
      <p:pic>
        <p:nvPicPr>
          <p:cNvPr id="16" name="Kuva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372" y="1606765"/>
            <a:ext cx="665875" cy="441143"/>
          </a:xfrm>
          <a:prstGeom prst="rect">
            <a:avLst/>
          </a:prstGeom>
        </p:spPr>
      </p:pic>
      <p:pic>
        <p:nvPicPr>
          <p:cNvPr id="17" name="Kuva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058" y="2321757"/>
            <a:ext cx="506887" cy="506887"/>
          </a:xfrm>
          <a:prstGeom prst="rect">
            <a:avLst/>
          </a:prstGeom>
        </p:spPr>
      </p:pic>
      <p:pic>
        <p:nvPicPr>
          <p:cNvPr id="21" name="Kuva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372" y="3038386"/>
            <a:ext cx="590184" cy="438949"/>
          </a:xfrm>
          <a:prstGeom prst="rect">
            <a:avLst/>
          </a:prstGeom>
        </p:spPr>
      </p:pic>
      <p:pic>
        <p:nvPicPr>
          <p:cNvPr id="30" name="Kuva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077" y="5233367"/>
            <a:ext cx="677555" cy="500756"/>
          </a:xfrm>
          <a:prstGeom prst="rect">
            <a:avLst/>
          </a:prstGeom>
        </p:spPr>
      </p:pic>
      <p:sp>
        <p:nvSpPr>
          <p:cNvPr id="4" name="Suorakulmio 3"/>
          <p:cNvSpPr/>
          <p:nvPr/>
        </p:nvSpPr>
        <p:spPr>
          <a:xfrm>
            <a:off x="724430" y="6167050"/>
            <a:ext cx="91723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64E46B8-A670-41B8-90F9-2FC6FC877FA2}" type="datetime1">
              <a:rPr lang="fi-FI" sz="1500">
                <a:solidFill>
                  <a:schemeClr val="accent5"/>
                </a:solidFill>
              </a:rPr>
              <a:pPr/>
              <a:t>18.9.2018</a:t>
            </a:fld>
            <a:endParaRPr lang="fi-FI" sz="1500" dirty="0">
              <a:solidFill>
                <a:schemeClr val="accent5"/>
              </a:solidFill>
            </a:endParaRPr>
          </a:p>
        </p:txBody>
      </p:sp>
      <p:sp>
        <p:nvSpPr>
          <p:cNvPr id="6" name="Tekstiruutu 5"/>
          <p:cNvSpPr txBox="1"/>
          <p:nvPr/>
        </p:nvSpPr>
        <p:spPr>
          <a:xfrm>
            <a:off x="8915872" y="1634259"/>
            <a:ext cx="2660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i="1" dirty="0" smtClean="0">
                <a:solidFill>
                  <a:schemeClr val="accent2"/>
                </a:solidFill>
              </a:rPr>
              <a:t>Entinen toimistopalvelu</a:t>
            </a:r>
            <a:endParaRPr lang="fi-FI" sz="1800" i="1" dirty="0">
              <a:solidFill>
                <a:schemeClr val="accent2"/>
              </a:solidFill>
            </a:endParaRPr>
          </a:p>
        </p:txBody>
      </p:sp>
      <p:sp>
        <p:nvSpPr>
          <p:cNvPr id="7" name="Tekstiruutu 6"/>
          <p:cNvSpPr txBox="1"/>
          <p:nvPr/>
        </p:nvSpPr>
        <p:spPr>
          <a:xfrm>
            <a:off x="8915872" y="4547220"/>
            <a:ext cx="2271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i="1" dirty="0" smtClean="0">
                <a:solidFill>
                  <a:schemeClr val="accent2"/>
                </a:solidFill>
              </a:rPr>
              <a:t>Entinen yhteispalvelu</a:t>
            </a:r>
            <a:endParaRPr lang="fi-FI" sz="1800" i="1" dirty="0">
              <a:solidFill>
                <a:schemeClr val="accent2"/>
              </a:solidFill>
            </a:endParaRPr>
          </a:p>
        </p:txBody>
      </p:sp>
      <p:sp>
        <p:nvSpPr>
          <p:cNvPr id="8" name="Pyöristetty suorakulmio 7"/>
          <p:cNvSpPr/>
          <p:nvPr/>
        </p:nvSpPr>
        <p:spPr>
          <a:xfrm>
            <a:off x="9039260" y="2655789"/>
            <a:ext cx="2580810" cy="162772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Tekstiruutu 14"/>
          <p:cNvSpPr txBox="1"/>
          <p:nvPr/>
        </p:nvSpPr>
        <p:spPr>
          <a:xfrm>
            <a:off x="9344946" y="2740038"/>
            <a:ext cx="204020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 smtClean="0">
                <a:solidFill>
                  <a:schemeClr val="accent2"/>
                </a:solidFill>
              </a:rPr>
              <a:t>Kanavissa </a:t>
            </a:r>
            <a:r>
              <a:rPr lang="fi-FI" sz="2000" dirty="0">
                <a:solidFill>
                  <a:schemeClr val="accent2"/>
                </a:solidFill>
              </a:rPr>
              <a:t>saa henkilökohtaista palvelua tai itsepalvelua</a:t>
            </a:r>
          </a:p>
          <a:p>
            <a:endParaRPr lang="fi-FI" sz="2000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372" y="4430141"/>
            <a:ext cx="803935" cy="602951"/>
          </a:xfrm>
          <a:prstGeom prst="rect">
            <a:avLst/>
          </a:prstGeom>
        </p:spPr>
      </p:pic>
      <p:sp>
        <p:nvSpPr>
          <p:cNvPr id="29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6983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 smtClean="0">
                <a:ln>
                  <a:noFill/>
                </a:ln>
                <a:noFill/>
                <a:effectLst/>
                <a:uLnTx/>
                <a:uFillTx/>
                <a:latin typeface="Segoe UI Semilight"/>
                <a:ea typeface="+mn-ea"/>
                <a:cs typeface="+mn-cs"/>
              </a:rPr>
              <a:t>33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216976"/>
            <a:ext cx="10332000" cy="642855"/>
          </a:xfrm>
        </p:spPr>
        <p:txBody>
          <a:bodyPr/>
          <a:lstStyle/>
          <a:p>
            <a:r>
              <a:rPr lang="fi-FI" sz="4000" b="1" dirty="0">
                <a:solidFill>
                  <a:schemeClr val="accent5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Asiakas saa palvelua Kelasta</a:t>
            </a:r>
            <a:endParaRPr lang="fi-FI" sz="2000" b="1" dirty="0">
              <a:solidFill>
                <a:schemeClr val="accent5"/>
              </a:solidFill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20" name="Suorakulmio 19"/>
          <p:cNvSpPr/>
          <p:nvPr/>
        </p:nvSpPr>
        <p:spPr>
          <a:xfrm>
            <a:off x="3759607" y="4328116"/>
            <a:ext cx="8131692" cy="19200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Kelalla on yhteistyökumppaneita, jotka hoitavat Kela-palvelua.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Kumppanipalvelua on asiakkaan korvauksen antaminen, </a:t>
            </a: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ohjaus ja neuvonta, hakemusten vastaanotto ja ajanvarauksen tekeminen. Kumppani voi myös laittaa asiakkaan asian vireille.</a:t>
            </a:r>
          </a:p>
        </p:txBody>
      </p:sp>
      <p:sp>
        <p:nvSpPr>
          <p:cNvPr id="21" name="Suorakulmio 20"/>
          <p:cNvSpPr/>
          <p:nvPr/>
        </p:nvSpPr>
        <p:spPr>
          <a:xfrm>
            <a:off x="788685" y="4328116"/>
            <a:ext cx="2880000" cy="19200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Kumppanipalvelu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28" name="Suorakulmio 27"/>
          <p:cNvSpPr/>
          <p:nvPr/>
        </p:nvSpPr>
        <p:spPr>
          <a:xfrm>
            <a:off x="791717" y="1028733"/>
            <a:ext cx="2880000" cy="15841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Itsepalvelu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29" name="Suorakulmio 28"/>
          <p:cNvSpPr/>
          <p:nvPr/>
        </p:nvSpPr>
        <p:spPr>
          <a:xfrm>
            <a:off x="775513" y="2695035"/>
            <a:ext cx="2880000" cy="15446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  <a:effectLst>
            <a:outerShdw blurRad="40005" dist="20320" dir="5400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Henkilökohtainen palvelu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30" name="Suorakulmio 29"/>
          <p:cNvSpPr/>
          <p:nvPr/>
        </p:nvSpPr>
        <p:spPr>
          <a:xfrm>
            <a:off x="3791744" y="1039603"/>
            <a:ext cx="8131691" cy="15841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Kela tarjoaa helppokäyttöisiä itsepalvelumahdollisuuksia.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Asiakas hakee itse tietoa, käyttää laskureita, käyttää Kysy Kelasta-palstaa, hakee etuutta ja lähettää viestejä ja liitteitä.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31" name="Suorakulmio 30"/>
          <p:cNvSpPr/>
          <p:nvPr/>
        </p:nvSpPr>
        <p:spPr>
          <a:xfrm>
            <a:off x="3791744" y="2678048"/>
            <a:ext cx="8131691" cy="15446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Henkilökohtaista palvelua saa </a:t>
            </a: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palvelupisteessä, puhelinpalvelussa, tilapäisessä pop </a:t>
            </a:r>
            <a:r>
              <a:rPr kumimoji="0" lang="fi-FI" sz="1867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up</a:t>
            </a: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i-FI" sz="1867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-palvelupisteessä </a:t>
            </a: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tai verkossa etäpalveluna tai </a:t>
            </a:r>
            <a:r>
              <a:rPr kumimoji="0" lang="fi-FI" sz="1867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chattina</a:t>
            </a:r>
            <a:r>
              <a:rPr kumimoji="0" lang="fi-FI" sz="1867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.  </a:t>
            </a:r>
            <a:endParaRPr kumimoji="0" lang="fi-FI" sz="18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pic>
        <p:nvPicPr>
          <p:cNvPr id="40" name="Kuva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686" y="3548910"/>
            <a:ext cx="641857" cy="524517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" y="3586075"/>
            <a:ext cx="484693" cy="484693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163" y="3548909"/>
            <a:ext cx="724795" cy="48017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33" y="5205443"/>
            <a:ext cx="660204" cy="487932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302" y="5205444"/>
            <a:ext cx="664655" cy="494337"/>
          </a:xfrm>
          <a:prstGeom prst="rect">
            <a:avLst/>
          </a:prstGeom>
        </p:spPr>
      </p:pic>
      <p:pic>
        <p:nvPicPr>
          <p:cNvPr id="14" name="Kuva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150" y="1820821"/>
            <a:ext cx="584372" cy="434627"/>
          </a:xfrm>
          <a:prstGeom prst="rect">
            <a:avLst/>
          </a:prstGeom>
        </p:spPr>
      </p:pic>
      <p:pic>
        <p:nvPicPr>
          <p:cNvPr id="15" name="Kuva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570" y="1817476"/>
            <a:ext cx="472937" cy="472937"/>
          </a:xfrm>
          <a:prstGeom prst="rect">
            <a:avLst/>
          </a:prstGeom>
        </p:spPr>
      </p:pic>
      <p:pic>
        <p:nvPicPr>
          <p:cNvPr id="16" name="Kuva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583" y="1797321"/>
            <a:ext cx="662980" cy="493092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879" y="5154089"/>
            <a:ext cx="787520" cy="59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2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45603" y="1224644"/>
            <a:ext cx="8064896" cy="2049236"/>
          </a:xfrm>
        </p:spPr>
        <p:txBody>
          <a:bodyPr/>
          <a:lstStyle/>
          <a:p>
            <a:r>
              <a:rPr lang="fi-FI" sz="36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Verkkopalvelut: helposti ja nopeasti</a:t>
            </a:r>
            <a:endParaRPr lang="fi-FI" sz="3600" dirty="0"/>
          </a:p>
        </p:txBody>
      </p:sp>
      <p:sp>
        <p:nvSpPr>
          <p:cNvPr id="3" name="Tekstiruutu 2"/>
          <p:cNvSpPr txBox="1"/>
          <p:nvPr/>
        </p:nvSpPr>
        <p:spPr>
          <a:xfrm>
            <a:off x="845603" y="2802991"/>
            <a:ext cx="7016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Ohjaa asiakas verkkoon, </a:t>
            </a:r>
          </a:p>
          <a:p>
            <a:r>
              <a:rPr lang="fi-FI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kun hän voi hoitaa asiansa itse.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909" y="2119539"/>
            <a:ext cx="3637719" cy="270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59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377812"/>
            <a:ext cx="10332000" cy="409609"/>
          </a:xfrm>
        </p:spPr>
        <p:txBody>
          <a:bodyPr/>
          <a:lstStyle/>
          <a:p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Mahdollistamme itsepalvelun </a:t>
            </a:r>
            <a:r>
              <a:rPr lang="fi-FI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Kela-asioissa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35998" y="1363851"/>
            <a:ext cx="10332000" cy="4612149"/>
          </a:xfrm>
        </p:spPr>
        <p:txBody>
          <a:bodyPr/>
          <a:lstStyle/>
          <a:p>
            <a:pPr marL="0" lvl="1" indent="0">
              <a:spcBef>
                <a:spcPts val="600"/>
              </a:spcBef>
              <a:buSzPct val="70000"/>
              <a:buNone/>
            </a:pP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Tarjoamme monipuolisia ja kattavia itsepalvelumahdollisuuksia kansalaisille, sidosryhmille ja kumppaneille.</a:t>
            </a:r>
          </a:p>
          <a:p>
            <a:pPr marL="555750" lvl="2" indent="-285750">
              <a:spcBef>
                <a:spcPts val="600"/>
              </a:spcBef>
              <a:buClr>
                <a:schemeClr val="accent4"/>
              </a:buClr>
              <a:buSzPct val="70000"/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Kehitämme </a:t>
            </a:r>
            <a:r>
              <a:rPr lang="fi-FI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Kelan </a:t>
            </a:r>
            <a:r>
              <a:rPr lang="fi-FI" b="1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verkkopalvelua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 </a:t>
            </a:r>
            <a:r>
              <a:rPr lang="fi-FI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Kelan verkkosivut ja asiointipalvelu muodostavat yhdessä Kelan verkkopalvelun 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2"/>
              </a:rPr>
              <a:t>www.kela.fi</a:t>
            </a: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1095750" lvl="4" indent="-285750">
              <a:spcBef>
                <a:spcPts val="600"/>
              </a:spcBef>
              <a:buClr>
                <a:schemeClr val="accent4"/>
              </a:buClr>
              <a:buSzPct val="70000"/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Palvelumme ovat helppokäyttöisiä ja ohjaavia. </a:t>
            </a:r>
          </a:p>
          <a:p>
            <a:pPr marL="1095750" lvl="4" indent="-285750">
              <a:spcBef>
                <a:spcPts val="600"/>
              </a:spcBef>
              <a:buClr>
                <a:schemeClr val="accent4"/>
              </a:buClr>
              <a:buSzPct val="70000"/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Tieto löytyy helposti ja ohjaamme oikean tiedon lähteille.</a:t>
            </a:r>
          </a:p>
          <a:p>
            <a:pPr marL="1095750" lvl="4" indent="-285750">
              <a:spcBef>
                <a:spcPts val="600"/>
              </a:spcBef>
              <a:buClr>
                <a:schemeClr val="accent4"/>
              </a:buClr>
              <a:buSzPct val="70000"/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Asiakas voi mm. arvioida oikeuttaan etuuksiin ja kysyä palveluista.</a:t>
            </a:r>
          </a:p>
          <a:p>
            <a:pPr marL="555750" lvl="2" indent="-285750">
              <a:spcBef>
                <a:spcPts val="600"/>
              </a:spcBef>
              <a:buClr>
                <a:schemeClr val="accent4"/>
              </a:buClr>
              <a:buSzPct val="70000"/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Viestimme </a:t>
            </a:r>
            <a:r>
              <a:rPr lang="fi-FI" b="1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sosiaalisessa mediassa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ja vastaamme asiakkaiden kysymyksiin.</a:t>
            </a:r>
          </a:p>
          <a:p>
            <a:pPr marL="555750" lvl="2" indent="-285750">
              <a:spcBef>
                <a:spcPts val="600"/>
              </a:spcBef>
              <a:buClr>
                <a:schemeClr val="accent4"/>
              </a:buClr>
              <a:buSzPct val="70000"/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Tarjoamme </a:t>
            </a:r>
            <a:r>
              <a:rPr lang="fi-FI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tietoa Kelasta kumppaniemme 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sivuilla, mm. 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3"/>
              </a:rPr>
              <a:t>www.suomi.fi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</a:p>
          <a:p>
            <a:pPr marL="612900" lvl="2" indent="-342900">
              <a:spcBef>
                <a:spcPts val="600"/>
              </a:spcBef>
              <a:buClr>
                <a:schemeClr val="accent4"/>
              </a:buClr>
              <a:buSzPct val="70000"/>
              <a:buFont typeface="Arial" panose="020B0604020202020204" pitchFamily="34" charset="0"/>
              <a:buChar char="•"/>
            </a:pP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Asiointipalvelussa 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asiakas 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voi </a:t>
            </a:r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hoitaa </a:t>
            </a:r>
            <a:r>
              <a:rPr lang="fi-FI" dirty="0" err="1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tunnistautuneena</a:t>
            </a:r>
            <a:r>
              <a:rPr lang="fi-FI" i="1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Kela-asioita helposti ja nopeasti 24/7.</a:t>
            </a:r>
          </a:p>
          <a:p>
            <a:pPr marL="612900" lvl="2" indent="-342900">
              <a:spcBef>
                <a:spcPts val="600"/>
              </a:spcBef>
              <a:buClr>
                <a:schemeClr val="accent4"/>
              </a:buClr>
              <a:buSzPct val="70000"/>
              <a:buFont typeface="Arial" panose="020B0604020202020204" pitchFamily="34" charset="0"/>
              <a:buChar char="•"/>
            </a:pPr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Kanta-palveluissa </a:t>
            </a:r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tarjoamme terveydenhuollon tietoja asiakkaiden käyttöön</a:t>
            </a:r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  <a:endParaRPr lang="fi-FI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9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B08CBBBC-4E09-4D1D-982A-01489FC6D5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338" y="207741"/>
            <a:ext cx="720000" cy="535740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305" y="189674"/>
            <a:ext cx="553807" cy="553807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047" y="163801"/>
            <a:ext cx="831493" cy="623620"/>
          </a:xfrm>
          <a:prstGeom prst="rect">
            <a:avLst/>
          </a:prstGeom>
        </p:spPr>
      </p:pic>
      <p:sp>
        <p:nvSpPr>
          <p:cNvPr id="11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68023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125585"/>
            <a:ext cx="10332000" cy="527618"/>
          </a:xfrm>
        </p:spPr>
        <p:txBody>
          <a:bodyPr/>
          <a:lstStyle/>
          <a:p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Useimmat asiat voi hoitaa verkossa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35998" y="945397"/>
            <a:ext cx="10332000" cy="5030604"/>
          </a:xfrm>
        </p:spPr>
        <p:txBody>
          <a:bodyPr/>
          <a:lstStyle/>
          <a:p>
            <a:r>
              <a:rPr lang="fi-FI" sz="1800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Verkossa voi hakea lähes kaikkia Kelan tukia. Myös liitteet voi lähettää verkossa.</a:t>
            </a:r>
            <a:r>
              <a:rPr lang="fi-FI" sz="1800" b="1" dirty="0">
                <a:solidFill>
                  <a:srgbClr val="0035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</a:p>
          <a:p>
            <a:pPr marL="0" indent="0">
              <a:buNone/>
            </a:pPr>
            <a:endParaRPr lang="fi-FI" sz="1800" b="1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Kelan verkkoasiointipalveluun </a:t>
            </a:r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2"/>
              </a:rPr>
              <a:t>www.kela.fi/asiointi</a:t>
            </a:r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kirjaudutaan verkkopankkitunnuksilla, varmennekortilla tai mobiilivarmenteella.</a:t>
            </a:r>
          </a:p>
          <a:p>
            <a:endParaRPr lang="fi-FI" sz="18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8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Kelan verkkoasiointipalvelussa asiakas voi </a:t>
            </a:r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mm:</a:t>
            </a:r>
          </a:p>
          <a:p>
            <a:pPr lvl="1"/>
            <a:r>
              <a:rPr lang="fi-FI" sz="1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Hakea lähes kaikkia Kelan etuuksia </a:t>
            </a:r>
          </a:p>
          <a:p>
            <a:pPr lvl="1"/>
            <a:r>
              <a:rPr lang="fi-FI" sz="1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Lähettää hakemukseen tarvittavat liitteet</a:t>
            </a:r>
          </a:p>
          <a:p>
            <a:pPr lvl="1"/>
            <a:r>
              <a:rPr lang="fi-FI" sz="1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Ilmoittaa muutoksista ja </a:t>
            </a:r>
            <a:r>
              <a:rPr lang="fi-FI" sz="14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lakkauttaa </a:t>
            </a:r>
            <a:r>
              <a:rPr lang="fi-FI" sz="1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tuen</a:t>
            </a:r>
          </a:p>
          <a:p>
            <a:pPr lvl="1"/>
            <a:r>
              <a:rPr lang="fi-FI" sz="1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Muuttaa tilinumeroa</a:t>
            </a:r>
          </a:p>
          <a:p>
            <a:pPr lvl="1"/>
            <a:r>
              <a:rPr lang="fi-FI" sz="1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Tarkistaa onko hakemus ratkaistu</a:t>
            </a:r>
            <a:r>
              <a:rPr lang="fi-FI" sz="16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</a:t>
            </a:r>
            <a:r>
              <a:rPr lang="fi-FI" sz="14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i-FI" sz="1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paljonko etuutta maksetaan ja koska maksupäivä on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  <a:endParaRPr lang="fi-FI" sz="14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lvl="1"/>
            <a:r>
              <a:rPr lang="fi-FI" sz="1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Lähettää etuusasioihin liittyviä viestejä</a:t>
            </a:r>
          </a:p>
          <a:p>
            <a:pPr marL="270000" lvl="1" indent="0">
              <a:buNone/>
            </a:pPr>
            <a:endParaRPr lang="fi-FI" sz="14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Monissa Kelan </a:t>
            </a:r>
            <a:r>
              <a:rPr lang="fi-FI" sz="18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palvelupisteissä</a:t>
            </a:r>
            <a:r>
              <a:rPr lang="fi-FI" sz="20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on asiakaspalvelupääte, jos asiakkaalla ei ole omaa konetta.</a:t>
            </a:r>
          </a:p>
          <a:p>
            <a:pPr marL="0" indent="0">
              <a:buNone/>
            </a:pPr>
            <a:endParaRPr lang="fi-FI" sz="18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Verkossa voi varata myös ajan </a:t>
            </a:r>
            <a:r>
              <a:rPr lang="fi-FI" sz="18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puhelinpalveluun ja </a:t>
            </a:r>
            <a:r>
              <a:rPr lang="fi-FI" sz="18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palvelupisteisiin </a:t>
            </a:r>
            <a:r>
              <a:rPr lang="fi-FI" sz="18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3"/>
              </a:rPr>
              <a:t>www.kela.fi/ajanvaraus</a:t>
            </a:r>
            <a:r>
              <a:rPr lang="fi-FI" sz="18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  <a:endParaRPr lang="fi-FI" sz="18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10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B08CBBBC-4E09-4D1D-982A-01489FC6D5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7763" y="125585"/>
            <a:ext cx="1520952" cy="1131715"/>
          </a:xfrm>
          <a:prstGeom prst="rect">
            <a:avLst/>
          </a:prstGeom>
        </p:spPr>
      </p:pic>
      <p:sp>
        <p:nvSpPr>
          <p:cNvPr id="9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07575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377812"/>
            <a:ext cx="10332000" cy="738066"/>
          </a:xfrm>
        </p:spPr>
        <p:txBody>
          <a:bodyPr/>
          <a:lstStyle/>
          <a:p>
            <a:r>
              <a:rPr lang="fi-FI" sz="36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Kela.fi-sivuilla on myös runsaasti </a:t>
            </a:r>
            <a:r>
              <a:rPr lang="fi-FI" sz="36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tietoa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Tarjoamme asiakkaille ja yhteistyökumppaneille tietoa ja ohjaamme palveluiden käyttöön.</a:t>
            </a:r>
          </a:p>
          <a:p>
            <a:pPr lvl="1"/>
            <a:r>
              <a:rPr lang="fi-FI" sz="2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Pika-opas opastaa asiakkaita eri elämäntilanteissa.</a:t>
            </a:r>
          </a:p>
          <a:p>
            <a:pPr lvl="1"/>
            <a:r>
              <a:rPr lang="fi-FI" sz="2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Kysy Kelasta </a:t>
            </a:r>
            <a:r>
              <a:rPr lang="fi-FI" sz="24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-palstalla </a:t>
            </a:r>
            <a:r>
              <a:rPr lang="fi-FI" sz="2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vastaamme asiakkaiden yleisiin kysymyksiin.</a:t>
            </a:r>
          </a:p>
          <a:p>
            <a:pPr lvl="1"/>
            <a:r>
              <a:rPr lang="fi-FI" sz="2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Tarjoamme asiakkaiden käyttöön laskureita, joilla voi arvioida, kuinka paljon tukea voisi saada.</a:t>
            </a:r>
            <a:endParaRPr lang="fi-FI" sz="2400" dirty="0">
              <a:solidFill>
                <a:srgbClr val="EE145B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11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455" y="2669721"/>
            <a:ext cx="967085" cy="719269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2150" y="3695178"/>
            <a:ext cx="899390" cy="899390"/>
          </a:xfrm>
          <a:prstGeom prst="rect">
            <a:avLst/>
          </a:prstGeom>
        </p:spPr>
      </p:pic>
      <p:sp>
        <p:nvSpPr>
          <p:cNvPr id="9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98779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51739" y="1844824"/>
            <a:ext cx="8064896" cy="1192290"/>
          </a:xfrm>
        </p:spPr>
        <p:txBody>
          <a:bodyPr/>
          <a:lstStyle/>
          <a:p>
            <a:r>
              <a:rPr lang="fi-FI" sz="3600" dirty="0" smtClean="0">
                <a:solidFill>
                  <a:schemeClr val="accent2"/>
                </a:solidFill>
              </a:rPr>
              <a:t>Puhelinpalvelussa asia hoituu alusta loppuun </a:t>
            </a:r>
            <a:endParaRPr lang="fi-FI" sz="4000" dirty="0">
              <a:solidFill>
                <a:schemeClr val="accent2"/>
              </a:solidFill>
            </a:endParaRPr>
          </a:p>
        </p:txBody>
      </p:sp>
      <p:sp>
        <p:nvSpPr>
          <p:cNvPr id="3" name="Tekstiruutu 2"/>
          <p:cNvSpPr txBox="1"/>
          <p:nvPr/>
        </p:nvSpPr>
        <p:spPr>
          <a:xfrm>
            <a:off x="873994" y="3514821"/>
            <a:ext cx="8572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>
                <a:solidFill>
                  <a:schemeClr val="accent2"/>
                </a:solidFill>
              </a:rPr>
              <a:t>Ohjaa asiakas </a:t>
            </a:r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puhelinpalveluun</a:t>
            </a:r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kun hän voi hoitaa asiansa keskustelemalla asiantuntijan kanssa.</a:t>
            </a:r>
          </a:p>
          <a:p>
            <a:r>
              <a:rPr lang="fi-FI" dirty="0" smtClean="0"/>
              <a:t> 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013" y="1451439"/>
            <a:ext cx="2304256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26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207742"/>
            <a:ext cx="10332000" cy="877140"/>
          </a:xfrm>
        </p:spPr>
        <p:txBody>
          <a:bodyPr/>
          <a:lstStyle/>
          <a:p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Puhelimeen vastaa kunkin tuen </a:t>
            </a:r>
            <a:r>
              <a:rPr lang="fi-FI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asiantuntija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35998" y="1565436"/>
            <a:ext cx="10332000" cy="4410564"/>
          </a:xfrm>
        </p:spPr>
        <p:txBody>
          <a:bodyPr/>
          <a:lstStyle/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Kela-asian voi usein hoitaa alusta loppuun puhelimessa.</a:t>
            </a:r>
          </a:p>
          <a:p>
            <a:pPr marL="0" indent="0">
              <a:buNone/>
            </a:pPr>
            <a:endParaRPr lang="fi-FI" b="1" dirty="0">
              <a:solidFill>
                <a:srgbClr val="0035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Jokaiselle elämäntilanteelle on oma 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palvelunumeronsa 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(ma-pe klo 9–16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).</a:t>
            </a: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lvl="1"/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Numerot: 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2"/>
              </a:rPr>
              <a:t>www.kela.fi/puhelinpalvelu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</a:p>
          <a:p>
            <a:pPr lvl="1"/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Lisäksi ympäri vuorokauden toimii numero, josta voi kuulla </a:t>
            </a:r>
            <a:r>
              <a:rPr lang="fi-FI" dirty="0">
                <a:solidFill>
                  <a:schemeClr val="accent2"/>
                </a:solidFill>
              </a:rPr>
              <a:t>lapsilisän, lastenhoidon tuen, eläke- ja vammaisetuuksien, asumistukien, opintotuen sekä sotilasavustuksen maksupäivät</a:t>
            </a:r>
            <a:r>
              <a:rPr lang="fi-FI" dirty="0" smtClean="0">
                <a:solidFill>
                  <a:schemeClr val="accent2"/>
                </a:solidFill>
              </a:rPr>
              <a:t>.</a:t>
            </a:r>
          </a:p>
          <a:p>
            <a:pPr lvl="1"/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Voit jättää myös soittopyynnön. Takaisinsoittopalvelu on tarjolla rajoitetusti.</a:t>
            </a: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359991" lvl="1" indent="0">
              <a:buNone/>
            </a:pPr>
            <a:endParaRPr lang="fi-FI" sz="24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Puhelinpalveluun voi varata 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ajan. 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13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374" y="377812"/>
            <a:ext cx="1187624" cy="1187624"/>
          </a:xfrm>
          <a:prstGeom prst="rect">
            <a:avLst/>
          </a:prstGeom>
        </p:spPr>
      </p:pic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7273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210208"/>
            <a:ext cx="10332000" cy="546538"/>
          </a:xfrm>
        </p:spPr>
        <p:txBody>
          <a:bodyPr/>
          <a:lstStyle/>
          <a:p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Erityisyksiköiden</a:t>
            </a:r>
            <a:r>
              <a:rPr lang="fi-FI" dirty="0">
                <a:solidFill>
                  <a:srgbClr val="EE145B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puhelinpalvelusta lisää apua ja tukea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936000" y="1356101"/>
            <a:ext cx="9959308" cy="4619899"/>
          </a:xfrm>
        </p:spPr>
        <p:txBody>
          <a:bodyPr/>
          <a:lstStyle/>
          <a:p>
            <a:pPr marL="0" indent="0">
              <a:buNone/>
            </a:pPr>
            <a:r>
              <a:rPr lang="fi-FI" b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Perintäkeskus</a:t>
            </a:r>
          </a:p>
          <a:p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Palvelee asiakkaita kaikissa etuuksien, elatusapuvelan ja opintolainojen takausvastuusaatavien perintään liittyvissä asioissa. Hoitaa elatusapuvelan maksuvapautusten käsittelyn.</a:t>
            </a:r>
          </a:p>
          <a:p>
            <a:r>
              <a:rPr lang="fi-FI" sz="2000" dirty="0">
                <a:latin typeface="Segoe UI Semilight" panose="020B0402040204020203" pitchFamily="34" charset="0"/>
                <a:cs typeface="Segoe UI Semilight" panose="020B0402040204020203" pitchFamily="34" charset="0"/>
                <a:hlinkClick r:id="rId2"/>
              </a:rPr>
              <a:t>www.kela.fi/perintakeskus</a:t>
            </a:r>
            <a:endParaRPr lang="fi-FI" sz="12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buNone/>
            </a:pPr>
            <a:r>
              <a:rPr lang="fi-FI" b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Kansainvälisten asioiden keskus</a:t>
            </a:r>
          </a:p>
          <a:p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Palvelee kaikkia Suomeen tai ulkomaille muuttavia ja muissa kansainvälisissä tilanteissa olevia asiakkaita.</a:t>
            </a:r>
          </a:p>
          <a:p>
            <a:r>
              <a:rPr lang="fi-FI" sz="2000" dirty="0">
                <a:latin typeface="Segoe UI Semilight" panose="020B0402040204020203" pitchFamily="34" charset="0"/>
                <a:cs typeface="Segoe UI Semilight" panose="020B0402040204020203" pitchFamily="34" charset="0"/>
                <a:hlinkClick r:id="rId3"/>
              </a:rPr>
              <a:t>www.kela.fi/kv-keskus</a:t>
            </a:r>
            <a:endParaRPr lang="fi-FI" sz="2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buNone/>
            </a:pPr>
            <a:r>
              <a:rPr lang="fi-FI" b="1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Vammaisten </a:t>
            </a:r>
            <a:r>
              <a:rPr lang="fi-FI" b="1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tulkkauspalvelukeskus</a:t>
            </a:r>
          </a:p>
          <a:p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Vammaisten tulkkauspalvelukeskus välittää tulkit ja hoitaa etäpalvelua.</a:t>
            </a:r>
          </a:p>
          <a:p>
            <a:r>
              <a:rPr lang="fi-FI" sz="2000" dirty="0">
                <a:solidFill>
                  <a:srgbClr val="EE145B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4"/>
              </a:rPr>
              <a:t>www.kela.fi/vammaisten-tulkkauspalvelukeskus</a:t>
            </a:r>
            <a:endParaRPr lang="fi-FI" sz="2000" dirty="0">
              <a:solidFill>
                <a:srgbClr val="EE145B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buNone/>
            </a:pPr>
            <a:endParaRPr lang="fi-FI" sz="1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3610-5B5B-44B3-BAD4-0B8104B31F7B}" type="datetime1">
              <a:rPr lang="fi-FI" smtClean="0"/>
              <a:t>18.9.2018</a:t>
            </a:fld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14</a:t>
            </a:fld>
            <a:endParaRPr lang="fi-FI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968" y="942726"/>
            <a:ext cx="1141796" cy="1141796"/>
          </a:xfrm>
          <a:prstGeom prst="rect">
            <a:avLst/>
          </a:prstGeom>
        </p:spPr>
      </p:pic>
      <p:sp>
        <p:nvSpPr>
          <p:cNvPr id="9" name="Tekstiruutu 8"/>
          <p:cNvSpPr txBox="1"/>
          <p:nvPr/>
        </p:nvSpPr>
        <p:spPr>
          <a:xfrm>
            <a:off x="6160576" y="1137023"/>
            <a:ext cx="4734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dirty="0"/>
          </a:p>
        </p:txBody>
      </p:sp>
      <p:sp>
        <p:nvSpPr>
          <p:cNvPr id="10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59467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157656"/>
            <a:ext cx="10332000" cy="586264"/>
          </a:xfrm>
        </p:spPr>
        <p:txBody>
          <a:bodyPr/>
          <a:lstStyle/>
          <a:p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Puhelinpalvelu yhteistyökumppaneille ja </a:t>
            </a:r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työnantajille</a:t>
            </a:r>
            <a:endParaRPr lang="fi-FI" dirty="0">
              <a:solidFill>
                <a:schemeClr val="accent2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35998" y="1115878"/>
            <a:ext cx="10332000" cy="4860122"/>
          </a:xfrm>
        </p:spPr>
        <p:txBody>
          <a:bodyPr/>
          <a:lstStyle/>
          <a:p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 palvelee yhteistyökumppaneitaan puhelimitse valtakunnallisella </a:t>
            </a:r>
            <a:r>
              <a:rPr lang="fi-FI" sz="1800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viranomaislinjalla</a:t>
            </a:r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  <a:endParaRPr lang="fi-FI" sz="18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  <a:hlinkClick r:id="rId2"/>
            </a:endParaRPr>
          </a:p>
          <a:p>
            <a:pPr lvl="1"/>
            <a:r>
              <a:rPr lang="fi-FI" sz="1600" dirty="0">
                <a:latin typeface="Segoe UI Semilight" panose="020B0402040204020203" pitchFamily="34" charset="0"/>
                <a:cs typeface="Segoe UI Semilight" panose="020B0402040204020203" pitchFamily="34" charset="0"/>
                <a:hlinkClick r:id="rId2"/>
              </a:rPr>
              <a:t>www.kela.fi/yhteystiedot-yhteistyokumppanit</a:t>
            </a:r>
            <a:endParaRPr lang="fi-FI" sz="18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800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Työnantajalinja</a:t>
            </a:r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palvelee päiväraha-asioissa arkisin klo 9–16.</a:t>
            </a:r>
          </a:p>
          <a:p>
            <a:pPr lvl="1"/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Työterveyshuollon korvauksiin liittyviin kysymyksiin saat vastauksia alueellisista 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3"/>
              </a:rPr>
              <a:t>korvaushakemusten käsittelypaikoista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</a:p>
          <a:p>
            <a:pPr lvl="1"/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Kysymyksiin, jotka liittyvät lähetettyihin työntekijöihin, ulkomailta palkattaviin työntekijöihin tai maasta- ja maahanmuuttokysymyksiin vastaa Kelan kansainvälisten asioiden keskus. </a:t>
            </a:r>
          </a:p>
          <a:p>
            <a:pPr lvl="1"/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Työnantajien </a:t>
            </a:r>
            <a:r>
              <a:rPr lang="fi-FI" sz="1600" dirty="0" err="1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chatti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palvelee ma-pe klo 9–15.</a:t>
            </a:r>
          </a:p>
          <a:p>
            <a:pPr lvl="2"/>
            <a:r>
              <a:rPr lang="fi-FI" sz="1400" dirty="0" err="1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Työnantajachatissa</a:t>
            </a:r>
            <a:r>
              <a:rPr lang="fi-FI" sz="14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vastataan kysymyksiin sairauspoissaoloihin, perhevapaisiin ja kuntoutukseen liittyviin Kelan etuuksiin sekä todistuksiin ja selvityksiin työntekijälle maksetusta palkasta tai työntekijän työssäolosta.</a:t>
            </a:r>
            <a:endParaRPr lang="fi-FI" sz="16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Lääkärilinjalla Kelan asiantuntijalääkärit vastaavat lääkäreiden kysymyksiin joka arkipäivä.</a:t>
            </a:r>
          </a:p>
          <a:p>
            <a:pPr lvl="1"/>
            <a:r>
              <a:rPr lang="fi-FI" sz="16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4"/>
              </a:rPr>
              <a:t>www.kela.fi/laakarilinja</a:t>
            </a:r>
            <a:endParaRPr lang="fi-FI" sz="1600" dirty="0" smtClean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lvl="1"/>
            <a:r>
              <a:rPr lang="fi-FI" sz="16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Terveydenhuollon </a:t>
            </a:r>
            <a:r>
              <a:rPr lang="fi-FI" sz="1600" dirty="0" err="1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chatti</a:t>
            </a:r>
            <a:r>
              <a:rPr lang="fi-FI" sz="16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palvelee ma-pe klo 9–15</a:t>
            </a:r>
            <a:endParaRPr lang="fi-FI" sz="16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Vakuutuspiirien tuki oman alueen viranomaisille</a:t>
            </a:r>
          </a:p>
          <a:p>
            <a:pPr lvl="1"/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5"/>
              </a:rPr>
              <a:t>www.kela.fi/vakuutuspiirit</a:t>
            </a:r>
            <a:endParaRPr lang="fi-FI" sz="16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Myös monilla </a:t>
            </a:r>
            <a:r>
              <a:rPr lang="fi-FI" sz="18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erityisyksiköillä </a:t>
            </a:r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(KV-keskus, Perintäkeskus) on oma numeronsa viranomaisille</a:t>
            </a:r>
            <a:r>
              <a:rPr lang="fi-FI" sz="18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  <a:endParaRPr lang="fi-FI" sz="18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15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96" y="848869"/>
            <a:ext cx="1271268" cy="1271268"/>
          </a:xfrm>
          <a:prstGeom prst="rect">
            <a:avLst/>
          </a:prstGeom>
        </p:spPr>
      </p:pic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37930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2277" y="1897376"/>
            <a:ext cx="8064896" cy="1318790"/>
          </a:xfrm>
        </p:spPr>
        <p:txBody>
          <a:bodyPr/>
          <a:lstStyle/>
          <a:p>
            <a:r>
              <a:rPr lang="fi-FI" sz="36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Ajanvarauksella monimutkaiset asiat kuntoon</a:t>
            </a:r>
            <a:endParaRPr lang="fi-FI" sz="3600" dirty="0"/>
          </a:p>
        </p:txBody>
      </p:sp>
      <p:sp>
        <p:nvSpPr>
          <p:cNvPr id="3" name="Tekstiruutu 2"/>
          <p:cNvSpPr txBox="1"/>
          <p:nvPr/>
        </p:nvSpPr>
        <p:spPr>
          <a:xfrm>
            <a:off x="832276" y="3626069"/>
            <a:ext cx="102791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>
                <a:solidFill>
                  <a:schemeClr val="accent2"/>
                </a:solidFill>
              </a:rPr>
              <a:t>Ohjaa asiakkaasi </a:t>
            </a:r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varamaan aika, kun hänen elämäntilanteessaan on monta muutosta kerralla tai tilanne on muuten mutkikas.</a:t>
            </a:r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767" y="495414"/>
            <a:ext cx="2808312" cy="280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314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210207"/>
            <a:ext cx="10332000" cy="704193"/>
          </a:xfrm>
        </p:spPr>
        <p:txBody>
          <a:bodyPr/>
          <a:lstStyle/>
          <a:p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Varatkaa aika, jos tilanne on mutkikas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35998" y="1156139"/>
            <a:ext cx="10332000" cy="4819862"/>
          </a:xfrm>
        </p:spPr>
        <p:txBody>
          <a:bodyPr/>
          <a:lstStyle/>
          <a:p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Voit varata ajan </a:t>
            </a:r>
            <a:r>
              <a:rPr lang="fi-FI" sz="1800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puhelinpalveluun</a:t>
            </a:r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tai </a:t>
            </a:r>
            <a:r>
              <a:rPr lang="fi-FI" sz="1800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palvelupisteeseen</a:t>
            </a:r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yhdessä asiakkaasi kanssa (</a:t>
            </a:r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2"/>
              </a:rPr>
              <a:t>www.kela.fi/ajanvaraus</a:t>
            </a:r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).</a:t>
            </a:r>
          </a:p>
          <a:p>
            <a:pPr marL="0" indent="0">
              <a:buNone/>
            </a:pPr>
            <a:endParaRPr lang="fi-FI" sz="18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Kela-asiat saa hoidettua puhelimessa samoin kuin palvelupisteessä tai etäpalveluna.</a:t>
            </a:r>
          </a:p>
          <a:p>
            <a:pPr marL="0" indent="0">
              <a:buNone/>
            </a:pPr>
            <a:endParaRPr lang="fi-FI" sz="18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Ajanvaraus on kätevä, jos asia on mutkikas:</a:t>
            </a:r>
          </a:p>
          <a:p>
            <a:pPr lvl="1"/>
            <a:r>
              <a:rPr lang="fi-FI" sz="16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Asiakkaan elämäntilanteessa on tapahtunut suuria muutoksia.</a:t>
            </a:r>
          </a:p>
          <a:p>
            <a:pPr lvl="1"/>
            <a:r>
              <a:rPr lang="fi-FI" sz="16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Asiakkaan elämäntilanne on vaativa ja asiakas tarvitsee säännöllisesti Kelan tukea asioidensa hoitamisessa.</a:t>
            </a:r>
          </a:p>
          <a:p>
            <a:pPr lvl="1"/>
            <a:r>
              <a:rPr lang="fi-FI" sz="16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Asiakkaat joiden asiointikyky on heikentynyt ja jotka sen vuoksi tarvitsevat Kela-asioidensa hoitamiseen henkilökohtaista tukea</a:t>
            </a:r>
            <a:r>
              <a:rPr lang="fi-FI" sz="16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  <a:endParaRPr lang="fi-FI" sz="1600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270000" lvl="1" indent="0">
              <a:buNone/>
            </a:pPr>
            <a:endParaRPr lang="fi-FI" sz="1600" dirty="0">
              <a:solidFill>
                <a:srgbClr val="EE145B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Palveluneuvoja ehtii perehtyä asiakkaan tilanteeseen etukäteen ja on tarvittaessa yhteydessä asiakkaaseen ennen ajanvarausta.</a:t>
            </a:r>
          </a:p>
          <a:p>
            <a:pPr marL="0" indent="0">
              <a:buNone/>
            </a:pPr>
            <a:endParaRPr lang="fi-FI" sz="18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8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Hyvä myös silloin, kun asiakas tarvitsee  tulkin tai avustajan.</a:t>
            </a:r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17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53" y="284732"/>
            <a:ext cx="1431644" cy="1429407"/>
          </a:xfrm>
          <a:prstGeom prst="rect">
            <a:avLst/>
          </a:prstGeom>
        </p:spPr>
      </p:pic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09826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46537" y="1361348"/>
            <a:ext cx="7041931" cy="1886348"/>
          </a:xfrm>
        </p:spPr>
        <p:txBody>
          <a:bodyPr/>
          <a:lstStyle/>
          <a:p>
            <a:r>
              <a:rPr lang="fi-FI" sz="36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Henkilökohtaisesti palvelupisteessä</a:t>
            </a:r>
            <a:br>
              <a:rPr lang="fi-FI" sz="3600" dirty="0"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r>
              <a:rPr lang="fi-FI" sz="36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ja asiointipisteessä</a:t>
            </a:r>
            <a:endParaRPr lang="fi-FI" sz="3600" dirty="0"/>
          </a:p>
        </p:txBody>
      </p:sp>
      <p:sp>
        <p:nvSpPr>
          <p:cNvPr id="3" name="Tekstiruutu 2"/>
          <p:cNvSpPr txBox="1"/>
          <p:nvPr/>
        </p:nvSpPr>
        <p:spPr>
          <a:xfrm>
            <a:off x="546537" y="3247696"/>
            <a:ext cx="7798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>
                <a:solidFill>
                  <a:schemeClr val="accent2"/>
                </a:solidFill>
              </a:rPr>
              <a:t>Ohjaa asiakkaasi </a:t>
            </a:r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palvelupisteeseen tai asiointipisteeseen, jos henkilökohtainen käynti on tarpeen</a:t>
            </a:r>
          </a:p>
          <a:p>
            <a:r>
              <a:rPr lang="fi-FI" dirty="0" smtClean="0"/>
              <a:t> 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468" y="1581341"/>
            <a:ext cx="2183187" cy="1446361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352" y="1628979"/>
            <a:ext cx="1864964" cy="139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37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210208"/>
            <a:ext cx="10332000" cy="603453"/>
          </a:xfrm>
        </p:spPr>
        <p:txBody>
          <a:bodyPr/>
          <a:lstStyle/>
          <a:p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Palvelupisteet ja </a:t>
            </a:r>
            <a:r>
              <a:rPr lang="fi-FI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asiointipisteet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35998" y="1168167"/>
            <a:ext cx="10332000" cy="4933958"/>
          </a:xfrm>
        </p:spPr>
        <p:txBody>
          <a:bodyPr/>
          <a:lstStyle/>
          <a:p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Kelalla on omia palvelupisteitä ympäri maata.</a:t>
            </a:r>
          </a:p>
          <a:p>
            <a:pPr lvl="1"/>
            <a:r>
              <a:rPr lang="fi-FI" sz="16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Yhteystiedot löytyvät </a:t>
            </a:r>
            <a:r>
              <a:rPr lang="fi-FI" sz="16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palvelupistehausta </a:t>
            </a:r>
            <a:r>
              <a:rPr lang="fi-FI" sz="1600" dirty="0">
                <a:solidFill>
                  <a:srgbClr val="EE145B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2"/>
              </a:rPr>
              <a:t>www.kela.fi/palvelupisteen-haku</a:t>
            </a:r>
            <a:r>
              <a:rPr lang="fi-FI" sz="1600" dirty="0">
                <a:solidFill>
                  <a:srgbClr val="EE145B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 </a:t>
            </a:r>
          </a:p>
          <a:p>
            <a:pPr lvl="1"/>
            <a:r>
              <a:rPr lang="fi-FI" sz="16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Hakemuksen ja liitteet voi jättää mihin tahansa palvelupisteeseen.</a:t>
            </a:r>
          </a:p>
          <a:p>
            <a:pPr marL="0" indent="0">
              <a:buNone/>
            </a:pP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Kelan ja muiden viranomaisten yhteisiä asiointipisteitä on 140.</a:t>
            </a:r>
          </a:p>
          <a:p>
            <a:pPr marL="540000" lvl="3">
              <a:buClr>
                <a:schemeClr val="accent4"/>
              </a:buClr>
              <a:buFont typeface="Arial" pitchFamily="34" charset="0"/>
              <a:buChar char="•"/>
            </a:pP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Asiointipisteissä </a:t>
            </a:r>
            <a:r>
              <a:rPr lang="fi-FI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kunnan palveluneuvojat ohjaavat ja opastavat verkkopalveluihin, ottavat vastaan hakemuksia ja ohjaavat asiakkaita asioimaan Kelaan etäpalvelun kautta.</a:t>
            </a:r>
          </a:p>
          <a:p>
            <a:pPr marL="540000" lvl="3">
              <a:buClr>
                <a:schemeClr val="accent4"/>
              </a:buClr>
              <a:buFont typeface="Arial" pitchFamily="34" charset="0"/>
              <a:buChar char="•"/>
            </a:pPr>
            <a:r>
              <a:rPr lang="fi-FI" dirty="0" smtClean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Joissain asiointipisteissä </a:t>
            </a:r>
            <a:r>
              <a:rPr lang="fi-FI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saa videoyhteyden Kelan toimistoon.</a:t>
            </a:r>
          </a:p>
          <a:p>
            <a:pPr marL="0" indent="0">
              <a:buNone/>
            </a:pPr>
            <a:endParaRPr lang="fi-FI" sz="20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Useimmissa </a:t>
            </a:r>
            <a:r>
              <a:rPr lang="fi-FI" sz="20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palvelupisteissä </a:t>
            </a:r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on myös asiakaspääte, jolla asiakas voi hoitaa Kela-asioitaan ja skannata asiakirjoja</a:t>
            </a:r>
            <a:r>
              <a:rPr lang="fi-FI" sz="20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</a:p>
          <a:p>
            <a:endParaRPr lang="fi-FI" sz="20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20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Kelan verkkosivuilla voit tarkistaa yli 40 palvelupisteen reaaliaikaisen jonotustilanteen </a:t>
            </a:r>
            <a:r>
              <a:rPr lang="fi-FI" sz="20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3"/>
              </a:rPr>
              <a:t>www.kela.fi/jonotustilanne</a:t>
            </a:r>
            <a:endParaRPr lang="fi-FI" sz="20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19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550" y="369380"/>
            <a:ext cx="1093516" cy="724455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09" y="3410153"/>
            <a:ext cx="883073" cy="758891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041" y="369380"/>
            <a:ext cx="1027132" cy="770348"/>
          </a:xfrm>
          <a:prstGeom prst="rect">
            <a:avLst/>
          </a:prstGeom>
        </p:spPr>
      </p:pic>
      <p:sp>
        <p:nvSpPr>
          <p:cNvPr id="11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805893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99090" y="1844824"/>
            <a:ext cx="9601366" cy="1203176"/>
          </a:xfrm>
        </p:spPr>
        <p:txBody>
          <a:bodyPr/>
          <a:lstStyle/>
          <a:p>
            <a:r>
              <a:rPr lang="fi-FI" sz="36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Palveluita erityistä tukea tarvitseville</a:t>
            </a:r>
            <a:endParaRPr lang="fi-FI" sz="3600" dirty="0"/>
          </a:p>
        </p:txBody>
      </p:sp>
      <p:sp>
        <p:nvSpPr>
          <p:cNvPr id="3" name="Tekstiruutu 2"/>
          <p:cNvSpPr txBox="1"/>
          <p:nvPr/>
        </p:nvSpPr>
        <p:spPr>
          <a:xfrm>
            <a:off x="599090" y="3249478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Ota </a:t>
            </a:r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yhteyttä </a:t>
            </a:r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alueesi </a:t>
            </a:r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yhteyshenkilöön, kun asiakkaasi tarvitsee erityistä tukea.</a:t>
            </a:r>
          </a:p>
          <a:p>
            <a:r>
              <a:rPr lang="fi-FI" dirty="0" smtClean="0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31157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377812"/>
            <a:ext cx="10332000" cy="757305"/>
          </a:xfrm>
        </p:spPr>
        <p:txBody>
          <a:bodyPr/>
          <a:lstStyle/>
          <a:p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Työkykyneuvonta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 on kehittänyt henkilökohtaiseen palveluun perustuvia toimintamalleja erityistä tukea tarvitseville asiakkaille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</a:p>
          <a:p>
            <a:pPr marL="0" indent="0">
              <a:buNone/>
            </a:pP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2"/>
              </a:rPr>
              <a:t>Työkykyneuvonta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on erityispalvelu asiakkaille, joilla on työkykyyn liittyvä tuen </a:t>
            </a:r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tarve. Työkykyneuvonta 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on 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Kelan palvelu sairauspäivärahaa, kuntoutustukea 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tai 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työkyvyttömyyseläkettä saaville asiakkaille, jotka tarvitsevat yksilöllistä tukea työhön tai opiskeluihin paluuseen.</a:t>
            </a:r>
          </a:p>
          <a:p>
            <a:endParaRPr lang="fi-FI" dirty="0">
              <a:solidFill>
                <a:srgbClr val="FF000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Ota yhteys </a:t>
            </a:r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alueesi </a:t>
            </a:r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yhteyshenkilöön. 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21</a:t>
            </a:fld>
            <a:endParaRPr lang="fi-FI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406780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377812"/>
            <a:ext cx="10332000" cy="736285"/>
          </a:xfrm>
        </p:spPr>
        <p:txBody>
          <a:bodyPr/>
          <a:lstStyle/>
          <a:p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Henkilökohtainen Kela-neuvonta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35998" y="1555531"/>
            <a:ext cx="10332000" cy="4483531"/>
          </a:xfrm>
        </p:spPr>
        <p:txBody>
          <a:bodyPr/>
          <a:lstStyle/>
          <a:p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  <a:hlinkClick r:id="rId2"/>
              </a:rPr>
              <a:t>Henkilökohtainen Kela-neuvonta </a:t>
            </a:r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on erityisen tuen tarpeessa oleville sairaille ja vammaisille asiakkaille suunnattu  palvelu. </a:t>
            </a:r>
          </a:p>
          <a:p>
            <a:endParaRPr lang="fi-FI" dirty="0"/>
          </a:p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Henkilökohtainen Kela-neuvoja tekee asiakkaan kanssa palvelutarvearvion, suunnitelman ja huolehtii yhteydenpidosta asiakkaan, Kelan ja yhteistyökumppanin välillä.</a:t>
            </a:r>
          </a:p>
          <a:p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Ota yhteys </a:t>
            </a:r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alueesi </a:t>
            </a:r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yhteyshenkilöön.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Kuntoutuskurssit verkossa: 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3"/>
              </a:rPr>
              <a:t>www.kela.fi/kuntoutuskurssihaku </a:t>
            </a: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22</a:t>
            </a:fld>
            <a:endParaRPr lang="fi-FI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47955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377812"/>
            <a:ext cx="10332000" cy="1435490"/>
          </a:xfrm>
        </p:spPr>
        <p:txBody>
          <a:bodyPr/>
          <a:lstStyle/>
          <a:p>
            <a:r>
              <a:rPr lang="fi-FI" sz="36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Hoidamme asiakkaan asiaa yhdessä asiakkaan ja kumppanin kanssa:</a:t>
            </a:r>
            <a:br>
              <a:rPr lang="fi-FI" sz="36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35998" y="1720312"/>
            <a:ext cx="10332000" cy="4255687"/>
          </a:xfrm>
        </p:spPr>
        <p:txBody>
          <a:bodyPr/>
          <a:lstStyle/>
          <a:p>
            <a:pPr>
              <a:buClr>
                <a:schemeClr val="accent4"/>
              </a:buClr>
            </a:pPr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TYP-työkykyneuvonnan </a:t>
            </a:r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avulla tuomme pitkäaikaistyöttömien elämäntilanteeseen oikea-aikaisia, vaikuttavia ja toimivia ratkaisuja  sekä edistämme pitkäaikaistyöttömien </a:t>
            </a:r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työllistymistä.</a:t>
            </a:r>
          </a:p>
          <a:p>
            <a:pPr>
              <a:buClr>
                <a:schemeClr val="accent4"/>
              </a:buClr>
            </a:pPr>
            <a:endParaRPr lang="fi-FI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buClr>
                <a:schemeClr val="accent4"/>
              </a:buClr>
            </a:pPr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Ohjaamoissa tarjotaan </a:t>
            </a:r>
            <a:r>
              <a:rPr lang="fi-FI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ilman työ- ja opiskelupaikkaa oleville nuorille yksilöllistä tukea mm. kuntoutuksen palveluissa tavoitteena tukea nuoria koulutukseen ja työllistymiseen</a:t>
            </a:r>
            <a:r>
              <a:rPr lang="fi-FI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23</a:t>
            </a:fld>
            <a:endParaRPr lang="fi-FI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870589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80029" y="1970948"/>
            <a:ext cx="8064896" cy="1245217"/>
          </a:xfrm>
        </p:spPr>
        <p:txBody>
          <a:bodyPr/>
          <a:lstStyle/>
          <a:p>
            <a:r>
              <a:rPr lang="fi-FI" sz="3600" dirty="0"/>
              <a:t>Tunnetko myös nämä Kelan palvelut</a:t>
            </a:r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250" y="3331134"/>
            <a:ext cx="1776868" cy="1313216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817" y="3331134"/>
            <a:ext cx="1737711" cy="1303283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227" y="3336787"/>
            <a:ext cx="1730173" cy="129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560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201478"/>
            <a:ext cx="10332000" cy="697424"/>
          </a:xfrm>
        </p:spPr>
        <p:txBody>
          <a:bodyPr/>
          <a:lstStyle/>
          <a:p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Tunnetko myös nämä Kelan palvelut?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936000" y="1139125"/>
            <a:ext cx="5040000" cy="4836875"/>
          </a:xfrm>
        </p:spPr>
        <p:txBody>
          <a:bodyPr/>
          <a:lstStyle/>
          <a:p>
            <a:r>
              <a:rPr lang="fi-FI" sz="1500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Suorakorvaus</a:t>
            </a:r>
            <a:r>
              <a:rPr lang="fi-FI" sz="15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toimii mm. apteekissa.</a:t>
            </a:r>
          </a:p>
          <a:p>
            <a:endParaRPr lang="fi-FI" sz="15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500" b="1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Suullista asiointia </a:t>
            </a:r>
            <a:r>
              <a:rPr lang="fi-FI" sz="15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kehitetään edelleen.</a:t>
            </a:r>
          </a:p>
          <a:p>
            <a:endParaRPr lang="fi-FI" sz="1500" b="1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500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Toisen puolesta </a:t>
            </a:r>
            <a:r>
              <a:rPr lang="fi-FI" sz="1500" b="1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asiointi </a:t>
            </a:r>
            <a:r>
              <a:rPr lang="fi-FI" sz="15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verkkopalveluissa</a:t>
            </a:r>
            <a:r>
              <a:rPr lang="fi-FI" sz="1500" b="1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i-FI" sz="15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laajenee tulevina vuosina.</a:t>
            </a:r>
            <a:endParaRPr lang="fi-FI" sz="15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fi-FI" sz="15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500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Turvakieltoasiakkaat</a:t>
            </a:r>
            <a:r>
              <a:rPr lang="fi-FI" sz="15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: asiakkaat, joiden tietoihin on rajoitettu pääsy myös viranomaisilla. Kela suosittelee turvakieltoasiakkaille asiointia verkossa tai puhelimessa</a:t>
            </a:r>
            <a:r>
              <a:rPr lang="fi-FI" sz="15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</a:p>
          <a:p>
            <a:endParaRPr lang="fi-FI" sz="1500" dirty="0" smtClean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500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Palautetta Kelaan: </a:t>
            </a:r>
            <a:r>
              <a:rPr lang="fi-FI" sz="15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Palautetta voit antaa Kelan toiminnasta ja palveluista. </a:t>
            </a:r>
            <a:r>
              <a:rPr lang="fi-FI" sz="15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2"/>
              </a:rPr>
              <a:t>www.kela.fi/palaute</a:t>
            </a:r>
            <a:r>
              <a:rPr lang="fi-FI" sz="15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endParaRPr lang="fi-FI" sz="1500" dirty="0" smtClean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fi-FI" sz="15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500" b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Kanta-palvelujen</a:t>
            </a:r>
            <a:r>
              <a:rPr lang="fi-FI" sz="150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myötä keskeiset potilastiedot pysyvät tallessa ja seuraavat asiakasta sähköisessä muodossa asioipa asiakas missä terveydenhuollon palvelupisteessä hyvänsä. </a:t>
            </a:r>
            <a:r>
              <a:rPr lang="fi-FI" sz="150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3"/>
              </a:rPr>
              <a:t>www.kanta.fi</a:t>
            </a:r>
            <a:r>
              <a:rPr lang="fi-FI" sz="1500" dirty="0" smtClean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3"/>
              </a:rPr>
              <a:t>/</a:t>
            </a:r>
            <a:endParaRPr lang="fi-FI" sz="16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fi-FI" sz="20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227999" y="1139125"/>
            <a:ext cx="5040000" cy="4836875"/>
          </a:xfrm>
        </p:spPr>
        <p:txBody>
          <a:bodyPr/>
          <a:lstStyle/>
          <a:p>
            <a:r>
              <a:rPr lang="fi-FI" sz="1500" b="1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Postia </a:t>
            </a:r>
            <a:r>
              <a:rPr lang="fi-FI" sz="1500" b="1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Kelaan: </a:t>
            </a:r>
            <a:r>
              <a:rPr lang="fi-FI" sz="15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Hakemukset ja liitteet voi myös postittaa Kelaan. Postitus tapahtuu omalla kustannuksella </a:t>
            </a:r>
            <a:r>
              <a:rPr lang="fi-FI" sz="15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4"/>
              </a:rPr>
              <a:t>www.kela.fi/postiosoitteet</a:t>
            </a:r>
            <a:r>
              <a:rPr lang="fi-FI" sz="15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</a:p>
          <a:p>
            <a:endParaRPr lang="fi-FI" sz="15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500" b="1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International House Helsinki (IHH) </a:t>
            </a:r>
            <a:r>
              <a:rPr lang="fi-FI" sz="15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tarjoaa suurimman osan maahanmuuttajien tarvitsemista alkuvaiheen palveluista pääkaupunkiseudulla. Yhteistyössä kaupungin </a:t>
            </a:r>
            <a:r>
              <a:rPr lang="fi-FI" sz="15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maahanmuuttajaneuvonta</a:t>
            </a:r>
            <a:r>
              <a:rPr lang="fi-FI" sz="15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Uudenmaan maistraatti</a:t>
            </a:r>
            <a:r>
              <a:rPr lang="fi-FI" sz="15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Kelan ja Verohallinnon </a:t>
            </a:r>
            <a:r>
              <a:rPr lang="fi-FI" sz="150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In To Finland -palvelu,  Uudenmaan TE-toimisto, Eläketurvakeskus sekä Helsingin seudun kauppakamari. </a:t>
            </a:r>
            <a:r>
              <a:rPr lang="fi-FI" sz="15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5"/>
              </a:rPr>
              <a:t>www.kela.fi/ihh</a:t>
            </a:r>
            <a:endParaRPr lang="fi-FI" sz="1500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buNone/>
            </a:pPr>
            <a:endParaRPr lang="fi-FI" dirty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1500" b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Rajat ylittävän terveydenhuollon </a:t>
            </a:r>
            <a:r>
              <a:rPr lang="fi-FI" sz="1500" b="1" dirty="0" smtClean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yhteyspiste: </a:t>
            </a:r>
            <a:r>
              <a:rPr lang="fi-FI" sz="15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Terveydenhuollon </a:t>
            </a:r>
            <a:r>
              <a:rPr lang="fi-FI" sz="15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kansallinen yhteyspiste, joka tarjoaa tietoa hakeutumisesta hoitoon Suomesta ulkomaille ja ulkomailta </a:t>
            </a:r>
            <a:r>
              <a:rPr lang="fi-FI" sz="1500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Suomeen. </a:t>
            </a:r>
            <a:r>
              <a:rPr lang="fi-FI" sz="15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6"/>
              </a:rPr>
              <a:t>www.kela.fi/yhteyspiste</a:t>
            </a:r>
            <a:endParaRPr lang="fi-FI" sz="15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3610-5B5B-44B3-BAD4-0B8104B31F7B}" type="datetime1">
              <a:rPr lang="fi-FI" smtClean="0"/>
              <a:t>18.9.2018</a:t>
            </a:fld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25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87563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83476" y="1786759"/>
            <a:ext cx="11077904" cy="1313793"/>
          </a:xfrm>
        </p:spPr>
        <p:txBody>
          <a:bodyPr/>
          <a:lstStyle/>
          <a:p>
            <a:r>
              <a:rPr lang="fi-FI" sz="36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Yhteiselle asiakkaalle helpompia ja nopeampia tapoja hoitaa Kela-asiat.</a:t>
            </a:r>
            <a:endParaRPr lang="fi-FI" sz="3600" dirty="0"/>
          </a:p>
        </p:txBody>
      </p:sp>
      <p:sp>
        <p:nvSpPr>
          <p:cNvPr id="3" name="Tekstiruutu 2"/>
          <p:cNvSpPr txBox="1"/>
          <p:nvPr/>
        </p:nvSpPr>
        <p:spPr>
          <a:xfrm>
            <a:off x="367862" y="3174124"/>
            <a:ext cx="4151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>
                <a:solidFill>
                  <a:schemeClr val="accent2"/>
                </a:solidFill>
              </a:rPr>
              <a:t>Ohjaa asiakas…</a:t>
            </a:r>
            <a:endParaRPr lang="fi-FI" dirty="0">
              <a:solidFill>
                <a:schemeClr val="accent2"/>
              </a:solidFill>
            </a:endParaRP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928" y="3885395"/>
            <a:ext cx="1152128" cy="1150327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335" y="4011159"/>
            <a:ext cx="1208468" cy="898798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083" y="3885395"/>
            <a:ext cx="1476657" cy="978285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775" y="3897584"/>
            <a:ext cx="1012373" cy="1012373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183" y="3899006"/>
            <a:ext cx="1347934" cy="101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479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189186"/>
            <a:ext cx="10332000" cy="557048"/>
          </a:xfrm>
        </p:spPr>
        <p:txBody>
          <a:bodyPr/>
          <a:lstStyle/>
          <a:p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Ohjaa asiakas…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35998" y="1077132"/>
            <a:ext cx="8271376" cy="4157020"/>
          </a:xfrm>
        </p:spPr>
        <p:txBody>
          <a:bodyPr/>
          <a:lstStyle/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…verkkoon, kun hän voi hoitaa asiansa itse.</a:t>
            </a:r>
          </a:p>
          <a:p>
            <a:pPr marL="0" indent="0">
              <a:buNone/>
            </a:pP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…puhelinpalveluun, kun hän voi hoitaa asiansa keskustelemalla asiantuntijan kanssa.</a:t>
            </a:r>
          </a:p>
          <a:p>
            <a:pPr marL="0" indent="0">
              <a:buNone/>
            </a:pP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…varamaan aika, kun hänen elämäntilanteessaan on monta muutosta kerralla tai tilanne on muuten mutkikas.</a:t>
            </a:r>
          </a:p>
          <a:p>
            <a:pPr marL="0" indent="0">
              <a:buNone/>
            </a:pP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spcAft>
                <a:spcPts val="0"/>
              </a:spcAft>
            </a:pP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…palvelupisteeseen tai 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asiointipisteeseen, </a:t>
            </a:r>
            <a:r>
              <a:rPr lang="fi-FI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jos henkilökohtainen käynti on tarpeen</a:t>
            </a:r>
            <a:r>
              <a:rPr lang="fi-FI" dirty="0" smtClean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  <a:endParaRPr lang="fi-FI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27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677" y="641600"/>
            <a:ext cx="1250468" cy="930035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690" y="1855736"/>
            <a:ext cx="1086455" cy="1086455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374" y="3115778"/>
            <a:ext cx="1236898" cy="123496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690" y="4499577"/>
            <a:ext cx="1553309" cy="1029068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741" y="4350744"/>
            <a:ext cx="1906291" cy="1429718"/>
          </a:xfrm>
          <a:prstGeom prst="rect">
            <a:avLst/>
          </a:prstGeom>
        </p:spPr>
      </p:pic>
      <p:sp>
        <p:nvSpPr>
          <p:cNvPr id="14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76055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35999" y="189186"/>
            <a:ext cx="10332000" cy="502593"/>
          </a:xfrm>
        </p:spPr>
        <p:txBody>
          <a:bodyPr/>
          <a:lstStyle/>
          <a:p>
            <a:r>
              <a:rPr lang="fi-FI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Uutiskirjeet, lehdet ja muu viestintä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35998" y="960895"/>
            <a:ext cx="10332000" cy="5015106"/>
          </a:xfrm>
        </p:spPr>
        <p:txBody>
          <a:bodyPr/>
          <a:lstStyle/>
          <a:p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Uutiskirjeet: terveydenhuollon, työnantajien ja </a:t>
            </a:r>
            <a:r>
              <a:rPr lang="fi-FI" sz="2000" dirty="0" err="1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kv</a:t>
            </a:r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-sosiaaliturvan ajankohtaiset asiat </a:t>
            </a:r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2"/>
              </a:rPr>
              <a:t>www.kela.fi/uutiskirje</a:t>
            </a:r>
            <a:endParaRPr lang="fi-FI" sz="20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2000" dirty="0" err="1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Sosiaali</a:t>
            </a:r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 ja terveysturvan asiantuntijalehti Sosiaalivakuutus Kelan sidosryhmille ja yhteistyökumppaneille. Ilmainen lehti ilmestyy neljä kertaa vuodessa. Tilaa </a:t>
            </a:r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3"/>
              </a:rPr>
              <a:t>sosiaalivakuutus@kela.fi</a:t>
            </a:r>
            <a:endParaRPr lang="fi-FI" sz="20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Tutustu julkaisuihin ja tilaa esitteitä </a:t>
            </a:r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4"/>
              </a:rPr>
              <a:t>www.kela.fi/julkaisut</a:t>
            </a:r>
            <a:endParaRPr lang="fi-FI" sz="20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fi-FI" sz="20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Seuraa meitä sosiaalisessa mediassa: </a:t>
            </a:r>
          </a:p>
          <a:p>
            <a:pPr lvl="1"/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Facebookissa: 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5"/>
              </a:rPr>
              <a:t>Kela - </a:t>
            </a:r>
            <a:r>
              <a:rPr lang="fi-FI" sz="1600" dirty="0" err="1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5"/>
              </a:rPr>
              <a:t>Fpa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6"/>
              </a:rPr>
              <a:t>Kela-Kerttu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7"/>
              </a:rPr>
              <a:t>Opintotuki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ja 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8"/>
              </a:rPr>
              <a:t>Kansallinen terveysarkisto (Kanta)</a:t>
            </a:r>
            <a:endParaRPr lang="fi-FI" sz="16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lvl="1"/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Twitterissä: 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9"/>
              </a:rPr>
              <a:t>@</a:t>
            </a:r>
            <a:r>
              <a:rPr lang="fi-FI" sz="1600" dirty="0" err="1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9"/>
              </a:rPr>
              <a:t>Kela_uutiset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10"/>
              </a:rPr>
              <a:t>@kelantutkimus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11"/>
              </a:rPr>
              <a:t>@kelantilastot 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ja </a:t>
            </a:r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12"/>
              </a:rPr>
              <a:t>@kelankuntoutus</a:t>
            </a:r>
            <a:endParaRPr lang="fi-FI" sz="16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lvl="1"/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13"/>
              </a:rPr>
              <a:t>Kela </a:t>
            </a:r>
            <a:r>
              <a:rPr lang="fi-FI" sz="1600" dirty="0" err="1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13"/>
              </a:rPr>
              <a:t>LinkedInissä</a:t>
            </a:r>
            <a:endParaRPr lang="fi-FI" sz="16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lvl="1"/>
            <a:r>
              <a:rPr lang="fi-FI" sz="1600" dirty="0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14"/>
              </a:rPr>
              <a:t>Instagramissa: </a:t>
            </a:r>
            <a:r>
              <a:rPr lang="fi-FI" sz="1600" dirty="0" err="1">
                <a:solidFill>
                  <a:srgbClr val="003580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14"/>
              </a:rPr>
              <a:t>kela_fpa</a:t>
            </a:r>
            <a:endParaRPr lang="fi-FI" sz="1600" dirty="0">
              <a:solidFill>
                <a:srgbClr val="00358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lvl="1"/>
            <a:r>
              <a:rPr lang="fi-FI" sz="1600" dirty="0" err="1">
                <a:latin typeface="Segoe UI Semilight" panose="020B0402040204020203" pitchFamily="34" charset="0"/>
                <a:cs typeface="Segoe UI Semilight" panose="020B0402040204020203" pitchFamily="34" charset="0"/>
                <a:hlinkClick r:id="rId15"/>
              </a:rPr>
              <a:t>Youtubessa</a:t>
            </a:r>
            <a:r>
              <a:rPr lang="fi-FI" sz="1600" dirty="0">
                <a:latin typeface="Segoe UI Semilight" panose="020B0402040204020203" pitchFamily="34" charset="0"/>
                <a:cs typeface="Segoe UI Semilight" panose="020B0402040204020203" pitchFamily="34" charset="0"/>
                <a:hlinkClick r:id="rId15"/>
              </a:rPr>
              <a:t>: </a:t>
            </a:r>
            <a:r>
              <a:rPr lang="fi-FI" sz="16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15"/>
              </a:rPr>
              <a:t>Kelakanava</a:t>
            </a:r>
            <a:endParaRPr lang="fi-FI" sz="1600" dirty="0" smtClean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lvl="1"/>
            <a:r>
              <a:rPr lang="fi-FI" sz="1600" dirty="0" err="1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16"/>
              </a:rPr>
              <a:t>Slideshare</a:t>
            </a:r>
            <a:r>
              <a:rPr lang="fi-FI" sz="16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16"/>
              </a:rPr>
              <a:t>: Kela-</a:t>
            </a:r>
            <a:r>
              <a:rPr lang="fi-FI" sz="1600" dirty="0" err="1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16"/>
              </a:rPr>
              <a:t>Fpa</a:t>
            </a:r>
            <a:r>
              <a:rPr lang="fi-FI" sz="16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, </a:t>
            </a:r>
            <a:r>
              <a:rPr lang="fi-FI" sz="1600" dirty="0" smtClean="0">
                <a:latin typeface="Segoe UI Semilight" panose="020B0402040204020203" pitchFamily="34" charset="0"/>
                <a:cs typeface="Segoe UI Semilight" panose="020B0402040204020203" pitchFamily="34" charset="0"/>
                <a:hlinkClick r:id="rId17"/>
              </a:rPr>
              <a:t>Kelantutkimus</a:t>
            </a:r>
            <a:endParaRPr lang="fi-FI" sz="1600" dirty="0" smtClean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lvl="1"/>
            <a:r>
              <a:rPr lang="fi-FI" sz="16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18"/>
              </a:rPr>
              <a:t>Blogi: Tutkimusblogi</a:t>
            </a:r>
            <a:endParaRPr lang="fi-FI" sz="1600" dirty="0" smtClean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lvl="1"/>
            <a:r>
              <a:rPr lang="fi-FI" sz="1600" dirty="0" smtClean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hlinkClick r:id="rId19"/>
              </a:rPr>
              <a:t>Kysy Kelasta -palstat</a:t>
            </a:r>
            <a:endParaRPr lang="fi-FI" sz="1600" dirty="0" smtClean="0">
              <a:solidFill>
                <a:schemeClr val="accent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lvl="1"/>
            <a:endParaRPr lang="fi-FI" sz="18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420B-006C-4DDF-BAC3-082AC83F42C1}" type="datetime1">
              <a:rPr lang="fi-FI" smtClean="0"/>
              <a:t>18.9.2018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974B-87C7-4714-BD29-488196E8CDD1}" type="slidenum">
              <a:rPr lang="fi-FI" smtClean="0"/>
              <a:t>28</a:t>
            </a:fld>
            <a:endParaRPr lang="fi-FI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104" y="4442929"/>
            <a:ext cx="2263871" cy="1322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994369" y="6146071"/>
            <a:ext cx="7213005" cy="365125"/>
          </a:xfrm>
        </p:spPr>
        <p:txBody>
          <a:bodyPr/>
          <a:lstStyle/>
          <a:p>
            <a:r>
              <a:rPr lang="fi-FI" dirty="0" smtClean="0"/>
              <a:t>Itäinen asiakaspalveluyksikkö/ Kirsi Rojo-Hellström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56619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E4F2A6A8-E6F8-46A9-ADC7-909BB4ED81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KIITOS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EDBF07D-665D-446B-A48F-446548041C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Kirsi Rojo-Hellström</a:t>
            </a:r>
            <a:endParaRPr lang="fi-FI" dirty="0"/>
          </a:p>
          <a:p>
            <a:r>
              <a:rPr lang="fi-FI" dirty="0" smtClean="0"/>
              <a:t>Ryhmäpäällikkö</a:t>
            </a:r>
            <a:endParaRPr lang="fi-FI" dirty="0"/>
          </a:p>
          <a:p>
            <a:r>
              <a:rPr lang="fi-FI" dirty="0"/>
              <a:t>Kela, </a:t>
            </a:r>
            <a:r>
              <a:rPr lang="fi-FI" dirty="0" smtClean="0"/>
              <a:t>Itäinen asiakaspalveluyksikkö, </a:t>
            </a:r>
          </a:p>
          <a:p>
            <a:r>
              <a:rPr lang="fi-FI" dirty="0" smtClean="0"/>
              <a:t>Kuopion palveluryhmä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AB91774-6E11-4EAE-81D2-B93EFF97362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10610-C3A4-4A74-A485-F06C9599DFE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fi-FI" dirty="0" smtClean="0"/>
              <a:t>Yks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07B4FFE-02D2-4134-A38C-2B31F7926EA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53993899"/>
      </p:ext>
    </p:extLst>
  </p:cSld>
  <p:clrMapOvr>
    <a:masterClrMapping/>
  </p:clrMapOvr>
</p:sld>
</file>

<file path=ppt/theme/theme1.xml><?xml version="1.0" encoding="utf-8"?>
<a:theme xmlns:a="http://schemas.openxmlformats.org/drawingml/2006/main" name="Kela sininen">
  <a:themeElements>
    <a:clrScheme name="Kela">
      <a:dk1>
        <a:srgbClr val="000000"/>
      </a:dk1>
      <a:lt1>
        <a:srgbClr val="FFFFFF"/>
      </a:lt1>
      <a:dk2>
        <a:srgbClr val="003580"/>
      </a:dk2>
      <a:lt2>
        <a:srgbClr val="A8A8A8"/>
      </a:lt2>
      <a:accent1>
        <a:srgbClr val="FDB916"/>
      </a:accent1>
      <a:accent2>
        <a:srgbClr val="003580"/>
      </a:accent2>
      <a:accent3>
        <a:srgbClr val="C0D730"/>
      </a:accent3>
      <a:accent4>
        <a:srgbClr val="6DCFF6"/>
      </a:accent4>
      <a:accent5>
        <a:srgbClr val="F15B23"/>
      </a:accent5>
      <a:accent6>
        <a:srgbClr val="662584"/>
      </a:accent6>
      <a:hlink>
        <a:srgbClr val="009CDB"/>
      </a:hlink>
      <a:folHlink>
        <a:srgbClr val="662584"/>
      </a:folHlink>
    </a:clrScheme>
    <a:fontScheme name="Kela">
      <a:majorFont>
        <a:latin typeface="Segoe UI Semilight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solidFill>
            <a:schemeClr val="accent4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ela PowerPoint sininen.potx" id="{609B28B0-A777-4FAB-82FB-DD3909E0F3B8}" vid="{55DEEEC0-14F6-48CA-A550-6F15EB04C4A4}"/>
    </a:ext>
  </a:extLst>
</a:theme>
</file>

<file path=ppt/theme/theme2.xml><?xml version="1.0" encoding="utf-8"?>
<a:theme xmlns:a="http://schemas.openxmlformats.org/drawingml/2006/main" name="1_Kela sininen">
  <a:themeElements>
    <a:clrScheme name="Kela_update">
      <a:dk1>
        <a:srgbClr val="000000"/>
      </a:dk1>
      <a:lt1>
        <a:srgbClr val="FFFFFF"/>
      </a:lt1>
      <a:dk2>
        <a:srgbClr val="003580"/>
      </a:dk2>
      <a:lt2>
        <a:srgbClr val="8C8B8D"/>
      </a:lt2>
      <a:accent1>
        <a:srgbClr val="0EB24C"/>
      </a:accent1>
      <a:accent2>
        <a:srgbClr val="009CDB"/>
      </a:accent2>
      <a:accent3>
        <a:srgbClr val="F15B23"/>
      </a:accent3>
      <a:accent4>
        <a:srgbClr val="EE145B"/>
      </a:accent4>
      <a:accent5>
        <a:srgbClr val="003580"/>
      </a:accent5>
      <a:accent6>
        <a:srgbClr val="FDB916"/>
      </a:accent6>
      <a:hlink>
        <a:srgbClr val="009CDB"/>
      </a:hlink>
      <a:folHlink>
        <a:srgbClr val="662584"/>
      </a:folHlink>
    </a:clrScheme>
    <a:fontScheme name="Kela">
      <a:majorFont>
        <a:latin typeface="Segoe UI Semilight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9CDB"/>
        </a:solidFill>
        <a:ln>
          <a:solidFill>
            <a:srgbClr val="009CDB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elan asiakkuuslinjaukset.potx" id="{C36A330E-25E5-47D0-BF78-09BB16B71EE4}" vid="{27FAA117-19F9-4A4F-9CFA-DC6EC07B38E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4c5c86b2-34ba-4440-84a3-2847672c608a" ContentTypeId="0x010100B5B0C7C8E89E4B24A1DD48391A5B64DF00104209A661E54CD587BC7C170A805A75002DF000B45F04491AAD572C387F6B60E0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Kela pitkä peruspohja (työtilat)" ma:contentTypeID="0x010100B5B0C7C8E89E4B24A1DD48391A5B64DF00104209A661E54CD587BC7C170A805A75002DF000B45F04491AAD572C387F6B60E00052D72DC2C8C8B84A802629D0AC2C8F95" ma:contentTypeVersion="26" ma:contentTypeDescription="Luo uusi asiakirja." ma:contentTypeScope="" ma:versionID="75c9b593766d6b3ad97d5d3c0976ea04">
  <xsd:schema xmlns:xsd="http://www.w3.org/2001/XMLSchema" xmlns:xs="http://www.w3.org/2001/XMLSchema" xmlns:p="http://schemas.microsoft.com/office/2006/metadata/properties" xmlns:ns2="28d5f0a3-ab75-4f37-b21c-c5486e890318" targetNamespace="http://schemas.microsoft.com/office/2006/metadata/properties" ma:root="true" ma:fieldsID="b0b9632800ef003e6775e10f57b9ebe1" ns2:_="">
    <xsd:import namespace="28d5f0a3-ab75-4f37-b21c-c5486e890318"/>
    <xsd:element name="properties">
      <xsd:complexType>
        <xsd:sequence>
          <xsd:element name="documentManagement">
            <xsd:complexType>
              <xsd:all>
                <xsd:element ref="ns2:KelaKuvaus" minOccurs="0"/>
                <xsd:element ref="ns2:f721df5e45f944579809e2a3903aa817" minOccurs="0"/>
                <xsd:element ref="ns2:TaxCatchAll" minOccurs="0"/>
                <xsd:element ref="ns2:TaxCatchAllLabel" minOccurs="0"/>
                <xsd:element ref="ns2:TaxKeywordTaxHTField" minOccurs="0"/>
                <xsd:element ref="ns2:e53f7fded1c34b15bbf16fc4b4798b6a" minOccurs="0"/>
                <xsd:element ref="ns2:hfc18b29aed44339bbdc39df31ab0fbf" minOccurs="0"/>
                <xsd:element ref="ns2:je38d6a6b76c4a24843bec5179df8dbe" minOccurs="0"/>
                <xsd:element ref="ns2:j0be05872c2d4232bfb1a6c120cbdd2c" minOccurs="0"/>
                <xsd:element ref="ns2:bcefd7c481cb48f4861306052502dba8" minOccurs="0"/>
                <xsd:element ref="ns2:jd32bd60a3ed49c984e203f2c1797fd7" minOccurs="0"/>
                <xsd:element ref="ns2:l284e851add84855ab4a13e805c1c02b" minOccurs="0"/>
                <xsd:element ref="ns2:j875f3fda00345e6808e9e260f685289" minOccurs="0"/>
                <xsd:element ref="ns2:KelaPaivamaara" minOccurs="0"/>
                <xsd:element ref="ns2:Vanhentunu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d5f0a3-ab75-4f37-b21c-c5486e890318" elementFormDefault="qualified">
    <xsd:import namespace="http://schemas.microsoft.com/office/2006/documentManagement/types"/>
    <xsd:import namespace="http://schemas.microsoft.com/office/infopath/2007/PartnerControls"/>
    <xsd:element name="KelaKuvaus" ma:index="8" nillable="true" ma:displayName="Kela kuvaus" ma:internalName="KelaKuvaus" ma:readOnly="false">
      <xsd:simpleType>
        <xsd:restriction base="dms:Note">
          <xsd:maxLength value="255"/>
        </xsd:restriction>
      </xsd:simpleType>
    </xsd:element>
    <xsd:element name="f721df5e45f944579809e2a3903aa817" ma:index="9" nillable="true" ma:taxonomy="true" ma:internalName="f721df5e45f944579809e2a3903aa817" ma:taxonomyFieldName="KelaAsiasanat" ma:displayName="Asiasanat" ma:default="" ma:fieldId="{f721df5e-45f9-4457-9809-e2a3903aa817}" ma:taxonomyMulti="true" ma:sspId="4c5c86b2-34ba-4440-84a3-2847672c608a" ma:termSetId="5542d321-0a2b-42bf-8a33-8ddb6f1f1dd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4815213f-2a57-472c-9cf1-f48952c79e95}" ma:internalName="TaxCatchAll" ma:showField="CatchAllData" ma:web="39a5ccd3-ecd0-45cc-b523-039d6f9735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4815213f-2a57-472c-9cf1-f48952c79e95}" ma:internalName="TaxCatchAllLabel" ma:readOnly="true" ma:showField="CatchAllDataLabel" ma:web="39a5ccd3-ecd0-45cc-b523-039d6f9735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3" nillable="true" ma:taxonomy="true" ma:internalName="TaxKeywordTaxHTField" ma:taxonomyFieldName="TaxKeyword" ma:displayName="Vapaat asiasanat" ma:readOnly="false" ma:fieldId="{23f27201-bee3-471e-b2e7-b64fd8b7ca38}" ma:taxonomyMulti="true" ma:sspId="4c5c86b2-34ba-4440-84a3-2847672c608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e53f7fded1c34b15bbf16fc4b4798b6a" ma:index="15" ma:taxonomy="true" ma:internalName="e53f7fded1c34b15bbf16fc4b4798b6a" ma:taxonomyFieldName="KelaNostaIntranettiin" ma:displayName="Nosta intranettiin" ma:readOnly="false" ma:default="-1;#Ei|4da38706-6322-4438-8e0a-a80ce46c1d74" ma:fieldId="{e53f7fde-d1c3-4b15-bbf1-6fc4b4798b6a}" ma:sspId="4c5c86b2-34ba-4440-84a3-2847672c608a" ma:termSetId="10bf8a1a-1f69-4a5f-ab60-3581b73e122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fc18b29aed44339bbdc39df31ab0fbf" ma:index="17" nillable="true" ma:taxonomy="true" ma:internalName="hfc18b29aed44339bbdc39df31ab0fbf" ma:taxonomyFieldName="KelaSinettiLuokka" ma:displayName="Sinetti-luokka" ma:readOnly="false" ma:fieldId="{1fc18b29-aed4-4339-bbdc-39df31ab0fbf}" ma:sspId="4c5c86b2-34ba-4440-84a3-2847672c608a" ma:termSetId="0aa28ecf-894e-4be0-b074-023a8e2c2ec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e38d6a6b76c4a24843bec5179df8dbe" ma:index="19" nillable="true" ma:taxonomy="true" ma:internalName="je38d6a6b76c4a24843bec5179df8dbe" ma:taxonomyFieldName="KelaOrganisaatio" ma:displayName="Organisaatio" ma:readOnly="false" ma:fieldId="{3e38d6a6-b76c-4a24-843b-ec5179df8dbe}" ma:sspId="4c5c86b2-34ba-4440-84a3-2847672c608a" ma:termSetId="02def8b6-f7d2-45ba-b520-fd72e17a132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0be05872c2d4232bfb1a6c120cbdd2c" ma:index="21" nillable="true" ma:taxonomy="true" ma:internalName="j0be05872c2d4232bfb1a6c120cbdd2c" ma:taxonomyFieldName="KelaProjekti" ma:displayName="Projekti" ma:readOnly="false" ma:fieldId="{30be0587-2c2d-4232-bfb1-a6c120cbdd2c}" ma:sspId="4c5c86b2-34ba-4440-84a3-2847672c608a" ma:termSetId="323e2c25-3e48-47d5-ac8e-2d902997cd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cefd7c481cb48f4861306052502dba8" ma:index="23" nillable="true" ma:taxonomy="true" ma:internalName="bcefd7c481cb48f4861306052502dba8" ma:taxonomyFieldName="KelaTyoryhma" ma:displayName="Työryhmä" ma:readOnly="false" ma:default="-1;#Materiaalipankki|5fcc7d83-605f-424e-b89e-b15ab43edfe8" ma:fieldId="{bcefd7c4-81cb-48f4-8613-06052502dba8}" ma:sspId="4c5c86b2-34ba-4440-84a3-2847672c608a" ma:termSetId="4b9da738-be0d-4d6b-8d76-c446442f189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d32bd60a3ed49c984e203f2c1797fd7" ma:index="25" nillable="true" ma:taxonomy="true" ma:internalName="jd32bd60a3ed49c984e203f2c1797fd7" ma:taxonomyFieldName="KelaNavigaatiotermi" ma:displayName="Navigaatiotermi" ma:readOnly="false" ma:default="-1;#Materiaalipankki|48c13d93-a6a5-474c-a190-e59dfbd484fd" ma:fieldId="{3d32bd60-a3ed-49c9-84e2-03f2c1797fd7}" ma:sspId="4c5c86b2-34ba-4440-84a3-2847672c608a" ma:termSetId="3eb46731-101f-4040-8309-e141792097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284e851add84855ab4a13e805c1c02b" ma:index="27" nillable="true" ma:taxonomy="true" ma:internalName="l284e851add84855ab4a13e805c1c02b" ma:taxonomyFieldName="KelaDokumenttiluokka" ma:displayName="Dokumenttiluokka" ma:readOnly="false" ma:fieldId="{5284e851-add8-4855-ab4a-13e805c1c02b}" ma:sspId="4c5c86b2-34ba-4440-84a3-2847672c608a" ma:termSetId="bf7000c1-2b82-4fd1-b8de-c823b525e770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j875f3fda00345e6808e9e260f685289" ma:index="29" nillable="true" ma:taxonomy="true" ma:internalName="j875f3fda00345e6808e9e260f685289" ma:taxonomyFieldName="KelaOmaLuokitus" ma:displayName="Oma luokitus" ma:fieldId="{3875f3fd-a003-45e6-808e-9e260f685289}" ma:sspId="4c5c86b2-34ba-4440-84a3-2847672c608a" ma:termSetId="a5761339-9bba-4580-953b-5a4de90eca4f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KelaPaivamaara" ma:index="31" nillable="true" ma:displayName="Päivämäärä" ma:description="" ma:format="DateOnly" ma:internalName="KelaPaivamaara" ma:readOnly="false">
      <xsd:simpleType>
        <xsd:restriction base="dms:DateTime"/>
      </xsd:simpleType>
    </xsd:element>
    <xsd:element name="Vanhentunut" ma:index="32" nillable="true" ma:displayName="Vanhentunut" ma:default="0" ma:description="Kertoo onko dokumentti käytössä vai vanhentunut" ma:internalName="Vanhentunut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284e851add84855ab4a13e805c1c02b xmlns="28d5f0a3-ab75-4f37-b21c-c5486e890318">
      <Terms xmlns="http://schemas.microsoft.com/office/infopath/2007/PartnerControls">
        <TermInfo xmlns="http://schemas.microsoft.com/office/infopath/2007/PartnerControls">
          <TermName xmlns="http://schemas.microsoft.com/office/infopath/2007/PartnerControls">Kelan palvelut ja prosessit</TermName>
          <TermId xmlns="http://schemas.microsoft.com/office/infopath/2007/PartnerControls">787fb398-f799-43c6-a96d-84cf86d813b8</TermId>
        </TermInfo>
      </Terms>
    </l284e851add84855ab4a13e805c1c02b>
    <je38d6a6b76c4a24843bec5179df8dbe xmlns="28d5f0a3-ab75-4f37-b21c-c5486e890318">
      <Terms xmlns="http://schemas.microsoft.com/office/infopath/2007/PartnerControls"/>
    </je38d6a6b76c4a24843bec5179df8dbe>
    <KelaPaivamaara xmlns="28d5f0a3-ab75-4f37-b21c-c5486e890318">2018-02-19T22:00:00+00:00</KelaPaivamaara>
    <hfc18b29aed44339bbdc39df31ab0fbf xmlns="28d5f0a3-ab75-4f37-b21c-c5486e890318">
      <Terms xmlns="http://schemas.microsoft.com/office/infopath/2007/PartnerControls"/>
    </hfc18b29aed44339bbdc39df31ab0fbf>
    <KelaKuvaus xmlns="28d5f0a3-ab75-4f37-b21c-c5486e890318" xsi:nil="true"/>
    <e53f7fded1c34b15bbf16fc4b4798b6a xmlns="28d5f0a3-ab75-4f37-b21c-c5486e890318">
      <Terms xmlns="http://schemas.microsoft.com/office/infopath/2007/PartnerControls">
        <TermInfo xmlns="http://schemas.microsoft.com/office/infopath/2007/PartnerControls">
          <TermName xmlns="http://schemas.microsoft.com/office/infopath/2007/PartnerControls">Ei</TermName>
          <TermId xmlns="http://schemas.microsoft.com/office/infopath/2007/PartnerControls">4da38706-6322-4438-8e0a-a80ce46c1d74</TermId>
        </TermInfo>
      </Terms>
    </e53f7fded1c34b15bbf16fc4b4798b6a>
    <j0be05872c2d4232bfb1a6c120cbdd2c xmlns="28d5f0a3-ab75-4f37-b21c-c5486e890318">
      <Terms xmlns="http://schemas.microsoft.com/office/infopath/2007/PartnerControls"/>
    </j0be05872c2d4232bfb1a6c120cbdd2c>
    <Vanhentunut xmlns="28d5f0a3-ab75-4f37-b21c-c5486e890318">false</Vanhentunut>
    <f721df5e45f944579809e2a3903aa817 xmlns="28d5f0a3-ab75-4f37-b21c-c5486e890318">
      <Terms xmlns="http://schemas.microsoft.com/office/infopath/2007/PartnerControls">
        <TermInfo xmlns="http://schemas.microsoft.com/office/infopath/2007/PartnerControls">
          <TermName xmlns="http://schemas.microsoft.com/office/infopath/2007/PartnerControls">esitysmateriaalit</TermName>
          <TermId xmlns="http://schemas.microsoft.com/office/infopath/2007/PartnerControls">cdb94493-ea27-4705-b16c-c1a9703de0c0</TermId>
        </TermInfo>
        <TermInfo xmlns="http://schemas.microsoft.com/office/infopath/2007/PartnerControls">
          <TermName xmlns="http://schemas.microsoft.com/office/infopath/2007/PartnerControls">palvelut</TermName>
          <TermId xmlns="http://schemas.microsoft.com/office/infopath/2007/PartnerControls">f47743d1-cd6f-4b80-b27a-5d39050653ed</TermId>
        </TermInfo>
        <TermInfo xmlns="http://schemas.microsoft.com/office/infopath/2007/PartnerControls">
          <TermName xmlns="http://schemas.microsoft.com/office/infopath/2007/PartnerControls">yhteistyökumppanit</TermName>
          <TermId xmlns="http://schemas.microsoft.com/office/infopath/2007/PartnerControls">2ed38896-33fe-4f91-97a7-68454ed7dd78</TermId>
        </TermInfo>
      </Terms>
    </f721df5e45f944579809e2a3903aa817>
    <TaxKeywordTaxHTField xmlns="28d5f0a3-ab75-4f37-b21c-c5486e890318">
      <Terms xmlns="http://schemas.microsoft.com/office/infopath/2007/PartnerControls"/>
    </TaxKeywordTaxHTField>
    <jd32bd60a3ed49c984e203f2c1797fd7 xmlns="28d5f0a3-ab75-4f37-b21c-c5486e890318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Materiaalipankki</TermName>
          <TermId xmlns="http://schemas.microsoft.com/office/infopath/2007/PartnerControls">48c13d93-a6a5-474c-a190-e59dfbd484fd</TermId>
        </TermInfo>
      </Terms>
    </jd32bd60a3ed49c984e203f2c1797fd7>
    <bcefd7c481cb48f4861306052502dba8 xmlns="28d5f0a3-ab75-4f37-b21c-c5486e890318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Materiaalipankki</TermName>
          <TermId xmlns="http://schemas.microsoft.com/office/infopath/2007/PartnerControls">5fcc7d83-605f-424e-b89e-b15ab43edfe8</TermId>
        </TermInfo>
      </Terms>
    </bcefd7c481cb48f4861306052502dba8>
    <j875f3fda00345e6808e9e260f685289 xmlns="28d5f0a3-ab75-4f37-b21c-c5486e890318">
      <Terms xmlns="http://schemas.microsoft.com/office/infopath/2007/PartnerControls">
        <TermInfo xmlns="http://schemas.microsoft.com/office/infopath/2007/PartnerControls">
          <TermName xmlns="http://schemas.microsoft.com/office/infopath/2007/PartnerControls">Yleismateriaalit</TermName>
          <TermId xmlns="http://schemas.microsoft.com/office/infopath/2007/PartnerControls">dcc0f053-1ace-45fa-99d8-8370e0ecb372</TermId>
        </TermInfo>
      </Terms>
    </j875f3fda00345e6808e9e260f685289>
    <TaxCatchAll xmlns="28d5f0a3-ab75-4f37-b21c-c5486e890318">
      <Value>217</Value>
      <Value>96</Value>
      <Value>9</Value>
      <Value>6</Value>
      <Value>5</Value>
      <Value>140</Value>
      <Value>3</Value>
      <Value>52</Value>
    </TaxCatchAll>
  </documentManagement>
</p:properties>
</file>

<file path=customXml/itemProps1.xml><?xml version="1.0" encoding="utf-8"?>
<ds:datastoreItem xmlns:ds="http://schemas.openxmlformats.org/officeDocument/2006/customXml" ds:itemID="{B86D9765-5B03-4D30-9F03-F1B91BCDDF7D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5D3F66DE-A9A0-48F1-926C-5F6A512082E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097B1C-D8AB-43A0-A51B-520ECDE139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d5f0a3-ab75-4f37-b21c-c5486e8903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8BA7A7A-F2D4-437F-AE37-E937D4999E4A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28d5f0a3-ab75-4f37-b21c-c5486e890318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Kela PowerPoint sininen</Template>
  <TotalTime>1216</TotalTime>
  <Words>1667</Words>
  <Application>Microsoft Office PowerPoint</Application>
  <PresentationFormat>Laajakuva</PresentationFormat>
  <Paragraphs>296</Paragraphs>
  <Slides>29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29</vt:i4>
      </vt:variant>
    </vt:vector>
  </HeadingPairs>
  <TitlesOfParts>
    <vt:vector size="36" baseType="lpstr">
      <vt:lpstr>Arial</vt:lpstr>
      <vt:lpstr>Calibri</vt:lpstr>
      <vt:lpstr>MetaNormalLF-Caps</vt:lpstr>
      <vt:lpstr>Segoe UI</vt:lpstr>
      <vt:lpstr>Segoe UI Semilight</vt:lpstr>
      <vt:lpstr>Kela sininen</vt:lpstr>
      <vt:lpstr>1_Kela sininen</vt:lpstr>
      <vt:lpstr>Kelan palvelut uudistuvat ja kehittyvät jatkuvasti  </vt:lpstr>
      <vt:lpstr>Sisällysluettelo                                                       Diat</vt:lpstr>
      <vt:lpstr>Yhteinen asiakas</vt:lpstr>
      <vt:lpstr>Tunnistamme yhteisen asiakkaan tilanteen</vt:lpstr>
      <vt:lpstr>Tunnistamme erilaisia asiakasryhmiä parantaaksemme palvelua. </vt:lpstr>
      <vt:lpstr>Kelan palvelukanavat</vt:lpstr>
      <vt:lpstr>Asiakas saa palvelua Kelasta</vt:lpstr>
      <vt:lpstr>Verkkopalvelut: helposti ja nopeasti</vt:lpstr>
      <vt:lpstr>Mahdollistamme itsepalvelun Kela-asioissa</vt:lpstr>
      <vt:lpstr>Useimmat asiat voi hoitaa verkossa </vt:lpstr>
      <vt:lpstr>Kela.fi-sivuilla on myös runsaasti tietoa</vt:lpstr>
      <vt:lpstr>Puhelinpalvelussa asia hoituu alusta loppuun </vt:lpstr>
      <vt:lpstr>Puhelimeen vastaa kunkin tuen asiantuntija</vt:lpstr>
      <vt:lpstr>Erityisyksiköiden puhelinpalvelusta lisää apua ja tukea</vt:lpstr>
      <vt:lpstr>Puhelinpalvelu yhteistyökumppaneille ja työnantajille</vt:lpstr>
      <vt:lpstr>Ajanvarauksella monimutkaiset asiat kuntoon</vt:lpstr>
      <vt:lpstr>Varatkaa aika, jos tilanne on mutkikas</vt:lpstr>
      <vt:lpstr>Henkilökohtaisesti palvelupisteessä ja asiointipisteessä</vt:lpstr>
      <vt:lpstr>Palvelupisteet ja asiointipisteet</vt:lpstr>
      <vt:lpstr>Palveluita erityistä tukea tarvitseville</vt:lpstr>
      <vt:lpstr>Työkykyneuvonta</vt:lpstr>
      <vt:lpstr>Henkilökohtainen Kela-neuvonta</vt:lpstr>
      <vt:lpstr>Hoidamme asiakkaan asiaa yhdessä asiakkaan ja kumppanin kanssa: </vt:lpstr>
      <vt:lpstr>Tunnetko myös nämä Kelan palvelut</vt:lpstr>
      <vt:lpstr>Tunnetko myös nämä Kelan palvelut?</vt:lpstr>
      <vt:lpstr>Yhteiselle asiakkaalle helpompia ja nopeampia tapoja hoitaa Kela-asiat.</vt:lpstr>
      <vt:lpstr>Ohjaa asiakas…</vt:lpstr>
      <vt:lpstr>Uutiskirjeet, lehdet ja muu viestintä</vt:lpstr>
      <vt:lpstr>KIITOS</vt:lpstr>
    </vt:vector>
  </TitlesOfParts>
  <Company>Kela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Palvelut asiakkaille yhteistyökumppaneita varten</dc:title>
  <dc:creator>Wallin Heli;hanna.t.pajula@kela.fi</dc:creator>
  <cp:keywords/>
  <cp:lastModifiedBy>Vuorinne Johanna</cp:lastModifiedBy>
  <cp:revision>100</cp:revision>
  <cp:lastPrinted>2018-09-11T05:02:27Z</cp:lastPrinted>
  <dcterms:created xsi:type="dcterms:W3CDTF">2018-01-18T06:58:56Z</dcterms:created>
  <dcterms:modified xsi:type="dcterms:W3CDTF">2018-09-18T12:41:08Z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0x010100B5B0C7C8E89E4B24A1DD48391A5B64DF00104209A661E54CD587BC7C170A805A75002DF000B45F04491AAD572C387F6B60E00052D72DC2C8C8B84A802629D0AC2C8F95</vt:lpwstr>
  </property>
  <property fmtid="{D5CDD505-2E9C-101B-9397-08002B2CF9AE}" pid="3" name="IsMyDocuments">
    <vt:bool>true</vt:bool>
  </property>
  <property fmtid="{D5CDD505-2E9C-101B-9397-08002B2CF9AE}" pid="4" name="TaxKeyword">
    <vt:lpwstr/>
  </property>
  <property fmtid="{D5CDD505-2E9C-101B-9397-08002B2CF9AE}" pid="5" name="KelaOmaLuokitus">
    <vt:lpwstr>52;#Yleismateriaalit|dcc0f053-1ace-45fa-99d8-8370e0ecb372</vt:lpwstr>
  </property>
  <property fmtid="{D5CDD505-2E9C-101B-9397-08002B2CF9AE}" pid="6" name="KelaNavigaatiotermi">
    <vt:lpwstr>6;#Materiaalipankki|48c13d93-a6a5-474c-a190-e59dfbd484fd</vt:lpwstr>
  </property>
  <property fmtid="{D5CDD505-2E9C-101B-9397-08002B2CF9AE}" pid="7" name="KelaProjekti">
    <vt:lpwstr/>
  </property>
  <property fmtid="{D5CDD505-2E9C-101B-9397-08002B2CF9AE}" pid="8" name="KelaTyoryhma">
    <vt:lpwstr>5;#Materiaalipankki|5fcc7d83-605f-424e-b89e-b15ab43edfe8</vt:lpwstr>
  </property>
  <property fmtid="{D5CDD505-2E9C-101B-9397-08002B2CF9AE}" pid="9" name="KelaSinettiLuokka">
    <vt:lpwstr/>
  </property>
  <property fmtid="{D5CDD505-2E9C-101B-9397-08002B2CF9AE}" pid="10" name="KelaDokumenttiluokka">
    <vt:lpwstr>217;#Kelan palvelut ja prosessit|787fb398-f799-43c6-a96d-84cf86d813b8</vt:lpwstr>
  </property>
  <property fmtid="{D5CDD505-2E9C-101B-9397-08002B2CF9AE}" pid="11" name="KelaAsiasanat">
    <vt:lpwstr>3;#esitysmateriaalit|cdb94493-ea27-4705-b16c-c1a9703de0c0;#96;#palvelut|f47743d1-cd6f-4b80-b27a-5d39050653ed;#140;#yhteistyökumppanit|2ed38896-33fe-4f91-97a7-68454ed7dd78</vt:lpwstr>
  </property>
  <property fmtid="{D5CDD505-2E9C-101B-9397-08002B2CF9AE}" pid="12" name="KelaNostaIntranettiin">
    <vt:lpwstr>9;#Ei|4da38706-6322-4438-8e0a-a80ce46c1d74</vt:lpwstr>
  </property>
  <property fmtid="{D5CDD505-2E9C-101B-9397-08002B2CF9AE}" pid="13" name="KelaOrganisaatio">
    <vt:lpwstr/>
  </property>
  <property fmtid="{D5CDD505-2E9C-101B-9397-08002B2CF9AE}" pid="14" name="KelaPihlaLuokitus">
    <vt:lpwstr>18;#Pöytäkirjat|f05215a0-b6f2-4878-91dc-a6118496d9e4</vt:lpwstr>
  </property>
</Properties>
</file>