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88" r:id="rId4"/>
    <p:sldId id="271" r:id="rId5"/>
    <p:sldId id="282" r:id="rId6"/>
    <p:sldId id="299" r:id="rId7"/>
    <p:sldId id="290" r:id="rId8"/>
    <p:sldId id="291" r:id="rId9"/>
    <p:sldId id="279" r:id="rId10"/>
    <p:sldId id="303" r:id="rId11"/>
    <p:sldId id="300" r:id="rId12"/>
    <p:sldId id="297" r:id="rId13"/>
    <p:sldId id="294" r:id="rId14"/>
    <p:sldId id="295" r:id="rId15"/>
    <p:sldId id="283" r:id="rId16"/>
    <p:sldId id="275" r:id="rId17"/>
    <p:sldId id="298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655E64-0C60-4D75-B3F8-141097AD1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D338E54-7BA8-4979-AB2E-2841F6579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A4F680E-F962-4E55-BF6E-E63E24A8B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39846B-564B-49BE-BFCC-6B2773E62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EBBC1A3-2F12-4D2C-99F4-4102D186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8251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6F867B-A637-4374-939B-16E36747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91AC59-6EB2-474D-81A1-A6F95C19A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60B16E0-6466-47D3-90EE-60F1ED4D7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F50E23-3E7A-4C8C-B045-56A8D798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C4D969-53E5-4EB0-88CE-DD68F3C2A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2522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AB7D7C-3CEF-43BE-AE49-E9BEB310D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18AFBB-7413-449F-A452-D5BF52EA0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762E83-06F8-48BA-81D9-262CF283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19DEB9-1F29-4C8A-A005-F9E5CB4F1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65B26B-25D9-4CF2-BE49-4C6C8D778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9316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ECDB09-0D4F-4986-B23A-B26F02B5E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A503B5-9CC0-47FD-9D94-02549DD18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A3319FF-99B7-4070-BCED-FA2ED458C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1329088-124D-49C1-B8D9-AF367E48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5F60F15-3F8D-4D81-930D-AC022B21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AA5011B-C58B-42D3-92F9-C781BA72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580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DF469C-B342-4787-9CD8-3E6A3E1CA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C7AE1A6-1A02-47CA-88C9-F2F9C0007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B2E28EA-94A0-4982-9D90-BC7A86089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D3B30A1-14F1-48A0-9932-063D754F1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3EBE2E8-D71E-466F-B174-E0FF835CE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C73E49D-D15F-401D-98AB-820DE2F1E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5E379DC-ACBD-475A-AA40-CC19526AB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831CC91-D553-4DB9-9AF1-6DE567195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077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52755-AD97-4FEC-9B55-B7D298D5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42ACA4-459E-437B-A249-AB08E5790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ED68554-BA31-4E1D-85E7-11F9FC9CA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20226A0-4767-4DD9-BBDD-E0366D162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5026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C13D2BA-BD37-4C4A-A020-3C751C1A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C741454-3B6B-4520-8E3F-4D7CBEBC8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5C5CDA5-9576-41AE-98E1-178DC95C3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620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76E9CD-7939-498E-B982-F09D3D369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48D681-0911-4DAB-AF73-AD1F12384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6EBDBD2-5B83-4FCD-B7E8-C17B97921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E24FD00-4114-4394-8867-C00F5615B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9B48510-EDBF-4F3E-BCBA-6214CFE28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82639F-1ED1-4783-8BB4-4CE599152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551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2EDB77-649F-4C6F-8CD8-BFB3FC1AD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B303C05-1611-4E50-9984-3E54B25A61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4D7C77-99F5-4E46-BF5C-4D420696F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DF8AB40-BA96-4361-90DA-94102B81A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8E12C83-A499-4C03-97CE-8EBDF472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CD78B42-74B5-4A40-A7B7-7637B2A6F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6014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6109D2-B95A-4E56-A291-426D6A59B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DC4DEFD-8991-4F26-9027-E5D148601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8AF9C8-9C21-40B0-8A3F-CE66589F0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2A3A55-FB8E-4FEC-B01C-637E1E7BA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361E00F-BDD0-4E4D-AEB5-72712F24C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096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8369A49-C89E-4B0A-9970-7C550E91E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ABDF0BF-1AF4-4745-857E-975533184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084AA8-15C7-455B-A936-AB28ADE4F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BF7DF0-643A-42C9-BC8D-27F8CEA97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D57DBE-8A49-41FC-B7BF-1951D2AA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77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1F4B74-729C-4858-A0D0-B67F7EE43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B25E13-8566-4A19-B4A9-C9E1C98EA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5D7ABA-322B-474D-9A26-FF5DE238F2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D9F03-B3D1-4B23-A209-263E77D19681}" type="datetimeFigureOut">
              <a:rPr lang="fi-FI" smtClean="0"/>
              <a:t>20.9.2018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8159CAA-4E8B-4B5A-B2AF-8D20271BDA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FE6DBA9-66F4-44E8-B6ED-43D434204C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28060-87FC-4049-9CD7-95D395B1C3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2174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uowarchives/5513608992/in/photolist-9pdFS1-4Qdcuo-n3VAH-8BrSWn-711HPC-GiaJ6V-2h3GUY-9pcAok-q4iNL6-68zScv-dWxKPX-bpxvhG-6nzPfh-qWyWdB-ooArAg-9patwa-48Wfpp-dwVrNo-AxXUP-4kue6b-D3RTUN-kcqRNX-5hEEhc-9Q9DNv-arRmm2-FndRw7-fiXcBj-DnLEH-aerWYo-cktvPo-4qear-Bep96A-cKjnV-9o3UEm-8tJWsE-a4DTMG-sAuMf7-4x9AAV-4JAgyW-8ftqAi-7eNNGR-4WZYNb-oaQ1Xi-6qoPNi-nRMnW1-7hwFC-b6b8xK-cjeoWS-61HBQv-KdEim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hooky/12687690/in/album-309542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communityinfosa/6873648419/in/photolist-btpyrP-btpy6K-btpyEB-btpA6i-btpzx6-btpzWp-btpew2-btpe7D-btpfTk-btpfcD-btpjHe-btpm5x-btphtZ-btpj8P-btpzkx-btpi7B-btpkoV-btpyNn-btpgDX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niandgeorge/9519416494/in/photolist-fvcuSA-8SHcPv-6X4365-UzxA7H-jbGMGd-4mMce8-oX1gfz-bnHM1f-cJ1G8L-AmzHec-hbfnX7-7ysgN6-svn6j-7JXXya-TUWxnA-pWvK62-UZQmfZ-fQaXiy-7mPYJF-7CDNEQ-nMAmVt-CE7GkX-eJeLgN-Tz5vSf-qUQ2hR-fanq1e-apCbb1-6UwDKq-Gp35jC-qHvNvA-RDHs1V-j3La1X-r9mgUZ-eFAAKj-4Ldjom-j3NnSy-kaMDof-om6nXF-qCyfVB-eQU2sq-6hnxeo-pSf4YJ-23t9JDa-YetW5Z-9Cb6j2-VkUumu-qG9Fzu-21AC7kk-dCr2r3-cEM9cN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admack/136237003/in/photolist-d3fvR-dwrBXP-49a7XX-4oEedh-sATrK-oJ63W-uDksh-LFqL9-KH7e2Q-xs26s-cdKG1J-pdeHPL-3iZ6tR-d3ES87-gQji5b-5XyYqG-7BSSH4-oK6fck-7fu9ZM-jQxevP-iTUw-HLXno-m8rd-bdGuoi-m8re-7K8Qj1-eJXoJs-D6gTV5-YmGhdN-EVvMoU-CUpjFF-m8rn-76ps6s-yLoCt-9b3xvf-bqUFF-3nEw6M-4yn9KU-72fTTR-dFRThN-boH29D-6degGA-4RYkw5-Ana5Cp-ch5nGj-Km3qbJ-51PmtB-5YrNis-2prSFZ-7VZLft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rauha.maarno@fla.fi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rakennus, lattia, kirjasto, sisä&#10;&#10;Kuvaus luotu, erittäin korkea luotettavuus">
            <a:extLst>
              <a:ext uri="{FF2B5EF4-FFF2-40B4-BE49-F238E27FC236}">
                <a16:creationId xmlns:a16="http://schemas.microsoft.com/office/drawing/2014/main" id="{6DCF8494-6CB4-4E3A-B56B-5FC4C99AC1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4" b="103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B19A484-6885-48BC-A0E9-7B53FA8B0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Kirjastotyön tabut ja myytit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C9B1DFD-FB45-4AE4-84E1-A5BBE4FB3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Rauha Maarno, Suomen kirjastoseuran toiminnanjohtaja</a:t>
            </a:r>
          </a:p>
          <a:p>
            <a:r>
              <a:rPr lang="fi-FI" dirty="0">
                <a:solidFill>
                  <a:srgbClr val="FFFFFF"/>
                </a:solidFill>
              </a:rPr>
              <a:t>Mikkelin kaupunginkirjasto 20.9.2018</a:t>
            </a:r>
          </a:p>
        </p:txBody>
      </p:sp>
      <p:sp>
        <p:nvSpPr>
          <p:cNvPr id="6" name="Tekstiruutu 5">
            <a:hlinkClick r:id="rId3"/>
            <a:extLst>
              <a:ext uri="{FF2B5EF4-FFF2-40B4-BE49-F238E27FC236}">
                <a16:creationId xmlns:a16="http://schemas.microsoft.com/office/drawing/2014/main" id="{7CF33707-EA68-4E11-AE48-72E72C221179}"/>
              </a:ext>
            </a:extLst>
          </p:cNvPr>
          <p:cNvSpPr txBox="1"/>
          <p:nvPr/>
        </p:nvSpPr>
        <p:spPr>
          <a:xfrm>
            <a:off x="8877300" y="6510763"/>
            <a:ext cx="3314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University of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Wollongong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Archives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,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Flickr</a:t>
            </a:r>
            <a:endParaRPr lang="fi-FI" sz="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3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5F1A89-2204-4F04-AB54-E1874BE85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tämä aihe?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45F879-2F97-4BD2-9D96-09EB35718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”Kirjastot ovat hyviä taputtamaan itseään selkään ja kertomaan itselleen, miten </a:t>
            </a:r>
            <a:r>
              <a:rPr lang="fi-FI" dirty="0" err="1"/>
              <a:t>pöhinää</a:t>
            </a:r>
            <a:r>
              <a:rPr lang="fi-FI" dirty="0"/>
              <a:t> on hengästymiseen asti. Todellisuus on usein aneemista istuskelua ja helposti korjattavien ongelmien siirtämistä perimätietona vuodesta toiseen.”</a:t>
            </a:r>
          </a:p>
          <a:p>
            <a:pPr marL="0" indent="0">
              <a:buNone/>
            </a:pPr>
            <a:r>
              <a:rPr lang="fi-FI" dirty="0"/>
              <a:t>Miika Miettunen, Kirjastolehti </a:t>
            </a:r>
          </a:p>
          <a:p>
            <a:pPr marL="0" indent="0">
              <a:buNone/>
            </a:pPr>
            <a:r>
              <a:rPr lang="fi-FI" dirty="0"/>
              <a:t>http://kirjastolehti.fi/artikkelit/kirja-alan-pitaa-pelata-joukkueena/</a:t>
            </a:r>
          </a:p>
        </p:txBody>
      </p:sp>
    </p:spTree>
    <p:extLst>
      <p:ext uri="{BB962C8B-B14F-4D97-AF65-F5344CB8AC3E}">
        <p14:creationId xmlns:p14="http://schemas.microsoft.com/office/powerpoint/2010/main" val="237608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seinä, sisä&#10;&#10;Kuvaus luotu, korkea luotettavuus">
            <a:extLst>
              <a:ext uri="{FF2B5EF4-FFF2-40B4-BE49-F238E27FC236}">
                <a16:creationId xmlns:a16="http://schemas.microsoft.com/office/drawing/2014/main" id="{4FB63A06-6412-42F0-8856-1D1D0273B4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2" b="1066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469761A-C8BA-47C7-B4A3-74B0C20A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611638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dirty="0" err="1">
                <a:solidFill>
                  <a:srgbClr val="FFFFFF"/>
                </a:solidFill>
              </a:rPr>
              <a:t>Myytti</a:t>
            </a:r>
            <a:r>
              <a:rPr lang="en-US" sz="5100" dirty="0">
                <a:solidFill>
                  <a:srgbClr val="FFFFFF"/>
                </a:solidFill>
              </a:rPr>
              <a:t>: </a:t>
            </a:r>
            <a:r>
              <a:rPr lang="en-US" sz="5100" dirty="0" err="1">
                <a:solidFill>
                  <a:srgbClr val="FFFFFF"/>
                </a:solidFill>
              </a:rPr>
              <a:t>Kirjaston</a:t>
            </a:r>
            <a:r>
              <a:rPr lang="en-US" sz="5100" dirty="0">
                <a:solidFill>
                  <a:srgbClr val="FFFFFF"/>
                </a:solidFill>
              </a:rPr>
              <a:t> </a:t>
            </a:r>
            <a:r>
              <a:rPr lang="en-US" sz="5100" dirty="0" err="1">
                <a:solidFill>
                  <a:srgbClr val="FFFFFF"/>
                </a:solidFill>
              </a:rPr>
              <a:t>kokoelmahankinta</a:t>
            </a:r>
            <a:r>
              <a:rPr lang="en-US" sz="5100" dirty="0">
                <a:solidFill>
                  <a:srgbClr val="FFFFFF"/>
                </a:solidFill>
              </a:rPr>
              <a:t> on </a:t>
            </a:r>
            <a:r>
              <a:rPr lang="en-US" sz="5100" dirty="0" err="1">
                <a:solidFill>
                  <a:srgbClr val="FFFFFF"/>
                </a:solidFill>
              </a:rPr>
              <a:t>asiakaslähtöistä</a:t>
            </a:r>
            <a:r>
              <a:rPr lang="en-US" sz="5100" dirty="0">
                <a:solidFill>
                  <a:srgbClr val="FFFFFF"/>
                </a:solidFill>
              </a:rPr>
              <a:t> ja </a:t>
            </a:r>
            <a:r>
              <a:rPr lang="en-US" sz="5100" dirty="0" err="1">
                <a:solidFill>
                  <a:srgbClr val="FFFFFF"/>
                </a:solidFill>
              </a:rPr>
              <a:t>perustuu</a:t>
            </a:r>
            <a:r>
              <a:rPr lang="en-US" sz="5100" dirty="0">
                <a:solidFill>
                  <a:srgbClr val="FFFFFF"/>
                </a:solidFill>
              </a:rPr>
              <a:t> </a:t>
            </a:r>
            <a:r>
              <a:rPr lang="en-US" sz="5100" dirty="0" err="1">
                <a:solidFill>
                  <a:srgbClr val="FFFFFF"/>
                </a:solidFill>
              </a:rPr>
              <a:t>tietoon</a:t>
            </a:r>
            <a:r>
              <a:rPr lang="en-US" sz="51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93EE029-965F-450E-899B-C4EC3D8EAAD9}"/>
              </a:ext>
            </a:extLst>
          </p:cNvPr>
          <p:cNvSpPr txBox="1"/>
          <p:nvPr/>
        </p:nvSpPr>
        <p:spPr>
          <a:xfrm>
            <a:off x="9897008" y="6504047"/>
            <a:ext cx="2294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Helsingin kaupunginkirjasto</a:t>
            </a:r>
          </a:p>
        </p:txBody>
      </p:sp>
    </p:spTree>
    <p:extLst>
      <p:ext uri="{BB962C8B-B14F-4D97-AF65-F5344CB8AC3E}">
        <p14:creationId xmlns:p14="http://schemas.microsoft.com/office/powerpoint/2010/main" val="2039372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198F1C-71D4-483E-82E7-E8588DC28F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6" r="18117" b="-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DDFE81F-3F75-49BC-B2E1-077FB29AA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Digisisällöt</a:t>
            </a:r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26FB28-BC8A-46FE-BAA6-E9EF14D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07" y="4460487"/>
            <a:ext cx="3377184" cy="175743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dirty="0"/>
              <a:t>Kirjasto </a:t>
            </a:r>
            <a:r>
              <a:rPr lang="en-US" sz="2200" dirty="0" err="1"/>
              <a:t>käyttää</a:t>
            </a:r>
            <a:r>
              <a:rPr lang="en-US" sz="2200" dirty="0"/>
              <a:t> </a:t>
            </a:r>
            <a:r>
              <a:rPr lang="en-US" sz="2200" dirty="0" err="1"/>
              <a:t>keskimäärin</a:t>
            </a:r>
            <a:r>
              <a:rPr lang="en-US" sz="2200" dirty="0"/>
              <a:t> 3-4 % </a:t>
            </a:r>
            <a:r>
              <a:rPr lang="en-US" sz="2200" dirty="0" err="1"/>
              <a:t>aineistobudjetistaan</a:t>
            </a:r>
            <a:r>
              <a:rPr lang="en-US" sz="2200" dirty="0"/>
              <a:t> </a:t>
            </a:r>
            <a:r>
              <a:rPr lang="en-US" sz="2200" dirty="0" err="1"/>
              <a:t>digisisältöihin</a:t>
            </a:r>
            <a:r>
              <a:rPr lang="en-US" sz="2200" dirty="0"/>
              <a:t>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A67DE4F-7F8E-4034-BC38-D78F02D428AB}"/>
              </a:ext>
            </a:extLst>
          </p:cNvPr>
          <p:cNvSpPr txBox="1"/>
          <p:nvPr/>
        </p:nvSpPr>
        <p:spPr>
          <a:xfrm>
            <a:off x="9897008" y="6504047"/>
            <a:ext cx="2294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Espoon kaupunginkirjasto</a:t>
            </a:r>
          </a:p>
        </p:txBody>
      </p:sp>
    </p:spTree>
    <p:extLst>
      <p:ext uri="{BB962C8B-B14F-4D97-AF65-F5344CB8AC3E}">
        <p14:creationId xmlns:p14="http://schemas.microsoft.com/office/powerpoint/2010/main" val="4136488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E06232-69FD-453D-8EB2-706087A902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D561F7-174B-454A-B622-1CD8C6B7A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82" y="802638"/>
            <a:ext cx="5408696" cy="525272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200" dirty="0" err="1">
                <a:solidFill>
                  <a:schemeClr val="bg1"/>
                </a:solidFill>
              </a:rPr>
              <a:t>Kantar</a:t>
            </a:r>
            <a:r>
              <a:rPr lang="fi-FI" sz="2200" dirty="0">
                <a:solidFill>
                  <a:schemeClr val="bg1"/>
                </a:solidFill>
              </a:rPr>
              <a:t> Oy:n tutkimus 2017:</a:t>
            </a:r>
          </a:p>
          <a:p>
            <a:r>
              <a:rPr lang="fi-FI" sz="2200" dirty="0">
                <a:solidFill>
                  <a:schemeClr val="bg1"/>
                </a:solidFill>
              </a:rPr>
              <a:t>30 % suomalaisista on lukenut e-kirjaa.</a:t>
            </a:r>
          </a:p>
          <a:p>
            <a:r>
              <a:rPr lang="fi-FI" sz="2200" dirty="0">
                <a:solidFill>
                  <a:schemeClr val="bg1"/>
                </a:solidFill>
              </a:rPr>
              <a:t>70 % on lukenut lehtiä verkossa.</a:t>
            </a:r>
          </a:p>
          <a:p>
            <a:r>
              <a:rPr lang="fi-FI" sz="2200" dirty="0">
                <a:solidFill>
                  <a:schemeClr val="bg1"/>
                </a:solidFill>
              </a:rPr>
              <a:t>Suosittuja digisisältöjä ovat striimaus- ja latauspalvelut, suosituin Yle Areena, jota käytti 70% vastaajista. </a:t>
            </a:r>
          </a:p>
          <a:p>
            <a:pPr marL="0" indent="0">
              <a:buNone/>
            </a:pPr>
            <a:endParaRPr lang="fi-FI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i-FI" sz="2200" dirty="0">
                <a:solidFill>
                  <a:schemeClr val="bg1"/>
                </a:solidFill>
              </a:rPr>
              <a:t>Kuluttajamarkkinoilla ladattavat äänikirjat ja e-kirjat kasvattavat myyntiä.</a:t>
            </a:r>
          </a:p>
          <a:p>
            <a:pPr marL="0" indent="0">
              <a:buNone/>
            </a:pPr>
            <a:r>
              <a:rPr lang="fi-FI" sz="2200" dirty="0">
                <a:solidFill>
                  <a:schemeClr val="bg1"/>
                </a:solidFill>
              </a:rPr>
              <a:t>Pitäisikö tämän kaiken heijastua kirjaston ostoihin?</a:t>
            </a:r>
          </a:p>
          <a:p>
            <a:pPr marL="0" indent="0">
              <a:buNone/>
            </a:pPr>
            <a:endParaRPr lang="fi-FI" sz="2200" dirty="0">
              <a:solidFill>
                <a:schemeClr val="bg1"/>
              </a:solidFill>
            </a:endParaRP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D4B4EB38-FABF-47D9-9A78-0E9A473D0519}"/>
              </a:ext>
            </a:extLst>
          </p:cNvPr>
          <p:cNvSpPr txBox="1">
            <a:spLocks/>
          </p:cNvSpPr>
          <p:nvPr/>
        </p:nvSpPr>
        <p:spPr>
          <a:xfrm>
            <a:off x="734122" y="2276386"/>
            <a:ext cx="3377183" cy="199795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Miten</a:t>
            </a:r>
            <a:r>
              <a:rPr lang="en-US" dirty="0"/>
              <a:t> </a:t>
            </a:r>
            <a:r>
              <a:rPr lang="en-US" dirty="0" err="1"/>
              <a:t>asiakkaat</a:t>
            </a:r>
            <a:r>
              <a:rPr lang="en-US" dirty="0"/>
              <a:t> </a:t>
            </a:r>
            <a:r>
              <a:rPr lang="en-US" dirty="0" err="1"/>
              <a:t>käyttäytyvät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9102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B2258F-86CA-4D4D-8270-BC05FCDEBF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 5" descr="Kuva, joka sisältää kohteen sisä, lattia, pöytä, puinen&#10;&#10;Kuvaus luotu, korkea luotettavuus">
            <a:extLst>
              <a:ext uri="{FF2B5EF4-FFF2-40B4-BE49-F238E27FC236}">
                <a16:creationId xmlns:a16="http://schemas.microsoft.com/office/drawing/2014/main" id="{A3BC8123-C0E4-4C90-8820-80E5A51BD5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6" b="2175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469761A-C8BA-47C7-B4A3-74B0C20A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 err="1">
                <a:solidFill>
                  <a:srgbClr val="FFFFFF"/>
                </a:solidFill>
              </a:rPr>
              <a:t>Myytti</a:t>
            </a:r>
            <a:r>
              <a:rPr lang="en-US" sz="6000" dirty="0">
                <a:solidFill>
                  <a:srgbClr val="FFFFFF"/>
                </a:solidFill>
              </a:rPr>
              <a:t>: </a:t>
            </a:r>
            <a:r>
              <a:rPr lang="en-US" sz="6000" dirty="0" err="1">
                <a:solidFill>
                  <a:srgbClr val="FFFFFF"/>
                </a:solidFill>
              </a:rPr>
              <a:t>Luettelointiosaaminen</a:t>
            </a:r>
            <a:r>
              <a:rPr lang="en-US" sz="6000" dirty="0">
                <a:solidFill>
                  <a:srgbClr val="FFFFFF"/>
                </a:solidFill>
              </a:rPr>
              <a:t> on </a:t>
            </a:r>
            <a:r>
              <a:rPr lang="en-US" sz="6000" dirty="0" err="1">
                <a:solidFill>
                  <a:srgbClr val="FFFFFF"/>
                </a:solidFill>
              </a:rPr>
              <a:t>ammatin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kovaa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ydintä</a:t>
            </a:r>
            <a:r>
              <a:rPr lang="en-US" sz="60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A631B87-90E6-4BAC-BF94-5E6FC1E5E998}"/>
              </a:ext>
            </a:extLst>
          </p:cNvPr>
          <p:cNvSpPr txBox="1"/>
          <p:nvPr/>
        </p:nvSpPr>
        <p:spPr>
          <a:xfrm>
            <a:off x="10360090" y="6442501"/>
            <a:ext cx="1831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Adam Mayer,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Flickr</a:t>
            </a:r>
            <a:endParaRPr lang="fi-FI" sz="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733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DFE81F-3F75-49BC-B2E1-077FB29AA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Eteenpäin</a:t>
            </a:r>
            <a:r>
              <a:rPr lang="en-US" dirty="0"/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26FB28-BC8A-46FE-BAA6-E9EF14D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07" y="4460487"/>
            <a:ext cx="3377184" cy="175743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dirty="0" err="1"/>
              <a:t>Aloite</a:t>
            </a:r>
            <a:r>
              <a:rPr lang="en-US" sz="2200" dirty="0"/>
              <a:t> </a:t>
            </a:r>
            <a:r>
              <a:rPr lang="en-US" sz="2200" dirty="0" err="1"/>
              <a:t>kansallisen</a:t>
            </a:r>
            <a:r>
              <a:rPr lang="en-US" sz="2200" dirty="0"/>
              <a:t> </a:t>
            </a:r>
            <a:r>
              <a:rPr lang="en-US" sz="2200" dirty="0" err="1"/>
              <a:t>luettelointikeskuksen</a:t>
            </a:r>
            <a:r>
              <a:rPr lang="en-US" sz="2200" dirty="0"/>
              <a:t> </a:t>
            </a:r>
            <a:r>
              <a:rPr lang="en-US" sz="2200" dirty="0" err="1"/>
              <a:t>perustamisesta</a:t>
            </a:r>
            <a:r>
              <a:rPr lang="en-US" sz="2200" dirty="0"/>
              <a:t> 2015-2016, </a:t>
            </a:r>
            <a:r>
              <a:rPr lang="en-US" sz="2200" dirty="0" err="1"/>
              <a:t>esiteltiin</a:t>
            </a:r>
            <a:r>
              <a:rPr lang="en-US" sz="2200" dirty="0"/>
              <a:t> </a:t>
            </a:r>
            <a:r>
              <a:rPr lang="en-US" sz="2200" dirty="0" err="1"/>
              <a:t>myös</a:t>
            </a:r>
            <a:r>
              <a:rPr lang="en-US" sz="2200" dirty="0"/>
              <a:t> </a:t>
            </a:r>
            <a:r>
              <a:rPr lang="en-US" sz="2200" dirty="0" err="1"/>
              <a:t>Turussa</a:t>
            </a:r>
            <a:r>
              <a:rPr lang="en-US" sz="2200" dirty="0"/>
              <a:t>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858FCDD-7C0C-4090-821F-97EFAB056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913" y="413359"/>
            <a:ext cx="6842821" cy="522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24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teksti&#10;&#10;Kuvaus luotu, erittäin korkea luotettavuus">
            <a:extLst>
              <a:ext uri="{FF2B5EF4-FFF2-40B4-BE49-F238E27FC236}">
                <a16:creationId xmlns:a16="http://schemas.microsoft.com/office/drawing/2014/main" id="{686295D3-3C01-4BE9-BA59-F1D69F4E0B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951BD9-0868-4CDB-ACD6-9C4209B5E41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9733" y="0"/>
            <a:ext cx="755226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DDFE81F-3F75-49BC-B2E1-077FB29AA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Vai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taaksepäin</a:t>
            </a:r>
            <a:r>
              <a:rPr lang="en-US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26FB28-BC8A-46FE-BAA6-E9EF14D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7327" y="4156276"/>
            <a:ext cx="6274592" cy="206164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dirty="0" err="1">
                <a:solidFill>
                  <a:schemeClr val="bg1"/>
                </a:solidFill>
              </a:rPr>
              <a:t>Kirjastolehdessä</a:t>
            </a:r>
            <a:r>
              <a:rPr lang="en-US" sz="2200" dirty="0">
                <a:solidFill>
                  <a:schemeClr val="bg1"/>
                </a:solidFill>
              </a:rPr>
              <a:t> 4/1984 </a:t>
            </a:r>
            <a:r>
              <a:rPr lang="en-US" sz="2200" dirty="0" err="1">
                <a:solidFill>
                  <a:schemeClr val="bg1"/>
                </a:solidFill>
              </a:rPr>
              <a:t>visioitiin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kansallista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luettelointijärjestelmää</a:t>
            </a:r>
            <a:r>
              <a:rPr lang="en-US" sz="2200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“</a:t>
            </a:r>
            <a:r>
              <a:rPr lang="en-US" sz="2200" dirty="0" err="1">
                <a:solidFill>
                  <a:schemeClr val="bg1"/>
                </a:solidFill>
              </a:rPr>
              <a:t>Ehkä</a:t>
            </a:r>
            <a:r>
              <a:rPr lang="en-US" sz="2200" dirty="0">
                <a:solidFill>
                  <a:schemeClr val="bg1"/>
                </a:solidFill>
              </a:rPr>
              <a:t> jo </a:t>
            </a:r>
            <a:r>
              <a:rPr lang="en-US" sz="2200" dirty="0" err="1">
                <a:solidFill>
                  <a:schemeClr val="bg1"/>
                </a:solidFill>
              </a:rPr>
              <a:t>ensi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numerossa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voimme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kertoa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menikö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luettelointiyhteistyö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lopullisesti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mönkään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vai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ajautuiko</a:t>
            </a:r>
            <a:r>
              <a:rPr lang="en-US" sz="2200" dirty="0">
                <a:solidFill>
                  <a:schemeClr val="bg1"/>
                </a:solidFill>
              </a:rPr>
              <a:t> se vain </a:t>
            </a:r>
            <a:r>
              <a:rPr lang="en-US" sz="2200" dirty="0" err="1">
                <a:solidFill>
                  <a:schemeClr val="bg1"/>
                </a:solidFill>
              </a:rPr>
              <a:t>toistaiseksi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karille</a:t>
            </a:r>
            <a:r>
              <a:rPr lang="en-US" sz="2200" dirty="0">
                <a:solidFill>
                  <a:schemeClr val="bg1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14829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69761A-C8BA-47C7-B4A3-74B0C20A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44" y="23714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i-FI" sz="8800" spc="600" dirty="0">
                <a:solidFill>
                  <a:schemeClr val="bg1"/>
                </a:solidFill>
              </a:rPr>
              <a:t>ISO MÖRKÖ</a:t>
            </a:r>
          </a:p>
        </p:txBody>
      </p:sp>
    </p:spTree>
    <p:extLst>
      <p:ext uri="{BB962C8B-B14F-4D97-AF65-F5344CB8AC3E}">
        <p14:creationId xmlns:p14="http://schemas.microsoft.com/office/powerpoint/2010/main" val="1269643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934AD0B-79BD-479B-B30D-568FF9399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b="171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469761A-C8BA-47C7-B4A3-74B0C20A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 err="1">
                <a:solidFill>
                  <a:srgbClr val="FFFFFF"/>
                </a:solidFill>
              </a:rPr>
              <a:t>Vapaaehtoistyö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0A9AD77-A838-41E6-8F58-024330CA53B4}"/>
              </a:ext>
            </a:extLst>
          </p:cNvPr>
          <p:cNvSpPr txBox="1"/>
          <p:nvPr/>
        </p:nvSpPr>
        <p:spPr>
          <a:xfrm>
            <a:off x="10128738" y="6442501"/>
            <a:ext cx="206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SA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Community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,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Flickr</a:t>
            </a:r>
            <a:endParaRPr lang="fi-FI" sz="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59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69761A-C8BA-47C7-B4A3-74B0C20A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44" y="23714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i-FI" sz="4000" dirty="0">
                <a:solidFill>
                  <a:schemeClr val="bg1"/>
                </a:solidFill>
              </a:rPr>
              <a:t>Sisätyöaika? Ainoaa oikeaa työaikaa…</a:t>
            </a:r>
          </a:p>
        </p:txBody>
      </p:sp>
    </p:spTree>
    <p:extLst>
      <p:ext uri="{BB962C8B-B14F-4D97-AF65-F5344CB8AC3E}">
        <p14:creationId xmlns:p14="http://schemas.microsoft.com/office/powerpoint/2010/main" val="3168339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sisä, henkilö, pöytä&#10;&#10;Kuvaus luotu, erittäin korkea luotettavuus">
            <a:extLst>
              <a:ext uri="{FF2B5EF4-FFF2-40B4-BE49-F238E27FC236}">
                <a16:creationId xmlns:a16="http://schemas.microsoft.com/office/drawing/2014/main" id="{C6670698-7564-46C8-A0F3-CB249F906A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8" b="557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469761A-C8BA-47C7-B4A3-74B0C20A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sz="6000" dirty="0"/>
              <a:t>Vai pakoa ahdistavasta ulkotyöstä eli tiskityöstä?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61CC55B-CB32-4113-9385-A5C2746A31E3}"/>
              </a:ext>
            </a:extLst>
          </p:cNvPr>
          <p:cNvSpPr txBox="1"/>
          <p:nvPr/>
        </p:nvSpPr>
        <p:spPr>
          <a:xfrm>
            <a:off x="9897008" y="6504047"/>
            <a:ext cx="2294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Helsingin kaupunginkirjasto</a:t>
            </a:r>
          </a:p>
        </p:txBody>
      </p:sp>
    </p:spTree>
    <p:extLst>
      <p:ext uri="{BB962C8B-B14F-4D97-AF65-F5344CB8AC3E}">
        <p14:creationId xmlns:p14="http://schemas.microsoft.com/office/powerpoint/2010/main" val="3576765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CBD5A37-B6C7-4F2C-B338-937A34E8F6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9" r="5133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469761A-C8BA-47C7-B4A3-74B0C20A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260" y="633847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 err="1">
                <a:solidFill>
                  <a:srgbClr val="FFFFFF"/>
                </a:solidFill>
              </a:rPr>
              <a:t>Neutraali</a:t>
            </a:r>
            <a:r>
              <a:rPr lang="en-US" sz="6000" dirty="0">
                <a:solidFill>
                  <a:srgbClr val="FFFFFF"/>
                </a:solidFill>
              </a:rPr>
              <a:t> = </a:t>
            </a:r>
            <a:r>
              <a:rPr lang="en-US" sz="6000" dirty="0" err="1">
                <a:solidFill>
                  <a:srgbClr val="FFFFFF"/>
                </a:solidFill>
              </a:rPr>
              <a:t>varovainen</a:t>
            </a:r>
            <a:r>
              <a:rPr lang="en-US" sz="6000" dirty="0">
                <a:solidFill>
                  <a:srgbClr val="FFFFFF"/>
                </a:solidFill>
              </a:rPr>
              <a:t>, </a:t>
            </a:r>
            <a:r>
              <a:rPr lang="en-US" sz="6000" dirty="0" err="1">
                <a:solidFill>
                  <a:srgbClr val="FFFFFF"/>
                </a:solidFill>
              </a:rPr>
              <a:t>mitäänsanomaton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705859D-645D-4521-95B0-8567B466A84A}"/>
              </a:ext>
            </a:extLst>
          </p:cNvPr>
          <p:cNvSpPr txBox="1"/>
          <p:nvPr/>
        </p:nvSpPr>
        <p:spPr>
          <a:xfrm>
            <a:off x="10755161" y="6471140"/>
            <a:ext cx="141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George,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Flickr</a:t>
            </a:r>
            <a:endParaRPr lang="fi-FI" sz="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88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28552E-C8B1-4A80-8448-0787CE0FC7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6558E2F-F7E8-4C6A-BAED-ECD5EF6C99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6" r="6861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D91C14-6AF1-40D7-A37E-C2CB71108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Esimerkkinä sateenkaarihylly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74FD20-BF0F-4A9A-979D-A4775E01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dirty="0" err="1"/>
              <a:t>Kirjastotoimenjohtaja</a:t>
            </a:r>
            <a:r>
              <a:rPr lang="en-US" dirty="0"/>
              <a:t> X: ”</a:t>
            </a:r>
            <a:r>
              <a:rPr lang="en-US" dirty="0" err="1"/>
              <a:t>Miksi</a:t>
            </a:r>
            <a:r>
              <a:rPr lang="en-US" dirty="0"/>
              <a:t> </a:t>
            </a:r>
            <a:r>
              <a:rPr lang="en-US" dirty="0" err="1"/>
              <a:t>meillä</a:t>
            </a:r>
            <a:r>
              <a:rPr lang="en-US" dirty="0"/>
              <a:t> </a:t>
            </a:r>
            <a:r>
              <a:rPr lang="en-US" dirty="0" err="1"/>
              <a:t>pitäisi</a:t>
            </a:r>
            <a:r>
              <a:rPr lang="en-US" dirty="0"/>
              <a:t> olla </a:t>
            </a:r>
            <a:r>
              <a:rPr lang="en-US" dirty="0" err="1"/>
              <a:t>sateenkaarihyllyjä</a:t>
            </a:r>
            <a:r>
              <a:rPr lang="en-US" dirty="0"/>
              <a:t>? </a:t>
            </a:r>
            <a:r>
              <a:rPr lang="en-US" dirty="0" err="1"/>
              <a:t>Kirjastohan</a:t>
            </a:r>
            <a:r>
              <a:rPr lang="en-US" dirty="0"/>
              <a:t> on </a:t>
            </a:r>
            <a:r>
              <a:rPr lang="en-US" dirty="0" err="1"/>
              <a:t>kaikille</a:t>
            </a:r>
            <a:r>
              <a:rPr lang="en-US" dirty="0"/>
              <a:t>, </a:t>
            </a:r>
            <a:r>
              <a:rPr lang="en-US" dirty="0" err="1"/>
              <a:t>miksi</a:t>
            </a:r>
            <a:r>
              <a:rPr lang="en-US" dirty="0"/>
              <a:t> </a:t>
            </a:r>
            <a:r>
              <a:rPr lang="en-US" dirty="0" err="1"/>
              <a:t>joku</a:t>
            </a:r>
            <a:r>
              <a:rPr lang="en-US" dirty="0"/>
              <a:t> </a:t>
            </a:r>
            <a:r>
              <a:rPr lang="en-US" dirty="0" err="1"/>
              <a:t>ryhmä</a:t>
            </a:r>
            <a:r>
              <a:rPr lang="en-US" dirty="0"/>
              <a:t> </a:t>
            </a:r>
            <a:r>
              <a:rPr lang="en-US" dirty="0" err="1"/>
              <a:t>pitäisi</a:t>
            </a:r>
            <a:r>
              <a:rPr lang="en-US" dirty="0"/>
              <a:t> </a:t>
            </a:r>
            <a:r>
              <a:rPr lang="en-US" dirty="0" err="1"/>
              <a:t>nostaa</a:t>
            </a:r>
            <a:r>
              <a:rPr lang="en-US" dirty="0"/>
              <a:t> </a:t>
            </a:r>
            <a:r>
              <a:rPr lang="en-US" dirty="0" err="1"/>
              <a:t>esille</a:t>
            </a:r>
            <a:r>
              <a:rPr lang="en-US" dirty="0"/>
              <a:t>? </a:t>
            </a:r>
            <a:r>
              <a:rPr lang="en-US" dirty="0" err="1"/>
              <a:t>Joku</a:t>
            </a:r>
            <a:r>
              <a:rPr lang="en-US" dirty="0"/>
              <a:t> </a:t>
            </a:r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suuttua</a:t>
            </a:r>
            <a:r>
              <a:rPr lang="en-US" dirty="0"/>
              <a:t>.”</a:t>
            </a:r>
            <a:endParaRPr lang="fi-FI" dirty="0"/>
          </a:p>
          <a:p>
            <a:pPr marL="0" indent="0" fontAlgn="base">
              <a:buNone/>
            </a:pPr>
            <a:endParaRPr lang="fi-FI" dirty="0">
              <a:solidFill>
                <a:srgbClr val="FFFFFF"/>
              </a:solidFill>
            </a:endParaRPr>
          </a:p>
          <a:p>
            <a:pPr marL="0" indent="0" fontAlgn="base">
              <a:buNone/>
            </a:pPr>
            <a:r>
              <a:rPr lang="fi-FI" dirty="0">
                <a:solidFill>
                  <a:srgbClr val="FFFFFF"/>
                </a:solidFill>
              </a:rPr>
              <a:t>Kuitenkin: Laki yleisistä kirjastoista </a:t>
            </a:r>
          </a:p>
          <a:p>
            <a:pPr marL="0" indent="0" fontAlgn="base">
              <a:buNone/>
            </a:pPr>
            <a:r>
              <a:rPr lang="fi-FI" dirty="0">
                <a:solidFill>
                  <a:srgbClr val="FFFFFF"/>
                </a:solidFill>
              </a:rPr>
              <a:t>2 § Lain tavoite</a:t>
            </a:r>
          </a:p>
          <a:p>
            <a:pPr marL="0" indent="0" fontAlgn="base">
              <a:buNone/>
            </a:pPr>
            <a:r>
              <a:rPr lang="fi-FI" dirty="0">
                <a:solidFill>
                  <a:srgbClr val="FFFFFF"/>
                </a:solidFill>
              </a:rPr>
              <a:t>”-- lähtökohtina ovat yhteisöllisyys, moniarvoisuus ja kulttuurinen moninaisuus.”</a:t>
            </a:r>
          </a:p>
          <a:p>
            <a:endParaRPr lang="fi-FI" dirty="0">
              <a:solidFill>
                <a:srgbClr val="FFFFFF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220C0A6-DF30-471E-BFAB-5C624889F2F4}"/>
              </a:ext>
            </a:extLst>
          </p:cNvPr>
          <p:cNvSpPr txBox="1"/>
          <p:nvPr/>
        </p:nvSpPr>
        <p:spPr>
          <a:xfrm>
            <a:off x="10079677" y="6442502"/>
            <a:ext cx="2112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tx2">
                    <a:lumMod val="75000"/>
                  </a:schemeClr>
                </a:solidFill>
              </a:rPr>
              <a:t>Kuva: </a:t>
            </a:r>
            <a:r>
              <a:rPr lang="fi-FI" sz="12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Ian Mackenzie, </a:t>
            </a:r>
            <a:r>
              <a:rPr lang="fi-FI" sz="1200" dirty="0" err="1">
                <a:solidFill>
                  <a:schemeClr val="tx2">
                    <a:lumMod val="75000"/>
                  </a:schemeClr>
                </a:solidFill>
                <a:hlinkClick r:id="rId3"/>
              </a:rPr>
              <a:t>Flickr</a:t>
            </a:r>
            <a:endParaRPr lang="fi-FI" sz="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533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E06232-69FD-453D-8EB2-706087A902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C5FAEE0-D344-4714-B6A7-73AAEBC65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745736"/>
            <a:ext cx="3698803" cy="1366528"/>
          </a:xfrm>
          <a:solidFill>
            <a:schemeClr val="bg1">
              <a:alpha val="50000"/>
            </a:schemeClr>
          </a:solidFill>
          <a:ln w="25400" cap="sq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i-FI" sz="3200"/>
              <a:t>Unohda nämä!</a:t>
            </a:r>
            <a:endParaRPr lang="fi-FI" sz="32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B55B49-6E30-4BBA-9470-863CF5A8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82" y="802638"/>
            <a:ext cx="5408696" cy="5252722"/>
          </a:xfrm>
        </p:spPr>
        <p:txBody>
          <a:bodyPr anchor="ctr">
            <a:norm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Ongelmien etsiminen ennen ongelmien ilmaantumista</a:t>
            </a:r>
          </a:p>
          <a:p>
            <a:r>
              <a:rPr lang="fi-FI" sz="2400" dirty="0">
                <a:solidFill>
                  <a:schemeClr val="bg1"/>
                </a:solidFill>
              </a:rPr>
              <a:t>Kattavien ohjeiden pyytäminen ja/ tai laatiminen</a:t>
            </a:r>
          </a:p>
          <a:p>
            <a:r>
              <a:rPr lang="fi-FI" sz="2400" dirty="0">
                <a:solidFill>
                  <a:schemeClr val="bg1"/>
                </a:solidFill>
              </a:rPr>
              <a:t>Yksin tekeminen</a:t>
            </a:r>
          </a:p>
          <a:p>
            <a:r>
              <a:rPr lang="fi-FI" sz="2400" dirty="0">
                <a:solidFill>
                  <a:schemeClr val="bg1"/>
                </a:solidFill>
              </a:rPr>
              <a:t>Ylivarovaisuus</a:t>
            </a:r>
          </a:p>
          <a:p>
            <a:r>
              <a:rPr lang="fi-FI" sz="2400" dirty="0">
                <a:solidFill>
                  <a:schemeClr val="bg1"/>
                </a:solidFill>
              </a:rPr>
              <a:t>Ylipalvelu</a:t>
            </a:r>
          </a:p>
          <a:p>
            <a:r>
              <a:rPr lang="fi-FI" sz="2400" dirty="0">
                <a:solidFill>
                  <a:schemeClr val="bg1"/>
                </a:solidFill>
              </a:rPr>
              <a:t>”Ensyklopediamaisuus”</a:t>
            </a:r>
          </a:p>
          <a:p>
            <a:endParaRPr lang="fi-FI" sz="2400" dirty="0">
              <a:solidFill>
                <a:schemeClr val="bg1"/>
              </a:solidFill>
            </a:endParaRPr>
          </a:p>
          <a:p>
            <a:endParaRPr lang="fi-FI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71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3" descr="Kuva, joka sisältää kohteen teksti&#10;&#10;Kuvaus luotu, korkea luotettavuus">
            <a:extLst>
              <a:ext uri="{FF2B5EF4-FFF2-40B4-BE49-F238E27FC236}">
                <a16:creationId xmlns:a16="http://schemas.microsoft.com/office/drawing/2014/main" id="{698DBEF3-F9AC-4C0B-BEB3-2D600FB74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43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F4FA32B8-80A7-471A-A6E9-07A70F802D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0" r="9090" b="4202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F0E0D9-DD9C-425A-8278-68453246F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/>
              <a:t>Kiitos!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8754AB-DBA0-4795-9B85-8BBA0C60B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Ota yhteyttä:</a:t>
            </a:r>
          </a:p>
          <a:p>
            <a:pPr marL="0" indent="0">
              <a:buNone/>
            </a:pPr>
            <a:r>
              <a:rPr lang="fi-FI" dirty="0">
                <a:hlinkClick r:id="rId3"/>
              </a:rPr>
              <a:t>rauha.maarno@fla.fi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Twitter: @</a:t>
            </a:r>
            <a:r>
              <a:rPr lang="fi-FI" dirty="0" err="1"/>
              <a:t>RauhaMaarno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Seuraa meitä Facebookissa:</a:t>
            </a:r>
          </a:p>
          <a:p>
            <a:pPr marL="0" indent="0">
              <a:buNone/>
            </a:pPr>
            <a:r>
              <a:rPr lang="fi-FI" dirty="0"/>
              <a:t>facebook.com/kirjastoseura/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2925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326</Words>
  <Application>Microsoft Office PowerPoint</Application>
  <PresentationFormat>Laajakuva</PresentationFormat>
  <Paragraphs>57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Office-teema</vt:lpstr>
      <vt:lpstr>Kirjastotyön tabut ja myytit</vt:lpstr>
      <vt:lpstr>Miksi tämä aihe?</vt:lpstr>
      <vt:lpstr>Myytti: Kirjaston kokoelmahankinta on asiakaslähtöistä ja perustuu tietoon.</vt:lpstr>
      <vt:lpstr>Digisisällöt</vt:lpstr>
      <vt:lpstr>PowerPoint-esitys</vt:lpstr>
      <vt:lpstr>Myytti: Luettelointiosaaminen on ammatin kovaa ydintä.</vt:lpstr>
      <vt:lpstr>Eteenpäin?</vt:lpstr>
      <vt:lpstr>Vai taaksepäin?</vt:lpstr>
      <vt:lpstr>ISO MÖRKÖ</vt:lpstr>
      <vt:lpstr>Vapaaehtoistyö </vt:lpstr>
      <vt:lpstr>Sisätyöaika? Ainoaa oikeaa työaikaa…</vt:lpstr>
      <vt:lpstr>Vai pakoa ahdistavasta ulkotyöstä eli tiskityöstä?</vt:lpstr>
      <vt:lpstr>Neutraali = varovainen, mitäänsanomaton</vt:lpstr>
      <vt:lpstr>Esimerkkinä sateenkaarihylly</vt:lpstr>
      <vt:lpstr>Unohda nämä!</vt:lpstr>
      <vt:lpstr>PowerPoint-esitys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Kirjastotyön tabut ja myytit</dc:title>
  <dc:creator>Rauha Maarno</dc:creator>
  <cp:lastModifiedBy>Ilmola Maarit</cp:lastModifiedBy>
  <cp:revision>2</cp:revision>
  <dcterms:created xsi:type="dcterms:W3CDTF">2018-09-17T14:24:53Z</dcterms:created>
  <dcterms:modified xsi:type="dcterms:W3CDTF">2018-09-20T05:26:40Z</dcterms:modified>
</cp:coreProperties>
</file>