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797675" cy="9928225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Source Code Pro" panose="020B0604020202020204" charset="0"/>
      <p:regular r:id="rId23"/>
      <p:bold r:id="rId24"/>
    </p:embeddedFont>
    <p:embeddedFont>
      <p:font typeface="Amatic SC" panose="020B0604020202020204" charset="-79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2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6" tIns="95556" rIns="95556" bIns="95556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41c2bbdf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41c2bbdfb_0_1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9365b573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9365b5733_0_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41c2bbdfb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41c2bbdfb_0_3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41c2bbdfb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41c2bbdfb_0_18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926e2221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926e22211_0_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41c2bbdfb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41c2bbdfb_0_3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41c2bbdfb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41c2bbdfb_0_68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999a7869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999a78694_0_13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926e22211_0_9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926e22211_0_90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441c2bbdf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441c2bbdfb_0_4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9365b573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9365b5733_0_1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41c2bbdf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41c2bbdfb_0_4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41c2bbdfb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441c2bbdfb_0_78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420811c0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4420811c0b_0_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420811c0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4420811c0b_0_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6" tIns="95556" rIns="95556" bIns="9555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nilukutaito.com/blog/40/onko-monilukutaito-aikuisten-taito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monilukutaito.com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s://www.facebook.com/lielahdenkirjasto/posts/2254852838077919" TargetMode="External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hyperlink" Target="https://www.facebook.com/lielahdenkirjasto/posts/2254309231465613" TargetMode="External"/><Relationship Id="rId4" Type="http://schemas.openxmlformats.org/officeDocument/2006/relationships/hyperlink" Target="https://www.facebook.com/lielahdenkirjasto/posts/225442909145362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1B47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7200" dirty="0"/>
              <a:t>Eväitä pienten lasten mediakasvatukseen</a:t>
            </a:r>
            <a:endParaRPr sz="7200"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5046775"/>
            <a:ext cx="8520600" cy="127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dirty="0">
                <a:solidFill>
                  <a:schemeClr val="bg1"/>
                </a:solidFill>
              </a:rPr>
              <a:t>26.10.2018 Kuopion pääkirjasto</a:t>
            </a:r>
            <a:endParaRPr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dirty="0">
                <a:solidFill>
                  <a:schemeClr val="bg1"/>
                </a:solidFill>
              </a:rPr>
              <a:t>Johanna Sommers-Piiroinen</a:t>
            </a:r>
            <a:endParaRPr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b="0" dirty="0">
                <a:solidFill>
                  <a:schemeClr val="bg1"/>
                </a:solidFill>
              </a:rPr>
              <a:t>josopii@edukaattori.fi</a:t>
            </a:r>
            <a:endParaRPr b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Tullaan tutuiksi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1060350" y="4514800"/>
            <a:ext cx="7165800" cy="20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Ketjuloru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/>
              <a:t>Hei, olen Liisa, olen pallo ja etsin jalkaa. </a:t>
            </a:r>
            <a:br>
              <a:rPr lang="fi"/>
            </a:br>
            <a:r>
              <a:rPr lang="fi"/>
              <a:t>Hei, olen Matti, olen jalka ja etsin kenkää. </a:t>
            </a:r>
            <a:br>
              <a:rPr lang="fi"/>
            </a:br>
            <a:r>
              <a:rPr lang="fi"/>
              <a:t>Hei, olen Pekka, olen kenkä ja etsin nauhaa. </a:t>
            </a:r>
            <a:br>
              <a:rPr lang="fi"/>
            </a:br>
            <a:r>
              <a:rPr lang="fi"/>
              <a:t>Hei, olen Maija, olen nauha ja etsin…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913" y="1458475"/>
            <a:ext cx="7972575" cy="3056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213" y="1038325"/>
            <a:ext cx="7863574" cy="55644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Lasten kanssa digiajan mediavirrassa?</a:t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6717275" y="6545150"/>
            <a:ext cx="17865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000">
                <a:latin typeface="Source Code Pro"/>
                <a:ea typeface="Source Code Pro"/>
                <a:cs typeface="Source Code Pro"/>
                <a:sym typeface="Source Code Pro"/>
              </a:rPr>
              <a:t>Kuva: Jauri Laakkonen</a:t>
            </a:r>
            <a:endParaRPr sz="10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Pienten lasten mediasuhteet - tutkittua</a:t>
            </a:r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102625" y="1590500"/>
            <a:ext cx="8807700" cy="51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/>
              <a:t>Median ja netin käyttö alkaa jo vauvana, oma mediamaku alkaa muotoutua 3-4v. iässä, iän lisääntyessä eroja tyttöjen ja poikien tavassa käyttää mediaa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i"/>
              <a:t>Vuonna 2013 yli 80% 0-8v. lapsista katsoi TVT-ohjelmia, videoita ja elokuvia netistä - tästä se netinkäyttö alkaa!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i"/>
              <a:t>Digitaalinen pelaaminen yleistyy nopeammin kuin netin käyttö, se on toiseksi yleisin netinkäyttötapa 0-8v. lapsilla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i"/>
              <a:t>Oma kännykkä saadaan viimeistään koulun alkaessa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fi" sz="1600"/>
              <a:t>lapselle jokapäiväinen kaveri, medialaite, joka mahdollistaa itsenäisen mediatuottamisen ja verkossa toimimisen - kuvaaminen alkaa heti, kun kännykkä saadaan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fi" sz="1600"/>
              <a:t>Kuvat/videot lasten tapa havainnoida, tarkkailla, pohtia, tulkita ja kyseenalaistaa maailmaa -&gt; ikkuna lasten omaan elämään ja arkeen!</a:t>
            </a:r>
            <a:endParaRPr sz="1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Lapsi mediakulttuurin toimijana ja oppijana</a:t>
            </a: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11700" y="1638225"/>
            <a:ext cx="6153000" cy="49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7999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</a:pPr>
            <a:r>
              <a:rPr lang="fi"/>
              <a:t>Käyttäjä ja kuluttaja</a:t>
            </a:r>
            <a:endParaRPr/>
          </a:p>
          <a:p>
            <a:pPr marL="457200" lvl="0" indent="-342900" algn="l" rtl="0">
              <a:lnSpc>
                <a:spcPct val="17999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</a:pPr>
            <a:r>
              <a:rPr lang="fi"/>
              <a:t>Ilmaisija ja tuottaja</a:t>
            </a:r>
            <a:endParaRPr/>
          </a:p>
          <a:p>
            <a:pPr marL="457200" lvl="0" indent="-342900" algn="l" rtl="0">
              <a:lnSpc>
                <a:spcPct val="17999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</a:pPr>
            <a:r>
              <a:rPr lang="fi"/>
              <a:t>Osallistuja ja vaikuttaja</a:t>
            </a:r>
            <a:endParaRPr/>
          </a:p>
          <a:p>
            <a:pPr marL="457200" lvl="0" indent="-342900" algn="l" rtl="0">
              <a:lnSpc>
                <a:spcPct val="17999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</a:pPr>
            <a:r>
              <a:rPr lang="fi"/>
              <a:t>Turvan ja suojan tarvitsija</a:t>
            </a:r>
            <a:endParaRPr/>
          </a:p>
          <a:p>
            <a:pPr marL="457200" lvl="0" indent="-342900" algn="l" rtl="0">
              <a:lnSpc>
                <a:spcPct val="17999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</a:pPr>
            <a:r>
              <a:rPr lang="fi"/>
              <a:t>Lapsen näkökulman esille tuoja</a:t>
            </a:r>
            <a:br>
              <a:rPr lang="fi"/>
            </a:br>
            <a:r>
              <a:rPr lang="fi"/>
              <a:t>ja aikuisen opettaja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b="1"/>
              <a:t>Millaisia taitoja ja valmiuksia lapset tarvitsevat hyvään ja tasapainoiseen elämään digitaalisessa mediakulttuurissa?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7884" y="1618813"/>
            <a:ext cx="3776741" cy="243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4976" y="4390950"/>
            <a:ext cx="2859648" cy="176920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6663600" y="6244125"/>
            <a:ext cx="1940100" cy="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200"/>
              <a:t>Kuvat: Mediataitokoulu.fi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dirty="0"/>
              <a:t>Lapsuuden </a:t>
            </a:r>
            <a:r>
              <a:rPr lang="fi" dirty="0" smtClean="0"/>
              <a:t>tärkeät mediahahmot</a:t>
            </a:r>
            <a:endParaRPr dirty="0"/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889150" y="1638225"/>
            <a:ext cx="75165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Mieti joku itsellesi tärkeä mediahahmo lapsuudestasi.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/>
              <a:t>Etsi mobiililaitteellasi netistä kuva hahmosta.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/>
              <a:t>Näytä kuva vieressä istuvalle, </a:t>
            </a:r>
            <a:br>
              <a:rPr lang="fi"/>
            </a:br>
            <a:r>
              <a:rPr lang="fi"/>
              <a:t>tunnistatteko toistenne hahmot?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fi"/>
              <a:t>Kerro lyhyesti, miksi valitsit juuri tuon hahmon.</a:t>
            </a: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3700" y="4158150"/>
            <a:ext cx="1457325" cy="193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8550" y="4216750"/>
            <a:ext cx="2095500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72800" y="4790963"/>
            <a:ext cx="2257425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Mediakasvattajuus?</a:t>
            </a:r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311700" y="1638225"/>
            <a:ext cx="8649900" cy="48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Ymmärrys mediakulttuurin merkityksestä ja mahdollisuuksista sekä lasten elämässä että lasten parissa tehtävässä työssä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/>
              <a:t>Oman mediasuhteen tiedostaminen sekä omien tietojen, taitojen ja asenteiden kehittäminen - omista kiinnostuksen kohteista ja vahvuuksista liikkeelle!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/>
              <a:t>Tietämys mediakasvatuksen tavoitteista, menetelmistä ja käytännön toteuttamistavoista - osaamisen jakaminen!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/>
              <a:t>Tietoisuus omasta roolista lasten media- ja monilukutaitoa edistävänä ammattilaisena - myös olemassa olevien käytäntöjen tunnistaminen ja tiedostaminen mediakasvatukseksi!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fi"/>
              <a:t>Läsnäolo, kohtaaminen ja pedagoginen tarttuminen lasten mediaympäristöstä nouseviin teemoihin - lasten osallisuus!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Mediakasvatuksella kohti monilukutaitoa</a:t>
            </a:r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311700" y="1458475"/>
            <a:ext cx="8520600" cy="52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i="1" dirty="0"/>
              <a:t>Mediakasvatus on tavoitteellista [varhais]kasvatusta,</a:t>
            </a:r>
            <a:br>
              <a:rPr lang="fi" i="1" dirty="0"/>
            </a:br>
            <a:r>
              <a:rPr lang="fi" i="1" dirty="0"/>
              <a:t>jossa osapuolina ovat kasvattajat, kasvatettavat ja mediakulttuuri, päämääränä medialukutaidon edistämisellä tukea [varhais]kasvatuksen kokonaisvaltaisia tavoitteita.</a:t>
            </a:r>
            <a:r>
              <a:rPr lang="fi" dirty="0"/>
              <a:t>  (Mertala &amp; Salomaa 2016)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 sz="1700" dirty="0"/>
              <a:t>Tavoitteena on siis edistää lasten taitoja ja valmiuksia hyvään ja tasapainoiseen elämään mediakulttuurissa. Mediakasvatus on tietoista ja tavoitteellista toimintaa, jolla vahvistetaan monilukutaitoa. </a:t>
            </a:r>
            <a:endParaRPr sz="17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 sz="1700" dirty="0"/>
              <a:t>Kirjastojen mediakasvatuksen tavoitteena on osallisuuden ja aktiivisen toimijuuden vahvistaminen. Mediakasvatuksen keinoin edistetään yhdenvertaista pääsyä monikanavaiseen tietoon, tuetaan omaehtoista oppimista sekä vahvistetaan mahdollisuuksia monipuoliseen itsensä ilmaisemiseen.</a:t>
            </a:r>
            <a:r>
              <a:rPr lang="fi" dirty="0"/>
              <a:t/>
            </a:r>
            <a:br>
              <a:rPr lang="fi" dirty="0"/>
            </a:br>
            <a:r>
              <a:rPr lang="fi" dirty="0"/>
              <a:t>				</a:t>
            </a:r>
            <a:r>
              <a:rPr lang="fi" sz="1400" dirty="0" smtClean="0"/>
              <a:t>(</a:t>
            </a:r>
            <a:r>
              <a:rPr lang="fi" sz="1400" dirty="0"/>
              <a:t>Mediakasvatus yleisissä kirjastoissa, 2014)</a:t>
            </a:r>
            <a:endParaRPr sz="1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 dirty="0"/>
              <a:t>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Mediakasvatus varhaiskasvatuksessa (Vasu2016)</a:t>
            </a:r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311700" y="1358425"/>
            <a:ext cx="8520600" cy="52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i" sz="1600" dirty="0">
                <a:solidFill>
                  <a:srgbClr val="000000"/>
                </a:solidFill>
              </a:rPr>
              <a:t>Mediakasvatuksen tehtävänä on tukea lasten mahdollisuuksia toimia aktiivisesti ja ilmaista itseään yhteisössään</a:t>
            </a: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i" sz="1600" dirty="0">
                <a:solidFill>
                  <a:srgbClr val="000000"/>
                </a:solidFill>
              </a:rPr>
              <a:t>Lasten kanssa</a:t>
            </a:r>
            <a:br>
              <a:rPr lang="fi" sz="1600" dirty="0">
                <a:solidFill>
                  <a:srgbClr val="000000"/>
                </a:solidFill>
              </a:rPr>
            </a:br>
            <a:r>
              <a:rPr lang="fi" sz="1600" dirty="0">
                <a:solidFill>
                  <a:srgbClr val="741B47"/>
                </a:solidFill>
              </a:rPr>
              <a:t>- </a:t>
            </a:r>
            <a:r>
              <a:rPr lang="fi" sz="1500" dirty="0">
                <a:solidFill>
                  <a:srgbClr val="741B47"/>
                </a:solidFill>
              </a:rPr>
              <a:t>tutustutaan eri medioihin</a:t>
            </a:r>
            <a:br>
              <a:rPr lang="fi" sz="1500" dirty="0">
                <a:solidFill>
                  <a:srgbClr val="741B47"/>
                </a:solidFill>
              </a:rPr>
            </a:br>
            <a:r>
              <a:rPr lang="fi" sz="1500" dirty="0">
                <a:solidFill>
                  <a:srgbClr val="741B47"/>
                </a:solidFill>
              </a:rPr>
              <a:t>- kokeillaan median tuottamista leikinomaisesti turvallisissa</a:t>
            </a:r>
            <a:br>
              <a:rPr lang="fi" sz="1500" dirty="0">
                <a:solidFill>
                  <a:srgbClr val="741B47"/>
                </a:solidFill>
              </a:rPr>
            </a:br>
            <a:r>
              <a:rPr lang="fi" sz="1500" dirty="0">
                <a:solidFill>
                  <a:srgbClr val="741B47"/>
                </a:solidFill>
              </a:rPr>
              <a:t>  ympäristöissä</a:t>
            </a:r>
            <a:br>
              <a:rPr lang="fi" sz="1500" dirty="0">
                <a:solidFill>
                  <a:srgbClr val="741B47"/>
                </a:solidFill>
              </a:rPr>
            </a:br>
            <a:r>
              <a:rPr lang="fi" sz="1500" dirty="0">
                <a:solidFill>
                  <a:srgbClr val="741B47"/>
                </a:solidFill>
              </a:rPr>
              <a:t>- pohditaan lasten elämään liittyvää mediasisältöä ja sen</a:t>
            </a:r>
            <a:br>
              <a:rPr lang="fi" sz="1500" dirty="0">
                <a:solidFill>
                  <a:srgbClr val="741B47"/>
                </a:solidFill>
              </a:rPr>
            </a:br>
            <a:r>
              <a:rPr lang="fi" sz="1500" dirty="0">
                <a:solidFill>
                  <a:srgbClr val="741B47"/>
                </a:solidFill>
              </a:rPr>
              <a:t>  todenmukaisuutta sekä harjoitellaan samalla kehittyvää lähde- ja</a:t>
            </a:r>
            <a:br>
              <a:rPr lang="fi" sz="1500" dirty="0">
                <a:solidFill>
                  <a:srgbClr val="741B47"/>
                </a:solidFill>
              </a:rPr>
            </a:br>
            <a:r>
              <a:rPr lang="fi" sz="1500" dirty="0">
                <a:solidFill>
                  <a:srgbClr val="741B47"/>
                </a:solidFill>
              </a:rPr>
              <a:t>  mediakriittisyyttä</a:t>
            </a:r>
            <a:endParaRPr sz="1500" dirty="0">
              <a:solidFill>
                <a:srgbClr val="741B47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i" sz="1600" dirty="0">
                <a:solidFill>
                  <a:srgbClr val="000000"/>
                </a:solidFill>
              </a:rPr>
              <a:t>Lapsia ohjataan käyttämään mediaa vastuullisesti ottaen huomioon oma ja toisten hyvinvointi</a:t>
            </a: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i" sz="1600" dirty="0">
                <a:solidFill>
                  <a:srgbClr val="000000"/>
                </a:solidFill>
              </a:rPr>
              <a:t>Mediassa esiintyvien teemojen käsittely lasten kanssa eri tavoin, esim. liikkuen, leikkien, piirtäen tai itse tuottaen.</a:t>
            </a: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i" sz="1600" dirty="0">
                <a:solidFill>
                  <a:srgbClr val="000000"/>
                </a:solidFill>
              </a:rPr>
              <a:t>Lasten kulttuurin ja lapsille suunnatun median tunteminen ja hyödyntäminen</a:t>
            </a:r>
            <a:br>
              <a:rPr lang="fi" sz="1600" dirty="0">
                <a:solidFill>
                  <a:srgbClr val="000000"/>
                </a:solidFill>
              </a:rPr>
            </a:br>
            <a:r>
              <a:rPr lang="fi" sz="1600" dirty="0">
                <a:solidFill>
                  <a:srgbClr val="741B47"/>
                </a:solidFill>
              </a:rPr>
              <a:t>- </a:t>
            </a:r>
            <a:r>
              <a:rPr lang="fi" sz="1500" dirty="0">
                <a:solidFill>
                  <a:srgbClr val="741B47"/>
                </a:solidFill>
              </a:rPr>
              <a:t>auttaa kasvattajia ymmärtämään lasten leikkejä ja kokemusmaailmaa</a:t>
            </a:r>
            <a:br>
              <a:rPr lang="fi" sz="1500" dirty="0">
                <a:solidFill>
                  <a:srgbClr val="741B47"/>
                </a:solidFill>
              </a:rPr>
            </a:br>
            <a:r>
              <a:rPr lang="fi" sz="1500" dirty="0">
                <a:solidFill>
                  <a:srgbClr val="741B47"/>
                </a:solidFill>
              </a:rPr>
              <a:t>- erilaiset pelit ja digitaaliset välineet tarjoavat leikkeihin ja</a:t>
            </a:r>
            <a:br>
              <a:rPr lang="fi" sz="1500" dirty="0">
                <a:solidFill>
                  <a:srgbClr val="741B47"/>
                </a:solidFill>
              </a:rPr>
            </a:br>
            <a:r>
              <a:rPr lang="fi" sz="1500" dirty="0">
                <a:solidFill>
                  <a:srgbClr val="741B47"/>
                </a:solidFill>
              </a:rPr>
              <a:t>  toimintaan monenlaisia mahdollisuuksia</a:t>
            </a:r>
            <a:endParaRPr sz="1500" dirty="0">
              <a:solidFill>
                <a:srgbClr val="741B47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Ajatuksia monilukutaidosta</a:t>
            </a:r>
            <a:endParaRPr/>
          </a:p>
        </p:txBody>
      </p:sp>
      <p:sp>
        <p:nvSpPr>
          <p:cNvPr id="119" name="Google Shape;119;p22"/>
          <p:cNvSpPr txBox="1">
            <a:spLocks noGrp="1"/>
          </p:cNvSpPr>
          <p:nvPr>
            <p:ph type="body" idx="1"/>
          </p:nvPr>
        </p:nvSpPr>
        <p:spPr>
          <a:xfrm>
            <a:off x="311700" y="1284325"/>
            <a:ext cx="8520600" cy="536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i" sz="1600" i="1" dirty="0"/>
              <a:t>“...on alati kehittyvä taito, jota voi aina täydentää tarkkailemalla, analysoimalla ja tulkitsemalla erilaisia sisältöjä sekä tuottamalla itse niitä. Monilukutaidon kehittyminen alkaa varhaislapsuudessa ja sitä voidaan vahvistaa ottamalla kasvu- ja toimintaympäristöissä huomioon mahdollisuus moniaistiseen havainnointiin, vuorovaikutukseen ja tulkintaan.”</a:t>
            </a:r>
            <a:br>
              <a:rPr lang="fi" sz="1600" i="1" dirty="0"/>
            </a:br>
            <a:r>
              <a:rPr lang="fi" sz="1600" i="1" dirty="0"/>
              <a:t>(Sintonen 2018)</a:t>
            </a:r>
            <a:br>
              <a:rPr lang="fi" sz="1600" i="1" dirty="0"/>
            </a:br>
            <a:endParaRPr sz="1600" i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i" sz="1600" dirty="0"/>
              <a:t>Moninaiset tekstimuodot ja tuottamisen muodot, monimediaisuus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i" sz="1600" dirty="0"/>
              <a:t>Tekstien tulkintaa, tuottamista ja käyttämistä sekä toimimista erilaisissa kulttuurisissa tilanteissa ja ympäristöissä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i" sz="1600" dirty="0"/>
              <a:t>Sosiaalinen prosessi - merkitysten muodostamista ja tulkintaa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i" sz="1600" dirty="0"/>
              <a:t>Lapset digitaalisen kulttuurin toimijoina ja omien merkitystensä muodostajina! Taito kehittyy harjoittelemalla toistojen kautta.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4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i" sz="1400" dirty="0"/>
              <a:t>Lue lisää:</a:t>
            </a:r>
            <a:br>
              <a:rPr lang="fi" sz="1400" dirty="0"/>
            </a:br>
            <a:r>
              <a:rPr lang="fi" sz="1400" dirty="0"/>
              <a:t>S. Sintonen(2017) </a:t>
            </a:r>
            <a:r>
              <a:rPr lang="fi" sz="14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http://www.monilukutaito.com/blog/40/onko-monilukutaito-aikuisten-taito</a:t>
            </a:r>
            <a:r>
              <a:rPr lang="fi" sz="1400" dirty="0"/>
              <a:t/>
            </a:r>
            <a:br>
              <a:rPr lang="fi" sz="1400" dirty="0"/>
            </a:br>
            <a:r>
              <a:rPr lang="fi" sz="1400" dirty="0"/>
              <a:t>sekä MOI-hanke </a:t>
            </a:r>
            <a:r>
              <a:rPr lang="fi" sz="14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http://www.monilukutaito.com/</a:t>
            </a:r>
            <a:endParaRPr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Monilukutaidon edistämistä kirjastossa</a:t>
            </a:r>
            <a:endParaRPr/>
          </a:p>
        </p:txBody>
      </p:sp>
      <p:sp>
        <p:nvSpPr>
          <p:cNvPr id="125" name="Google Shape;125;p23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 dirty="0"/>
              <a:t>Miten kirjastossa toimitaan ja käyttäydytään?</a:t>
            </a: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i" dirty="0"/>
              <a:t>Mitä kaikkea kirjastosta voi lainata tai löytää?</a:t>
            </a: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i" dirty="0"/>
              <a:t>Mitä kaikkea kirjastossa voi tehdä?</a:t>
            </a: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i" dirty="0"/>
              <a:t>Miten kirjastosta löytää haluamansa tiedon tai materiaalin? Mistä saa apua, jos </a:t>
            </a:r>
            <a:r>
              <a:rPr lang="fi" dirty="0" smtClean="0"/>
              <a:t>sitä tarvitsee</a:t>
            </a:r>
            <a:r>
              <a:rPr lang="fi" dirty="0"/>
              <a:t>?</a:t>
            </a: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i" dirty="0"/>
              <a:t>Miten kirjaston lainaus- ja palautusautomaatit sekä muut TVT-laitteet toimivat?</a:t>
            </a: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i" dirty="0"/>
              <a:t>Erilaisten mediatekstien ja -sisältöjen tutkiminen, tulkinta ja oma tuottaminensekä tutustuminen mediavälineisiin ja kirjastoon mediaympäristönä</a:t>
            </a: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fi" dirty="0"/>
              <a:t>Muuta?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Mediatekemistä pienten kanssa</a:t>
            </a:r>
            <a:endParaRPr/>
          </a:p>
        </p:txBody>
      </p:sp>
      <p:sp>
        <p:nvSpPr>
          <p:cNvPr id="131" name="Google Shape;131;p24"/>
          <p:cNvSpPr txBox="1">
            <a:spLocks noGrp="1"/>
          </p:cNvSpPr>
          <p:nvPr>
            <p:ph type="body" idx="1"/>
          </p:nvPr>
        </p:nvSpPr>
        <p:spPr>
          <a:xfrm>
            <a:off x="311700" y="1309025"/>
            <a:ext cx="8184600" cy="53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 b="1"/>
              <a:t>Lasten ilmaisun ja kerronnan rikastuttaminen</a:t>
            </a:r>
            <a:r>
              <a:rPr lang="fi" sz="1600"/>
              <a:t/>
            </a:r>
            <a:br>
              <a:rPr lang="fi" sz="1600"/>
            </a:br>
            <a:r>
              <a:rPr lang="fi" sz="1600"/>
              <a:t>- tarinanopat, kuvat, esineet kerronnan tukena &amp;</a:t>
            </a:r>
            <a:br>
              <a:rPr lang="fi" sz="1600"/>
            </a:br>
            <a:r>
              <a:rPr lang="fi" sz="1600"/>
              <a:t>  kerronnan tallentaminen erilaisin digivälinein</a:t>
            </a:r>
            <a:br>
              <a:rPr lang="fi" sz="1600"/>
            </a:br>
            <a:r>
              <a:rPr lang="fi" sz="1600"/>
              <a:t>- omat digitarinat, kirjat, lehdet, haastattelut...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 sz="1600" b="1"/>
              <a:t>Lapset kuvaajina - tutkimista ja näkyväksi tekemistä</a:t>
            </a:r>
            <a:r>
              <a:rPr lang="fi" sz="1600"/>
              <a:t/>
            </a:r>
            <a:br>
              <a:rPr lang="fi" sz="1600"/>
            </a:br>
            <a:r>
              <a:rPr lang="fi" sz="1600"/>
              <a:t>- kuvausleikit, “kamerakynäily”, arjen kuvaaminen, </a:t>
            </a:r>
            <a:br>
              <a:rPr lang="fi" sz="1600"/>
            </a:br>
            <a:r>
              <a:rPr lang="fi" sz="1600"/>
              <a:t>  voimauttava valokuva, green screen ym. kuvankäsittely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 sz="1600" b="1"/>
              <a:t>Äänien ja äänimaailmojen tutkiminen ja tuottaminen</a:t>
            </a:r>
            <a:r>
              <a:rPr lang="fi" sz="1600"/>
              <a:t/>
            </a:r>
            <a:br>
              <a:rPr lang="fi" sz="1600"/>
            </a:br>
            <a:r>
              <a:rPr lang="fi" sz="1600"/>
              <a:t>- Herkkien korvien tehtäväkortit, äänitaiteilu, omat</a:t>
            </a:r>
            <a:br>
              <a:rPr lang="fi" sz="1600"/>
            </a:br>
            <a:r>
              <a:rPr lang="fi" sz="1600"/>
              <a:t>  äänimaailmat ja -tarinat &amp; niiden tallentaminen digivälinein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 sz="1600" b="1"/>
              <a:t>Digivälineet innostajina leikkiin, liikkumiseen ja tekemiseen</a:t>
            </a:r>
            <a:r>
              <a:rPr lang="fi" sz="1600"/>
              <a:t/>
            </a:r>
            <a:br>
              <a:rPr lang="fi" sz="1600"/>
            </a:br>
            <a:r>
              <a:rPr lang="fi" sz="1600"/>
              <a:t>- animaatio ja pikselaatio, lisätty todellisuus, 3D ja QR-koodit,</a:t>
            </a:r>
            <a:br>
              <a:rPr lang="fi" sz="1600"/>
            </a:br>
            <a:r>
              <a:rPr lang="fi" sz="1600"/>
              <a:t>  robotiikka ja maker-kulttuuri, arjen teknologia 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 sz="1600" b="1"/>
              <a:t>TVT ja media arjessa - lapset aikuisen kanssa!</a:t>
            </a:r>
            <a:r>
              <a:rPr lang="fi" sz="1600"/>
              <a:t/>
            </a:r>
            <a:br>
              <a:rPr lang="fi" sz="1600"/>
            </a:br>
            <a:r>
              <a:rPr lang="fi" sz="1600"/>
              <a:t>- tiedonhaku, viestintä, dokumentaatio, </a:t>
            </a:r>
            <a:br>
              <a:rPr lang="fi" sz="1600"/>
            </a:br>
            <a:r>
              <a:rPr lang="fi" sz="1600"/>
              <a:t>  oppimisympäristön muokkaaminen ja rikastuttaminen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/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7775" y="1810000"/>
            <a:ext cx="1914525" cy="1384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5888" y="5401950"/>
            <a:ext cx="1878294" cy="128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7775" y="390476"/>
            <a:ext cx="1914525" cy="128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Pehmolelujen yö kirjastossa - Lielahti, Tampere</a:t>
            </a:r>
            <a:endParaRPr/>
          </a:p>
        </p:txBody>
      </p:sp>
      <p:sp>
        <p:nvSpPr>
          <p:cNvPr id="143" name="Google Shape;143;p25"/>
          <p:cNvSpPr txBox="1"/>
          <p:nvPr/>
        </p:nvSpPr>
        <p:spPr>
          <a:xfrm>
            <a:off x="4514850" y="6033150"/>
            <a:ext cx="45588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100" u="sng">
                <a:solidFill>
                  <a:schemeClr val="hlink"/>
                </a:solidFill>
                <a:hlinkClick r:id="rId3"/>
              </a:rPr>
              <a:t>https://www.facebook.com/lielahdenkirjasto/posts/2254852838077919</a:t>
            </a:r>
            <a:endParaRPr/>
          </a:p>
        </p:txBody>
      </p:sp>
      <p:sp>
        <p:nvSpPr>
          <p:cNvPr id="144" name="Google Shape;144;p25"/>
          <p:cNvSpPr txBox="1"/>
          <p:nvPr/>
        </p:nvSpPr>
        <p:spPr>
          <a:xfrm>
            <a:off x="4514850" y="5619000"/>
            <a:ext cx="45588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100" u="sng">
                <a:solidFill>
                  <a:schemeClr val="hlink"/>
                </a:solidFill>
                <a:hlinkClick r:id="rId4"/>
              </a:rPr>
              <a:t>https://www.facebook.com/lielahdenkirjasto/posts/2254429091453627</a:t>
            </a:r>
            <a:endParaRPr/>
          </a:p>
        </p:txBody>
      </p:sp>
      <p:sp>
        <p:nvSpPr>
          <p:cNvPr id="145" name="Google Shape;145;p25"/>
          <p:cNvSpPr txBox="1"/>
          <p:nvPr/>
        </p:nvSpPr>
        <p:spPr>
          <a:xfrm>
            <a:off x="4550725" y="4539875"/>
            <a:ext cx="38994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Kuvat: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Lielahden kirjasto ja tietotori / Facebook -sivu</a:t>
            </a:r>
            <a:endParaRPr/>
          </a:p>
        </p:txBody>
      </p:sp>
      <p:sp>
        <p:nvSpPr>
          <p:cNvPr id="146" name="Google Shape;146;p25"/>
          <p:cNvSpPr txBox="1"/>
          <p:nvPr/>
        </p:nvSpPr>
        <p:spPr>
          <a:xfrm>
            <a:off x="4514850" y="5087400"/>
            <a:ext cx="45588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100" u="sng">
                <a:solidFill>
                  <a:schemeClr val="hlink"/>
                </a:solidFill>
                <a:hlinkClick r:id="rId5"/>
              </a:rPr>
              <a:t>https://www.facebook.com/lielahdenkirjasto/posts/2254309231465613</a:t>
            </a:r>
            <a:endParaRPr/>
          </a:p>
        </p:txBody>
      </p:sp>
      <p:pic>
        <p:nvPicPr>
          <p:cNvPr id="8195" name="Picture 3" descr="Kuvan mahdollinen sisältö: ihmiset istuva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18734" y="1562470"/>
            <a:ext cx="3609975" cy="2409825"/>
          </a:xfrm>
          <a:prstGeom prst="rect">
            <a:avLst/>
          </a:prstGeom>
          <a:noFill/>
        </p:spPr>
      </p:pic>
      <p:pic>
        <p:nvPicPr>
          <p:cNvPr id="8196" name="Picture 4" descr="Ei automaattista vaihtoehtoista tekstiä saatavilla.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0214" y="4181382"/>
            <a:ext cx="3609975" cy="2409825"/>
          </a:xfrm>
          <a:prstGeom prst="rect">
            <a:avLst/>
          </a:prstGeom>
          <a:noFill/>
        </p:spPr>
      </p:pic>
      <p:pic>
        <p:nvPicPr>
          <p:cNvPr id="8194" name="Picture 2" descr="Ei automaattista vaihtoehtoista tekstiä saatavilla.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869" y="1542295"/>
            <a:ext cx="3609975" cy="2409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Aparaattisaari.fi</a:t>
            </a:r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body" idx="1"/>
          </p:nvPr>
        </p:nvSpPr>
        <p:spPr>
          <a:xfrm>
            <a:off x="311700" y="1802167"/>
            <a:ext cx="4512600" cy="46550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dirty="0"/>
              <a:t>Tarinallinen </a:t>
            </a:r>
            <a:r>
              <a:rPr lang="fi" dirty="0" smtClean="0"/>
              <a:t>oppimisympäristö verkossa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 dirty="0"/>
              <a:t>Toteutettu kirjaston ja varhaiskasvatuksen yhteistyössä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 dirty="0"/>
              <a:t>Peli, toiminnalliset tuokiot</a:t>
            </a:r>
            <a:br>
              <a:rPr lang="fi" dirty="0"/>
            </a:br>
            <a:r>
              <a:rPr lang="fi" dirty="0"/>
              <a:t>ja tarinoita työskentelyyn pienten lasten kanssa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fi" dirty="0"/>
              <a:t>Käytetty esiopetusryhmien kirjastovierailuilla, lapset voivat pelata myös kotona tai päiväkodissa, etukäteis- tai jatkotyöskentelyä ohjatusti</a:t>
            </a:r>
            <a:endParaRPr dirty="0"/>
          </a:p>
        </p:txBody>
      </p:sp>
      <p:pic>
        <p:nvPicPr>
          <p:cNvPr id="153" name="Google Shape;153;p26" descr="Aparaattisaari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8232" y="2213971"/>
            <a:ext cx="4762500" cy="337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Kuvat ja kuvaamisen mahdollisuudet</a:t>
            </a:r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body" idx="1"/>
          </p:nvPr>
        </p:nvSpPr>
        <p:spPr>
          <a:xfrm>
            <a:off x="311700" y="1514850"/>
            <a:ext cx="8610358" cy="51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dirty="0"/>
              <a:t>KUVAUSLEIKIT</a:t>
            </a:r>
            <a:endParaRPr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i" sz="1600" dirty="0"/>
              <a:t>Salaiset kuvaustehtävät: Kuvaa jotakin… raidallista, pehmeää, </a:t>
            </a:r>
            <a:r>
              <a:rPr lang="fi" sz="1600" dirty="0" smtClean="0"/>
              <a:t/>
            </a:r>
            <a:br>
              <a:rPr lang="fi" sz="1600" dirty="0" smtClean="0"/>
            </a:br>
            <a:r>
              <a:rPr lang="fi" sz="1600" dirty="0" smtClean="0"/>
              <a:t>K-kirjaimella </a:t>
            </a:r>
            <a:r>
              <a:rPr lang="fi" sz="1600" dirty="0"/>
              <a:t>alkava...   </a:t>
            </a:r>
            <a:br>
              <a:rPr lang="fi" sz="1600" dirty="0"/>
            </a:br>
            <a:r>
              <a:rPr lang="fi" sz="1600" dirty="0"/>
              <a:t>Kuvien tulkinta: muiden samaa kuvanneiden löytäminen vain kuvia katsomalla ja </a:t>
            </a:r>
            <a:r>
              <a:rPr lang="fi" sz="1600" dirty="0" smtClean="0"/>
              <a:t>vertailemalla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i" sz="1600" dirty="0" smtClean="0"/>
              <a:t>Lähiympäristön </a:t>
            </a:r>
            <a:r>
              <a:rPr lang="fi" sz="1600" dirty="0"/>
              <a:t>sekä erilaisten käsitteiden ja ilmiöiden tutkiminen ja havainnoiminen kuvaamalla ja kuvia katsomalla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i" dirty="0"/>
              <a:t>LEIKITTELY KUVILLA, KUVANKÄSITTELY</a:t>
            </a:r>
            <a:endParaRPr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i" sz="1600" i="1" dirty="0"/>
              <a:t>ChatterPix Kids </a:t>
            </a:r>
            <a:r>
              <a:rPr lang="fi" sz="1600" dirty="0"/>
              <a:t>- laita kuvat puhumaan! Ota tai valitse kuva, piirrä kuvaan viiva suuksi, äänitä puhe ja kuuntele.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i" sz="1600" dirty="0"/>
              <a:t>Lisätty todellisuus (AR, Augmented Reality), esim. </a:t>
            </a:r>
            <a:r>
              <a:rPr lang="fi" sz="1600" i="1" dirty="0"/>
              <a:t>3DBear AR </a:t>
            </a:r>
            <a:r>
              <a:rPr lang="fi" sz="1600" dirty="0"/>
              <a:t>tai </a:t>
            </a:r>
            <a:r>
              <a:rPr lang="fi" sz="1600" i="1" dirty="0"/>
              <a:t>HP Reveal </a:t>
            </a:r>
            <a:r>
              <a:rPr lang="fi" sz="1600" dirty="0"/>
              <a:t>(aiemmin </a:t>
            </a:r>
            <a:r>
              <a:rPr lang="fi" sz="1600" i="1" dirty="0"/>
              <a:t>Aurasma</a:t>
            </a:r>
            <a:r>
              <a:rPr lang="fi" sz="1600" dirty="0"/>
              <a:t>)</a:t>
            </a:r>
            <a:endParaRPr sz="16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i" dirty="0"/>
              <a:t>KAMERAKYNÄN PEDAGOGIIKKA</a:t>
            </a:r>
            <a:endParaRPr dirty="0"/>
          </a:p>
          <a:p>
            <a:pPr marL="457200" lvl="0" indent="-330200" algn="l" rtl="0">
              <a:spcBef>
                <a:spcPts val="0"/>
              </a:spcBef>
              <a:spcAft>
                <a:spcPts val="1600"/>
              </a:spcAft>
              <a:buSzPts val="1600"/>
              <a:buChar char="●"/>
            </a:pPr>
            <a:r>
              <a:rPr lang="fi" sz="1600" dirty="0"/>
              <a:t>Ajattelun ja oppimisen välineenä kamera ja lyhyet videokuvaus- tehtävät ja niihin liittyvät katselutehtävät. Ongelmanratkaisua, havaintojen tekemistä, ilmiöiden tutkimista ja selittämistä...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Ajatus, idea tai näkökulma...</a:t>
            </a:r>
            <a:endParaRPr/>
          </a:p>
        </p:txBody>
      </p:sp>
      <p:sp>
        <p:nvSpPr>
          <p:cNvPr id="165" name="Google Shape;165;p28"/>
          <p:cNvSpPr txBox="1">
            <a:spLocks noGrp="1"/>
          </p:cNvSpPr>
          <p:nvPr>
            <p:ph type="body" idx="1"/>
          </p:nvPr>
        </p:nvSpPr>
        <p:spPr>
          <a:xfrm>
            <a:off x="311700" y="1819475"/>
            <a:ext cx="8520600" cy="47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dirty="0"/>
              <a:t>...jonka otan työkalureppuuni tänään mukaan?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3600" dirty="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fi" sz="3600" dirty="0"/>
              <a:t>KIITOS!</a:t>
            </a:r>
            <a:endParaRPr sz="3600" dirty="0"/>
          </a:p>
        </p:txBody>
      </p:sp>
      <p:pic>
        <p:nvPicPr>
          <p:cNvPr id="166" name="Google Shape;16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0975" y="2671675"/>
            <a:ext cx="1885950" cy="22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490</Words>
  <Application>Microsoft Office PowerPoint</Application>
  <PresentationFormat>Näytössä katseltava diaesitys (4:3)</PresentationFormat>
  <Paragraphs>102</Paragraphs>
  <Slides>16</Slides>
  <Notes>16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1" baseType="lpstr">
      <vt:lpstr>Calibri</vt:lpstr>
      <vt:lpstr>Source Code Pro</vt:lpstr>
      <vt:lpstr>Arial</vt:lpstr>
      <vt:lpstr>Amatic SC</vt:lpstr>
      <vt:lpstr>Beach Day</vt:lpstr>
      <vt:lpstr>Eväitä pienten lasten mediakasvatukseen</vt:lpstr>
      <vt:lpstr>Tullaan tutuiksi</vt:lpstr>
      <vt:lpstr>Lasten kanssa digiajan mediavirrassa?</vt:lpstr>
      <vt:lpstr>Pienten lasten mediasuhteet - tutkittua</vt:lpstr>
      <vt:lpstr>Lapsi mediakulttuurin toimijana ja oppijana</vt:lpstr>
      <vt:lpstr>Lapsuuden tärkeät mediahahmot</vt:lpstr>
      <vt:lpstr>Mediakasvattajuus?</vt:lpstr>
      <vt:lpstr>Mediakasvatuksella kohti monilukutaitoa</vt:lpstr>
      <vt:lpstr>Mediakasvatus varhaiskasvatuksessa (Vasu2016)</vt:lpstr>
      <vt:lpstr>Ajatuksia monilukutaidosta</vt:lpstr>
      <vt:lpstr>Monilukutaidon edistämistä kirjastossa</vt:lpstr>
      <vt:lpstr>Mediatekemistä pienten kanssa</vt:lpstr>
      <vt:lpstr>Pehmolelujen yö kirjastossa - Lielahti, Tampere</vt:lpstr>
      <vt:lpstr>Aparaattisaari.fi</vt:lpstr>
      <vt:lpstr>Kuvat ja kuvaamisen mahdollisuudet</vt:lpstr>
      <vt:lpstr>Ajatus, idea tai näkökulma...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Eväitä pienten lasten mediakasvatukseen</dc:title>
  <dc:creator>Johanna</dc:creator>
  <cp:lastModifiedBy>Vuorinne Johanna</cp:lastModifiedBy>
  <cp:revision>3</cp:revision>
  <dcterms:modified xsi:type="dcterms:W3CDTF">2018-12-11T10:33:25Z</dcterms:modified>
</cp:coreProperties>
</file>