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570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/>
          </a:p>
        </p:txBody>
      </p:sp>
      <p:sp>
        <p:nvSpPr>
          <p:cNvPr id="30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fi-FI" altLang="fi-FI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fi-FI" altLang="fi-FI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fi-FI" altLang="fi-FI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fld id="{D43C65DF-B571-4F0F-B5D8-C30FEE86B09F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78F757-A054-4DD4-A4B9-006FBB1E8D66}" type="slidenum">
              <a:rPr lang="fi-FI" altLang="fi-FI"/>
              <a:pPr/>
              <a:t>1</a:t>
            </a:fld>
            <a:endParaRPr lang="fi-FI" altLang="fi-FI"/>
          </a:p>
        </p:txBody>
      </p:sp>
      <p:sp>
        <p:nvSpPr>
          <p:cNvPr id="112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675653-7192-41F6-B1AE-37791434BB3D}" type="slidenum">
              <a:rPr lang="fi-FI" altLang="fi-FI"/>
              <a:pPr/>
              <a:t>2</a:t>
            </a:fld>
            <a:endParaRPr lang="fi-FI" altLang="fi-FI"/>
          </a:p>
        </p:txBody>
      </p:sp>
      <p:sp>
        <p:nvSpPr>
          <p:cNvPr id="12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635F01-7F74-42DB-BB50-AFB63E0966A4}" type="slidenum">
              <a:rPr lang="fi-FI" altLang="fi-FI"/>
              <a:pPr/>
              <a:t>3</a:t>
            </a:fld>
            <a:endParaRPr lang="fi-FI" altLang="fi-FI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D4A5F92-1199-4736-B9E9-74A3E3D75FC6}" type="slidenum">
              <a:rPr lang="fi-FI" altLang="fi-FI"/>
              <a:pPr/>
              <a:t>4</a:t>
            </a:fld>
            <a:endParaRPr lang="fi-FI" altLang="fi-FI"/>
          </a:p>
        </p:txBody>
      </p:sp>
      <p:sp>
        <p:nvSpPr>
          <p:cNvPr id="14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C0AD177-B4CF-4411-AD1C-8F04A2587664}" type="slidenum">
              <a:rPr lang="fi-FI" altLang="fi-FI"/>
              <a:pPr/>
              <a:t>5</a:t>
            </a:fld>
            <a:endParaRPr lang="fi-FI" altLang="fi-FI"/>
          </a:p>
        </p:txBody>
      </p:sp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8E4C7E6-D290-4EC4-9107-4723FAA34610}" type="slidenum">
              <a:rPr lang="fi-FI" altLang="fi-FI"/>
              <a:pPr/>
              <a:t>6</a:t>
            </a:fld>
            <a:endParaRPr lang="fi-FI" altLang="fi-FI"/>
          </a:p>
        </p:txBody>
      </p:sp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 altLang="fi-FI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6D8AF9-E67B-4B15-B22E-2300C99EC835}" type="slidenum">
              <a:rPr lang="fi-FI" altLang="fi-FI"/>
              <a:pPr/>
              <a:t>7</a:t>
            </a:fld>
            <a:endParaRPr lang="fi-FI" altLang="fi-FI"/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 alt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D523C3C-D523-494D-8D2A-9AEE07D08733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463627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1CD6B91-DAF0-4598-9ECD-A343E039B808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271013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D57CD6F-2644-407A-8BD2-02CE1388F19F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90544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6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7700" cy="4986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FE6F87-D4D9-44C8-BF39-37AC61E6CB37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4361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6ACFE11-B7CD-490A-9BC2-398B29133A54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020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EF400B1-5E44-49A1-B2A3-7EE966171B7D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90907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DE9EF5-C06C-4B6B-AF12-F7A2AC863F99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25030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8F840D3-12E6-444B-B653-7D170333258D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25347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A462236-9C48-448A-BCFC-7DEA1339761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2740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4DC3129-738A-45EF-A038-9AFC19D13379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92330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6950" cy="645318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318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9326044-7486-4AD1-BB6F-520C6ACFCB9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652045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7423D58-43AC-43BD-88F1-7F2151EBF5A0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550288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F33D13B-AC89-43E3-94C3-3017D9F9210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28505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FC5D25-E3FD-47B2-8AA7-EDF8E222E0C7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86406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00113" y="2052638"/>
            <a:ext cx="4062412" cy="408463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114925" y="2052638"/>
            <a:ext cx="4062413" cy="408463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2A7B716-F6F7-4953-B1B1-1117AF009DD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41535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B8419E0-FE3A-4B32-AD49-4400E3935B8A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435412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2CBD79E-3259-4A11-8EA6-1F0D1C1883BD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15581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926FBAA-03A0-43B6-931B-2B18F2F73FE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41726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5244CCD-C8D4-494C-A310-0391F7B02A54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45861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9BB9D1D-9BA0-4F63-9C54-52D68526C290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19664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493A03A-3C04-4BA5-B9EA-9BE0B22D6C57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194884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7199313" y="582613"/>
            <a:ext cx="2159000" cy="5554662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720725" y="582613"/>
            <a:ext cx="6326188" cy="5554662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F2753B1-F6E1-45D6-A05E-8C90451901CE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32674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Otsikko sekä sisältö tekstin yläpuol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0725" y="582613"/>
            <a:ext cx="8637588" cy="127158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00113" y="2052638"/>
            <a:ext cx="8277225" cy="1965325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900113" y="4170363"/>
            <a:ext cx="8277225" cy="196691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idx="10"/>
          </p:nvPr>
        </p:nvSpPr>
        <p:spPr>
          <a:xfrm>
            <a:off x="792163" y="6419850"/>
            <a:ext cx="2344737" cy="517525"/>
          </a:xfrm>
        </p:spPr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idx="11"/>
          </p:nvPr>
        </p:nvSpPr>
        <p:spPr>
          <a:xfrm>
            <a:off x="3482975" y="6419850"/>
            <a:ext cx="3192463" cy="517525"/>
          </a:xfrm>
        </p:spPr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idx="12"/>
          </p:nvPr>
        </p:nvSpPr>
        <p:spPr>
          <a:xfrm>
            <a:off x="7011988" y="6419850"/>
            <a:ext cx="2344737" cy="517525"/>
          </a:xfrm>
        </p:spPr>
        <p:txBody>
          <a:bodyPr/>
          <a:lstStyle>
            <a:lvl1pPr>
              <a:defRPr/>
            </a:lvl1pPr>
          </a:lstStyle>
          <a:p>
            <a:fld id="{8796828E-8378-49ED-A02E-FD1ACF596B41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02439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780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i-FI" smtClean="0"/>
              <a:t>Muokkaa otsikon tekstimuotoa napsauttamalla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7800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i-FI" smtClean="0"/>
              <a:t>Muokkaa jäsennyksen tekstimuotoa napsauttamalla</a:t>
            </a:r>
          </a:p>
          <a:p>
            <a:pPr lvl="1"/>
            <a:r>
              <a:rPr lang="en-GB" altLang="fi-FI" smtClean="0"/>
              <a:t>Toinen jäsennystaso</a:t>
            </a:r>
          </a:p>
          <a:p>
            <a:pPr lvl="2"/>
            <a:r>
              <a:rPr lang="en-GB" altLang="fi-FI" smtClean="0"/>
              <a:t>Kolmas jäsennystaso</a:t>
            </a:r>
          </a:p>
          <a:p>
            <a:pPr lvl="3"/>
            <a:r>
              <a:rPr lang="en-GB" altLang="fi-FI" smtClean="0"/>
              <a:t>Neljäs jäsennystaso</a:t>
            </a:r>
          </a:p>
          <a:p>
            <a:pPr lvl="4"/>
            <a:r>
              <a:rPr lang="en-GB" altLang="fi-FI" smtClean="0"/>
              <a:t>Viides jäsennystaso</a:t>
            </a:r>
          </a:p>
          <a:p>
            <a:pPr lvl="4"/>
            <a:r>
              <a:rPr lang="en-GB" altLang="fi-FI" smtClean="0"/>
              <a:t>Kuudes jäsennystaso</a:t>
            </a:r>
          </a:p>
          <a:p>
            <a:pPr lvl="4"/>
            <a:r>
              <a:rPr lang="en-GB" altLang="fi-FI" smtClean="0"/>
              <a:t>Seitsemäs jäsennystaso</a:t>
            </a:r>
          </a:p>
          <a:p>
            <a:pPr lvl="4"/>
            <a:r>
              <a:rPr lang="en-GB" altLang="fi-FI" smtClean="0"/>
              <a:t>Kahdeksas jäsennystaso</a:t>
            </a:r>
          </a:p>
          <a:p>
            <a:pPr lvl="4"/>
            <a:r>
              <a:rPr lang="en-GB" altLang="fi-FI" smtClean="0"/>
              <a:t>Yhdeksäs jäsennystaso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fi-FI" altLang="fi-FI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24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fi-FI" altLang="fi-F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BE2D6F27-ED0C-41F7-8CC9-8D8C21E53806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20725" y="582613"/>
            <a:ext cx="8637588" cy="127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i-FI" smtClean="0"/>
              <a:t>Muokkaa otsikon tekstimuotoa napsauttamalla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2052638"/>
            <a:ext cx="8277225" cy="408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i-FI" smtClean="0"/>
              <a:t>Muokkaa jäsennyksen tekstimuotoa napsauttamalla</a:t>
            </a:r>
          </a:p>
          <a:p>
            <a:pPr lvl="1"/>
            <a:r>
              <a:rPr lang="en-GB" altLang="fi-FI" smtClean="0"/>
              <a:t>Toinen jäsennystaso</a:t>
            </a:r>
          </a:p>
          <a:p>
            <a:pPr lvl="2"/>
            <a:r>
              <a:rPr lang="en-GB" altLang="fi-FI" smtClean="0"/>
              <a:t>Kolmas jäsennystaso</a:t>
            </a:r>
          </a:p>
          <a:p>
            <a:pPr lvl="3"/>
            <a:r>
              <a:rPr lang="en-GB" altLang="fi-FI" smtClean="0"/>
              <a:t>Neljäs jäsennystaso</a:t>
            </a:r>
          </a:p>
          <a:p>
            <a:pPr lvl="4"/>
            <a:r>
              <a:rPr lang="en-GB" altLang="fi-FI" smtClean="0"/>
              <a:t>Viides jäsennystaso</a:t>
            </a:r>
          </a:p>
          <a:p>
            <a:pPr lvl="4"/>
            <a:r>
              <a:rPr lang="en-GB" altLang="fi-FI" smtClean="0"/>
              <a:t>Kuudes jäsennystaso</a:t>
            </a:r>
          </a:p>
          <a:p>
            <a:pPr lvl="4"/>
            <a:r>
              <a:rPr lang="en-GB" altLang="fi-FI" smtClean="0"/>
              <a:t>Seitsemäs jäsennystaso</a:t>
            </a:r>
          </a:p>
          <a:p>
            <a:pPr lvl="4"/>
            <a:r>
              <a:rPr lang="en-GB" altLang="fi-FI" smtClean="0"/>
              <a:t>Kahdeksas jäsennystaso</a:t>
            </a:r>
          </a:p>
          <a:p>
            <a:pPr lvl="4"/>
            <a:r>
              <a:rPr lang="en-GB" altLang="fi-FI" smtClean="0"/>
              <a:t>Yhdeksäs jäsennystaso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792163" y="6419850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fi-FI" altLang="fi-FI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82975" y="6419850"/>
            <a:ext cx="31924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fi-FI" altLang="fi-FI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11988" y="6419850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fld id="{6D5F5F01-3D3E-4E8B-BE04-9793537045A4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 kern="1200">
          <a:solidFill>
            <a:srgbClr val="996633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996633"/>
          </a:solidFill>
          <a:latin typeface="Times New Roman" panose="02020603050405020304" pitchFamily="18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marL="1143000" indent="-228600" algn="ctr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996633"/>
          </a:solidFill>
          <a:latin typeface="Times New Roman" panose="02020603050405020304" pitchFamily="18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marL="1600200" indent="-228600" algn="ctr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996633"/>
          </a:solidFill>
          <a:latin typeface="Times New Roman" panose="02020603050405020304" pitchFamily="18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marL="2057400" indent="-228600" algn="ctr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996633"/>
          </a:solidFill>
          <a:latin typeface="Times New Roman" panose="02020603050405020304" pitchFamily="18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ctr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996633"/>
          </a:solidFill>
          <a:latin typeface="Times New Roman" panose="02020603050405020304" pitchFamily="18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2971800" indent="-228600" algn="ctr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996633"/>
          </a:solidFill>
          <a:latin typeface="Times New Roman" panose="02020603050405020304" pitchFamily="18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3429000" indent="-228600" algn="ctr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996633"/>
          </a:solidFill>
          <a:latin typeface="Times New Roman" panose="02020603050405020304" pitchFamily="18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3886200" indent="-228600" algn="ctr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i="1">
          <a:solidFill>
            <a:srgbClr val="996633"/>
          </a:solidFill>
          <a:latin typeface="Times New Roman" panose="02020603050405020304" pitchFamily="18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342900" indent="-342900" algn="l" defTabSz="449263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riikkamaria.korhonen@hotmai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88963"/>
            <a:ext cx="8640763" cy="669925"/>
          </a:xfrm>
          <a:ln/>
        </p:spPr>
        <p:txBody>
          <a:bodyPr/>
          <a:lstStyle/>
          <a:p>
            <a:pPr algn="r">
              <a:lnSpc>
                <a:spcPct val="102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fi-FI" sz="1400">
                <a:latin typeface="Calibri" panose="020F0502020204030204" pitchFamily="34" charset="0"/>
              </a:rPr>
              <a:t>Sanataiteen hyödyntäminen lasten ja nuorten kirjastotyössä</a:t>
            </a:r>
            <a:br>
              <a:rPr lang="en-US" altLang="fi-FI" sz="1400">
                <a:latin typeface="Calibri" panose="020F0502020204030204" pitchFamily="34" charset="0"/>
              </a:rPr>
            </a:br>
            <a:r>
              <a:rPr lang="en-US" altLang="fi-FI" sz="1400">
                <a:latin typeface="Calibri" panose="020F0502020204030204" pitchFamily="34" charset="0"/>
              </a:rPr>
              <a:t>Riikkamaria Korhonen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619250"/>
            <a:ext cx="8280400" cy="1908175"/>
          </a:xfrm>
          <a:ln/>
        </p:spPr>
        <p:txBody>
          <a:bodyPr tIns="0"/>
          <a:lstStyle/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2000" b="1" dirty="0" smtClean="0">
                <a:latin typeface="Calibri;sans-serif" pitchFamily="32" charset="0"/>
              </a:rPr>
              <a:t> </a:t>
            </a:r>
            <a:r>
              <a:rPr lang="fi-FI" altLang="fi-FI" sz="2600" b="1" dirty="0" smtClean="0">
                <a:latin typeface="Calibri;sans-serif" pitchFamily="32" charset="0"/>
              </a:rPr>
              <a:t>Alle 6-vuotiaiden satutunti</a:t>
            </a: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i="1" dirty="0" smtClean="0">
                <a:latin typeface="Calibri;sans-serif" pitchFamily="32" charset="0"/>
              </a:rPr>
              <a:t>Sanataidetta ja monitaiteellisia menetelmiä hyödyntävä ja kaikkia aisteja käyttävä satutunti.</a:t>
            </a: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 dirty="0" smtClean="0">
              <a:latin typeface="Calibri;sans-serif" pitchFamily="32" charset="0"/>
            </a:endParaRP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 dirty="0">
              <a:latin typeface="Calibri;sans-serif" pitchFamily="32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00113" y="3163888"/>
            <a:ext cx="8280400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;sans-serif" pitchFamily="3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PEDAGOGINEN AJATUS</a:t>
            </a:r>
            <a:r>
              <a:rPr lang="fi-FI" altLang="fi-FI" sz="1600" dirty="0" smtClean="0">
                <a:solidFill>
                  <a:srgbClr val="FF00FF"/>
                </a:solidFill>
                <a:latin typeface="Calibri;sans-serif" pitchFamily="3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;sans-serif" pitchFamily="3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satutunnilla on aina samanlainen muoto: aloitus, satu ja satuun liittyvä toiminta ja lopetus 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;sans-serif" pitchFamily="3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satutunnin kesto 30 min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;sans-serif" pitchFamily="3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lapset aktiivisia toimijoita 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;sans-serif" pitchFamily="3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satutuntia ohjataan lasten tasolta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;sans-serif" pitchFamily="3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alle kouluikäisten sanataiteen yksi keskeinen osa on lorut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;sans-serif" pitchFamily="3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monitaiteiden pohjana aina kirjallisuus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;sans-serif" pitchFamily="3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yksi teema per satutunti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;sans-serif" pitchFamily="3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valitaan teema / kirja, josta riittää ”pureskeltavaa” koko satutunnille  </a:t>
            </a:r>
            <a:endParaRPr lang="fi-FI" altLang="fi-FI" sz="1600" dirty="0">
              <a:latin typeface="Calibri;sans-serif" pitchFamily="3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88963"/>
            <a:ext cx="8640763" cy="850900"/>
          </a:xfrm>
          <a:ln/>
        </p:spPr>
        <p:txBody>
          <a:bodyPr/>
          <a:lstStyle/>
          <a:p>
            <a:pPr algn="r">
              <a:lnSpc>
                <a:spcPct val="102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fi-FI" sz="1400">
                <a:latin typeface="Calibri" panose="020F0502020204030204" pitchFamily="34" charset="0"/>
              </a:rPr>
              <a:t>Sanataiteen hyödyntäminen lasten ja nuorten kirjastotyössä</a:t>
            </a:r>
            <a:br>
              <a:rPr lang="en-US" altLang="fi-FI" sz="1400">
                <a:latin typeface="Calibri" panose="020F0502020204030204" pitchFamily="34" charset="0"/>
              </a:rPr>
            </a:br>
            <a:r>
              <a:rPr lang="en-US" altLang="fi-FI" sz="1400">
                <a:latin typeface="Calibri" panose="020F0502020204030204" pitchFamily="34" charset="0"/>
              </a:rPr>
              <a:t>Riikkamaria Korhonen</a:t>
            </a:r>
            <a:br>
              <a:rPr lang="en-US" altLang="fi-FI" sz="1400">
                <a:latin typeface="Calibri" panose="020F0502020204030204" pitchFamily="34" charset="0"/>
              </a:rPr>
            </a:br>
            <a:endParaRPr lang="en-US" altLang="fi-FI" sz="1400">
              <a:latin typeface="Calibri" panose="020F0502020204030204" pitchFamily="34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792288"/>
            <a:ext cx="8280400" cy="2030412"/>
          </a:xfrm>
          <a:ln/>
        </p:spPr>
        <p:txBody>
          <a:bodyPr tIns="0"/>
          <a:lstStyle/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 b="1">
              <a:latin typeface="Calibri" panose="020F0502020204030204" pitchFamily="34" charset="0"/>
            </a:endParaRP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>
              <a:latin typeface="Calibri" panose="020F0502020204030204" pitchFamily="34" charset="0"/>
            </a:endParaRP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>
              <a:latin typeface="Calibri" panose="020F0502020204030204" pitchFamily="34" charset="0"/>
            </a:endParaRPr>
          </a:p>
          <a:p>
            <a:pPr indent="-341313">
              <a:lnSpc>
                <a:spcPct val="102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>
              <a:latin typeface="Calibri" panose="020F0502020204030204" pitchFamily="34" charset="0"/>
            </a:endParaRPr>
          </a:p>
          <a:p>
            <a:pPr indent="-341313">
              <a:lnSpc>
                <a:spcPct val="102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>
              <a:latin typeface="Calibri" panose="020F0502020204030204" pitchFamily="34" charset="0"/>
            </a:endParaRPr>
          </a:p>
          <a:p>
            <a:pPr indent="-341313">
              <a:lnSpc>
                <a:spcPct val="102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>
              <a:latin typeface="Calibri" panose="020F0502020204030204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900113" y="2306638"/>
            <a:ext cx="8280400" cy="417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ALOITUS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jollain tietyllä runolla, laululla, loruleikillä tai tervehtimistavalla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auttaa lapsia keskittymään satuhetkeen, kun oppivat hahmottamaan mitä satutuntiin kuuluu 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LÄMMITTELY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tarkoituksena johdatella ajatukset sadun teemaan, kiinnittää lapsen huomio satutunnin ohjaajaan sekä purkaa liikkeen kautta jännitystä ja energiaa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valmiita leikkiohjeita voi ja kannattaa soveltaa sekä muokata eri ikäryhmille sopiviksi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runoihin voi keksiä myös omat liikkeet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</a:t>
            </a: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loruleikit </a:t>
            </a: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toimivat nopeina lämmittelyinä ihan sellaisenaan, mutta niihin voi ottaa mukaan	toiminnallisia elementtejä, esim. </a:t>
            </a: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sankoja </a:t>
            </a: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rummutusta varten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900113" y="1600200"/>
            <a:ext cx="8280400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en-US" altLang="fi-FI" b="1" i="1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Satutunnin kulku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88963"/>
            <a:ext cx="8640763" cy="669925"/>
          </a:xfrm>
          <a:ln/>
        </p:spPr>
        <p:txBody>
          <a:bodyPr/>
          <a:lstStyle/>
          <a:p>
            <a:pPr algn="r">
              <a:lnSpc>
                <a:spcPct val="102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fi-FI" sz="1400">
                <a:latin typeface="Calibri" panose="020F0502020204030204" pitchFamily="34" charset="0"/>
              </a:rPr>
              <a:t>Sanataiteen hyödyntäminen lasten ja nuorten kirjastotyössä</a:t>
            </a:r>
            <a:br>
              <a:rPr lang="en-US" altLang="fi-FI" sz="1400">
                <a:latin typeface="Calibri" panose="020F0502020204030204" pitchFamily="34" charset="0"/>
              </a:rPr>
            </a:br>
            <a:r>
              <a:rPr lang="en-US" altLang="fi-FI" sz="1400">
                <a:latin typeface="Calibri" panose="020F0502020204030204" pitchFamily="34" charset="0"/>
              </a:rPr>
              <a:t>Riikkamaria Korhonen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800225"/>
            <a:ext cx="8280400" cy="3925888"/>
          </a:xfrm>
          <a:ln/>
        </p:spPr>
        <p:txBody>
          <a:bodyPr tIns="0"/>
          <a:lstStyle/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SATU &amp; TOIMINTA </a:t>
            </a: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- näiden välinen suhde ja järjestys riippuu sadusta ja tavasta, jolla satua halutaan käsitellä</a:t>
            </a: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- sadusta keskustelu </a:t>
            </a: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 dirty="0">
              <a:latin typeface="Calibri" panose="020F0502020204030204" pitchFamily="34" charset="0"/>
            </a:endParaRP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LOPETTELU</a:t>
            </a: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- lyhyt rauhoittumisen hetki ennen varsinaista lopetusta, jonka tarkoituksena on irrottautua sadusta ja siihen liittyvästä toiminnasta ja johdatella lapsi satutunnin lopetukseen</a:t>
            </a: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 dirty="0">
              <a:latin typeface="Calibri" panose="020F0502020204030204" pitchFamily="34" charset="0"/>
            </a:endParaRP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LOPETUS</a:t>
            </a:r>
          </a:p>
          <a:p>
            <a:pPr indent="-341313">
              <a:lnSpc>
                <a:spcPct val="102000"/>
              </a:lnSpc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- Esimerkiksi loruleikki, joka kokoaa lapset ja aikuiset yhteisen toiminnan äärelle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720725" y="588963"/>
            <a:ext cx="86407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2000"/>
              </a:lnSpc>
              <a:buClrTx/>
              <a:buFontTx/>
              <a:buNone/>
            </a:pPr>
            <a:r>
              <a:rPr lang="en-US" altLang="fi-FI" sz="1400" b="1" i="1">
                <a:solidFill>
                  <a:srgbClr val="99663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Sanataiteen hyödyntäminen lasten ja nuorten kirjastotyössä</a:t>
            </a:r>
            <a:br>
              <a:rPr lang="en-US" altLang="fi-FI" sz="1400" b="1" i="1">
                <a:solidFill>
                  <a:srgbClr val="99663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fi-FI" sz="1400" b="1" i="1">
                <a:solidFill>
                  <a:srgbClr val="99663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Riikkamaria Korhonen</a:t>
            </a: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6659563" y="3419475"/>
            <a:ext cx="2665412" cy="18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LOPETTELURUNO</a:t>
            </a:r>
            <a:endParaRPr lang="fi-FI" altLang="fi-FI" sz="1600" dirty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Jukka Itkonen: 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Syksyn postikortti, Kaikki hyvin kasvimaalla 2014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900113" y="1439863"/>
            <a:ext cx="5580062" cy="4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b="1" i="1" dirty="0" err="1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Satu-</a:t>
            </a:r>
            <a:r>
              <a:rPr lang="fi-FI" altLang="fi-FI" b="1" i="1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fi-FI" altLang="fi-FI" b="1" i="1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ja </a:t>
            </a:r>
            <a:r>
              <a:rPr lang="fi-FI" altLang="fi-FI" b="1" i="1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toimintaesimerkki</a:t>
            </a:r>
            <a:r>
              <a:rPr lang="fi-FI" altLang="fi-FI" b="1" i="1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fi-FI" altLang="fi-FI" sz="1600" i="1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Syksyinen metsä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900113" y="3419475"/>
            <a:ext cx="2665412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LÄMMITTELY, </a:t>
            </a: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2-3 </a:t>
            </a: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loruleikkiä 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Kaija Pakkanen: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Sateen edellä,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Iloinen Pillipiipari, 1993 ja Riimikissa kikattaa, 2013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endParaRPr lang="fi-FI" altLang="fi-FI" sz="1600" dirty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Leena Junnila: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 err="1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Rips</a:t>
            </a: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raps ropinaa, </a:t>
            </a:r>
            <a:r>
              <a:rPr lang="fi-FI" altLang="fi-FI" sz="1600" dirty="0" err="1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Lits</a:t>
            </a: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fi-FI" altLang="fi-FI" sz="1600" dirty="0" err="1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läts</a:t>
            </a: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lätäkkö!, 2013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endParaRPr lang="fi-FI" altLang="fi-FI" sz="1600" dirty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Francesca Simon: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 err="1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Limpsis</a:t>
            </a: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lampsis, Tömps </a:t>
            </a:r>
            <a:r>
              <a:rPr lang="fi-FI" altLang="fi-FI" sz="1600" dirty="0" err="1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tömps</a:t>
            </a: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töminää, 1998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959225" y="3419475"/>
            <a:ext cx="2665413" cy="18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SATU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Luetaan satu ja käydään se uudestaan läpi aukeama kerrallaan keskustellen.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900113" y="2160588"/>
            <a:ext cx="341947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b="1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Kaisa Happonen</a:t>
            </a:r>
          </a:p>
          <a:p>
            <a:pPr>
              <a:lnSpc>
                <a:spcPct val="118000"/>
              </a:lnSpc>
              <a:buClrTx/>
              <a:buFontTx/>
              <a:buNone/>
            </a:pPr>
            <a:r>
              <a:rPr lang="fi-FI" altLang="fi-FI" sz="3600" b="1" dirty="0"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MUR</a:t>
            </a:r>
            <a:r>
              <a:rPr lang="fi-FI" altLang="fi-FI" sz="3600" b="1" dirty="0">
                <a:latin typeface="Segoe Script" panose="020B05040200000000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fi-FI" altLang="fi-FI" b="1" dirty="0">
                <a:latin typeface="Segoe Script" panose="020B05040200000000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eli karhu</a:t>
            </a:r>
            <a:r>
              <a:rPr lang="fi-FI" altLang="fi-FI" dirty="0">
                <a:latin typeface="Segoe Script" panose="020B05040200000000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720725" y="588963"/>
            <a:ext cx="86407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2000"/>
              </a:lnSpc>
              <a:buClrTx/>
              <a:buFontTx/>
              <a:buNone/>
            </a:pPr>
            <a:r>
              <a:rPr lang="en-US" altLang="fi-FI" sz="1400" b="1" i="1">
                <a:solidFill>
                  <a:srgbClr val="99663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Sanataiteen hyödyntäminen lasten ja nuorten kirjastotyössä</a:t>
            </a:r>
            <a:br>
              <a:rPr lang="en-US" altLang="fi-FI" sz="1400" b="1" i="1">
                <a:solidFill>
                  <a:srgbClr val="99663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fi-FI" sz="1400" b="1" i="1">
                <a:solidFill>
                  <a:srgbClr val="99663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Riikkamaria Korhonen</a:t>
            </a: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00113" y="1152525"/>
            <a:ext cx="3959225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b="1" i="1" dirty="0" err="1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Satu-</a:t>
            </a:r>
            <a:r>
              <a:rPr lang="fi-FI" altLang="fi-FI" b="1" i="1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fi-FI" altLang="fi-FI" b="1" i="1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ja </a:t>
            </a:r>
            <a:r>
              <a:rPr lang="fi-FI" altLang="fi-FI" b="1" i="1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toimintaesimerkki</a:t>
            </a:r>
            <a:r>
              <a:rPr lang="fi-FI" altLang="fi-FI" b="1" i="1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fi-FI" altLang="fi-FI" sz="1600" i="1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Ikävä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933450" y="1619250"/>
            <a:ext cx="2665413" cy="18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buClrTx/>
              <a:buFontTx/>
              <a:buNone/>
            </a:pPr>
            <a:r>
              <a:rPr lang="en-US" altLang="fi-FI" sz="160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Katri Kirkkopelto</a:t>
            </a:r>
          </a:p>
          <a:p>
            <a:pPr>
              <a:lnSpc>
                <a:spcPct val="127000"/>
              </a:lnSpc>
              <a:buClrTx/>
              <a:buFontTx/>
              <a:buNone/>
            </a:pPr>
            <a:r>
              <a:rPr lang="en-US" altLang="fi-FI" sz="3200" b="1">
                <a:latin typeface="Andalus" panose="02020603050405020304" pitchFamily="18" charset="-78"/>
                <a:ea typeface="Arial Unicode MS" panose="020B0604020202020204" pitchFamily="34" charset="-128"/>
                <a:cs typeface="Arial Unicode MS" panose="020B0604020202020204" pitchFamily="34" charset="-128"/>
              </a:rPr>
              <a:t>Pikku Pesu</a:t>
            </a:r>
          </a:p>
          <a:p>
            <a:pPr>
              <a:lnSpc>
                <a:spcPct val="127000"/>
              </a:lnSpc>
              <a:buClrTx/>
              <a:buFontTx/>
              <a:buNone/>
            </a:pPr>
            <a:r>
              <a:rPr lang="en-US" altLang="fi-FI" sz="3200" b="1">
                <a:latin typeface="Andalus" panose="02020603050405020304" pitchFamily="18" charset="-7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ja iso Ikävä</a:t>
            </a:r>
            <a:r>
              <a:rPr lang="en-US" altLang="fi-FI" sz="3200">
                <a:latin typeface="Andalus" panose="02020603050405020304" pitchFamily="18" charset="-7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933450" y="3419475"/>
            <a:ext cx="2665413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LÄMMITTELY, 1-2 loruleikkiä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 err="1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Tittamari</a:t>
            </a: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Marttinen: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Filmitähti, Riimikissa kikattaa, 2013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endParaRPr lang="fi-FI" altLang="fi-FI" sz="1600" dirty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Laura Ruohonen: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Viisi pientä Niemistä,  Yökyöpelit, 2008 ja Riimikissa kikattaa, 2013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endParaRPr lang="fi-FI" altLang="fi-FI" sz="1600" dirty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Jukka Itkonen: 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Mikä se on?, Krokotiili hikoaa, 2010 ja Riimikissa kikattaa, 2013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959225" y="3419475"/>
            <a:ext cx="2665413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SATU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Ennen satua: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”Mitä yökylään otetaan mukaan?” &amp; Matkalaukku  		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Luetaan satu ja käydään se läpi aukeama kerrallaan keskustellan. 	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endParaRPr lang="fi-FI" altLang="fi-FI" sz="160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endParaRPr lang="fi-FI" altLang="fi-FI" sz="160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Lopuksi: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”Miten ikävän voi karkottaa pois?” &amp; Matkalaukku 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840538" y="3419475"/>
            <a:ext cx="2665412" cy="18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LOPETTELURUNO</a:t>
            </a:r>
            <a:endParaRPr lang="fi-FI" altLang="fi-FI" sz="1600" dirty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Johanna Venho: 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Kainalokanat Linnunmaitoa kainalokanoille, 2015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720725" y="588963"/>
            <a:ext cx="86407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2000"/>
              </a:lnSpc>
              <a:buClrTx/>
              <a:buFontTx/>
              <a:buNone/>
            </a:pPr>
            <a:r>
              <a:rPr lang="en-US" altLang="fi-FI" sz="1400" b="1" i="1">
                <a:solidFill>
                  <a:srgbClr val="99663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Sanataiteen hyödyntäminen lasten ja nuorten kirjastotyössä</a:t>
            </a:r>
            <a:br>
              <a:rPr lang="en-US" altLang="fi-FI" sz="1400" b="1" i="1">
                <a:solidFill>
                  <a:srgbClr val="99663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fi-FI" sz="1400" b="1" i="1">
                <a:solidFill>
                  <a:srgbClr val="99663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Riikkamaria Korhonen</a:t>
            </a: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900113" y="1079500"/>
            <a:ext cx="360045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b="1" i="1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Satu ja toiminta esimerkki, </a:t>
            </a:r>
            <a:r>
              <a:rPr lang="fi-FI" altLang="fi-FI" sz="1600" i="1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Uni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903320" y="1661318"/>
            <a:ext cx="2665413" cy="9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buClrTx/>
              <a:buFontTx/>
              <a:buNone/>
            </a:pPr>
            <a:r>
              <a:rPr lang="en-US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Mila </a:t>
            </a:r>
            <a:r>
              <a:rPr lang="en-US" altLang="fi-FI" sz="1600" dirty="0" err="1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Teräs</a:t>
            </a:r>
            <a:r>
              <a:rPr lang="en-US" altLang="fi-FI" sz="1200" b="1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>
              <a:lnSpc>
                <a:spcPct val="98000"/>
              </a:lnSpc>
              <a:buClrTx/>
              <a:buFontTx/>
              <a:buNone/>
            </a:pPr>
            <a:r>
              <a:rPr lang="en-US" altLang="fi-FI" sz="3200" b="1" dirty="0">
                <a:latin typeface="Giddyup Std" pitchFamily="4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Elli ja </a:t>
            </a:r>
            <a:r>
              <a:rPr lang="en-US" altLang="fi-FI" sz="3200" b="1" dirty="0" err="1">
                <a:latin typeface="Giddyup Std" pitchFamily="4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unenpää</a:t>
            </a:r>
            <a:endParaRPr lang="en-US" altLang="fi-FI" sz="3200" b="1" dirty="0">
              <a:latin typeface="Giddyup Std" pitchFamily="4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873875" y="2915741"/>
            <a:ext cx="2665413" cy="18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LOPETTELURUNO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Terhi Utriainen: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Unella on siipi, Uni leikkii hippaa, 2002 ja Kultainen 	lastenrunokirja, 2005</a:t>
            </a:r>
            <a:endParaRPr lang="fi-FI" altLang="fi-FI" sz="1600" dirty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888598" y="2915741"/>
            <a:ext cx="2665412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SATU</a:t>
            </a:r>
          </a:p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Luetaan satu ja käydään se läpi aukeama kerrallaan </a:t>
            </a: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keskustellen</a:t>
            </a: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Samalla: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asetetaan unikaverit </a:t>
            </a: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riviin</a:t>
            </a:r>
            <a:endParaRPr lang="fi-FI" altLang="fi-FI" sz="1600" dirty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nimetään eri </a:t>
            </a:r>
            <a:r>
              <a:rPr lang="fi-FI" altLang="fi-FI" sz="1600" dirty="0" smtClean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aistielimet</a:t>
            </a:r>
            <a:endParaRPr lang="fi-FI" altLang="fi-FI" sz="1600" dirty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himmennetään valoja ja heijastetaan taskulampulla varjoja seinään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”unikerä” (lanka- tai matonkudekerä) kiertää jokaisen kädestä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keskustellaan millaisia unet ovat, mitä niissä voi tehdä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903321" y="2915741"/>
            <a:ext cx="2665412" cy="216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2000"/>
              </a:lnSpc>
              <a:spcAft>
                <a:spcPts val="1425"/>
              </a:spcAft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LÄMMITTELY, 1-2 loruleikkiä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Eppu Nuotio: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Sormisuukko, Silkkipaperitaivas, 2005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endParaRPr lang="fi-FI" altLang="fi-FI" sz="1600" dirty="0"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Eppu Nuotio: </a:t>
            </a:r>
          </a:p>
          <a:p>
            <a:pPr>
              <a:lnSpc>
                <a:spcPct val="102000"/>
              </a:lnSpc>
              <a:buClrTx/>
              <a:buFontTx/>
              <a:buNone/>
            </a:pPr>
            <a:r>
              <a:rPr lang="fi-FI" altLang="fi-FI" sz="1600" dirty="0"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Linnun matka, Riimikissa kikattaa, 2013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720725" y="582613"/>
            <a:ext cx="8639175" cy="677862"/>
          </a:xfrm>
          <a:ln/>
        </p:spPr>
        <p:txBody>
          <a:bodyPr/>
          <a:lstStyle/>
          <a:p>
            <a:pPr algn="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fi-FI" sz="1400">
                <a:latin typeface="Calibri" panose="020F0502020204030204" pitchFamily="34" charset="0"/>
              </a:rPr>
              <a:t>Sanataiteen hyödyntäminen lasten ja nuorten kirjastotyössä</a:t>
            </a:r>
            <a:br>
              <a:rPr lang="en-US" altLang="fi-FI" sz="1400">
                <a:latin typeface="Calibri" panose="020F0502020204030204" pitchFamily="34" charset="0"/>
              </a:rPr>
            </a:br>
            <a:r>
              <a:rPr lang="en-US" altLang="fi-FI" sz="1400">
                <a:latin typeface="Calibri" panose="020F0502020204030204" pitchFamily="34" charset="0"/>
              </a:rPr>
              <a:t>Riikkamaria Korhonen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2033588"/>
            <a:ext cx="8278812" cy="4086225"/>
          </a:xfrm>
          <a:ln/>
        </p:spPr>
        <p:txBody>
          <a:bodyPr/>
          <a:lstStyle/>
          <a:p>
            <a:pPr indent="-34131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 smtClean="0">
                <a:latin typeface="Calibri" panose="020F0502020204030204" pitchFamily="34" charset="0"/>
              </a:rPr>
              <a:t>Satutuntiesimerkit </a:t>
            </a:r>
            <a:r>
              <a:rPr lang="fi-FI" altLang="fi-FI" sz="1600" dirty="0">
                <a:latin typeface="Calibri" panose="020F0502020204030204" pitchFamily="34" charset="0"/>
              </a:rPr>
              <a:t>on muokattavissa omaan kirjastoon, itselleen ja omaan suuhun sopiviksi.</a:t>
            </a:r>
          </a:p>
          <a:p>
            <a:pPr indent="-34131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 dirty="0">
              <a:latin typeface="Calibri" panose="020F0502020204030204" pitchFamily="34" charset="0"/>
            </a:endParaRPr>
          </a:p>
          <a:p>
            <a:pPr indent="-341313"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Jos mieleesi nousee kysymyksiä, ota rohkeasti </a:t>
            </a:r>
            <a:r>
              <a:rPr lang="fi-FI" altLang="fi-FI" sz="1600" dirty="0" smtClean="0">
                <a:latin typeface="Calibri" panose="020F0502020204030204" pitchFamily="34" charset="0"/>
              </a:rPr>
              <a:t>yhteyttä:</a:t>
            </a:r>
            <a:endParaRPr lang="fi-FI" altLang="fi-FI" sz="1600" dirty="0">
              <a:latin typeface="Calibri" panose="020F0502020204030204" pitchFamily="34" charset="0"/>
            </a:endParaRPr>
          </a:p>
          <a:p>
            <a:pPr indent="-341313"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  <a:hlinkClick r:id="rId3"/>
              </a:rPr>
              <a:t>riikkamaria.korhonen@hotmail.com</a:t>
            </a:r>
            <a:r>
              <a:rPr lang="fi-FI" altLang="fi-FI" sz="1600" dirty="0">
                <a:latin typeface="Calibri" panose="020F0502020204030204" pitchFamily="34" charset="0"/>
              </a:rPr>
              <a:t> tai puh. 0400 866 754</a:t>
            </a:r>
          </a:p>
          <a:p>
            <a:pPr indent="-34131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 dirty="0">
              <a:latin typeface="Calibri" panose="020F0502020204030204" pitchFamily="34" charset="0"/>
            </a:endParaRPr>
          </a:p>
          <a:p>
            <a:pPr indent="-341313"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Materiaali on vapaasti käytettävissä ja muokattavissa. </a:t>
            </a:r>
          </a:p>
          <a:p>
            <a:pPr marL="0" lvl="1" indent="0"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Toivon kuitenkin, että kyseisiä esimerkkejä käytettäessä mainitaan </a:t>
            </a:r>
            <a:r>
              <a:rPr lang="fi-FI" altLang="fi-FI" sz="1600" dirty="0" smtClean="0">
                <a:latin typeface="Calibri" panose="020F0502020204030204" pitchFamily="34" charset="0"/>
              </a:rPr>
              <a:t>suunnittelija</a:t>
            </a:r>
            <a:endParaRPr lang="fi-FI" altLang="fi-FI" sz="1600" dirty="0">
              <a:latin typeface="Calibri" panose="020F0502020204030204" pitchFamily="34" charset="0"/>
            </a:endParaRPr>
          </a:p>
          <a:p>
            <a:pPr marL="0" lvl="1" indent="0"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 Riikkamaria Korhonen, Sanataidekoulu Aapeli.</a:t>
            </a:r>
          </a:p>
          <a:p>
            <a:pPr marL="0" lvl="1" indent="0"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i-FI" altLang="fi-FI" sz="1600" dirty="0">
              <a:latin typeface="Calibri" panose="020F0502020204030204" pitchFamily="34" charset="0"/>
            </a:endParaRPr>
          </a:p>
          <a:p>
            <a:pPr marL="0" lvl="1" indent="0"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i-FI" altLang="fi-FI" sz="1600" dirty="0">
                <a:latin typeface="Calibri" panose="020F0502020204030204" pitchFamily="34" charset="0"/>
              </a:rPr>
              <a:t>Antoisia hetkiä sanataidetta hyödyntäen!</a:t>
            </a:r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912" y="5209931"/>
            <a:ext cx="2448272" cy="116307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ffice-te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ema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i-FI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i-FI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-te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-te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ema">
      <a:majorFont>
        <a:latin typeface="Times New Roman"/>
        <a:ea typeface="Arial Unicode MS"/>
        <a:cs typeface="Arial Unicode MS"/>
      </a:majorFont>
      <a:minorFont>
        <a:latin typeface="Times New Roman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i-FI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i-FI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-te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34463</TotalTime>
  <Words>573</Words>
  <Application>Microsoft Office PowerPoint</Application>
  <PresentationFormat>Mukautettu</PresentationFormat>
  <Paragraphs>120</Paragraphs>
  <Slides>7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11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7</vt:i4>
      </vt:variant>
    </vt:vector>
  </HeadingPairs>
  <TitlesOfParts>
    <vt:vector size="20" baseType="lpstr">
      <vt:lpstr>Arial Unicode MS</vt:lpstr>
      <vt:lpstr>Microsoft YaHei</vt:lpstr>
      <vt:lpstr>Andalus</vt:lpstr>
      <vt:lpstr>Arial</vt:lpstr>
      <vt:lpstr>Arial Black</vt:lpstr>
      <vt:lpstr>Calibri</vt:lpstr>
      <vt:lpstr>Calibri;sans-serif</vt:lpstr>
      <vt:lpstr>Giddyup Std</vt:lpstr>
      <vt:lpstr>Lucida Sans Unicode</vt:lpstr>
      <vt:lpstr>Segoe Script</vt:lpstr>
      <vt:lpstr>Times New Roman</vt:lpstr>
      <vt:lpstr>Office-teema</vt:lpstr>
      <vt:lpstr>Office-teema</vt:lpstr>
      <vt:lpstr>Sanataiteen hyödyntäminen lasten ja nuorten kirjastotyössä Riikkamaria Korhonen</vt:lpstr>
      <vt:lpstr>Sanataiteen hyödyntäminen lasten ja nuorten kirjastotyössä Riikkamaria Korhonen </vt:lpstr>
      <vt:lpstr>Sanataiteen hyödyntäminen lasten ja nuorten kirjastotyössä Riikkamaria Korhonen</vt:lpstr>
      <vt:lpstr>PowerPoint-esitys</vt:lpstr>
      <vt:lpstr>PowerPoint-esitys</vt:lpstr>
      <vt:lpstr>PowerPoint-esitys</vt:lpstr>
      <vt:lpstr>Sanataiteen hyödyntäminen lasten ja nuorten kirjastotyössä Riikkamaria Korhonen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Sanataiteen hyödyntäminen lasten ja nuorten kirjastotyössä Riikkamaria Korhonen</dc:title>
  <dc:creator>Jauhiainen Jaana</dc:creator>
  <cp:lastModifiedBy>Ilmola Maarit</cp:lastModifiedBy>
  <cp:revision>4</cp:revision>
  <cp:lastPrinted>1601-01-01T00:00:00Z</cp:lastPrinted>
  <dcterms:created xsi:type="dcterms:W3CDTF">2019-01-28T16:37:28Z</dcterms:created>
  <dcterms:modified xsi:type="dcterms:W3CDTF">2019-01-30T07:08:06Z</dcterms:modified>
</cp:coreProperties>
</file>