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61" r:id="rId5"/>
    <p:sldId id="262" r:id="rId6"/>
    <p:sldId id="263" r:id="rId7"/>
    <p:sldId id="270" r:id="rId8"/>
    <p:sldId id="265" r:id="rId9"/>
    <p:sldId id="266" r:id="rId10"/>
    <p:sldId id="274" r:id="rId11"/>
    <p:sldId id="273" r:id="rId12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>
      <p:cViewPr varScale="1">
        <p:scale>
          <a:sx n="114" d="100"/>
          <a:sy n="114" d="100"/>
        </p:scale>
        <p:origin x="14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najeva Ester" userId="d637dd00-1018-42d4-a0f6-1359f5fb4e4b" providerId="ADAL" clId="{57A2068D-CC62-45D8-8A3A-FFE21FFEB3A5}"/>
    <pc:docChg chg="custSel addSld delSld modSld">
      <pc:chgData name="Kanajeva Ester" userId="d637dd00-1018-42d4-a0f6-1359f5fb4e4b" providerId="ADAL" clId="{57A2068D-CC62-45D8-8A3A-FFE21FFEB3A5}" dt="2018-10-08T07:02:17.109" v="344"/>
      <pc:docMkLst>
        <pc:docMk/>
      </pc:docMkLst>
      <pc:sldChg chg="del">
        <pc:chgData name="Kanajeva Ester" userId="d637dd00-1018-42d4-a0f6-1359f5fb4e4b" providerId="ADAL" clId="{57A2068D-CC62-45D8-8A3A-FFE21FFEB3A5}" dt="2018-10-08T07:01:40.215" v="341" actId="2696"/>
        <pc:sldMkLst>
          <pc:docMk/>
          <pc:sldMk cId="3366479135" sldId="257"/>
        </pc:sldMkLst>
      </pc:sldChg>
      <pc:sldChg chg="addSp modSp">
        <pc:chgData name="Kanajeva Ester" userId="d637dd00-1018-42d4-a0f6-1359f5fb4e4b" providerId="ADAL" clId="{57A2068D-CC62-45D8-8A3A-FFE21FFEB3A5}" dt="2018-10-08T07:02:17.109" v="344"/>
        <pc:sldMkLst>
          <pc:docMk/>
          <pc:sldMk cId="2300198691" sldId="273"/>
        </pc:sldMkLst>
        <pc:spChg chg="mod">
          <ac:chgData name="Kanajeva Ester" userId="d637dd00-1018-42d4-a0f6-1359f5fb4e4b" providerId="ADAL" clId="{57A2068D-CC62-45D8-8A3A-FFE21FFEB3A5}" dt="2018-10-08T07:01:51.993" v="343" actId="20577"/>
          <ac:spMkLst>
            <pc:docMk/>
            <pc:sldMk cId="2300198691" sldId="273"/>
            <ac:spMk id="2" creationId="{53FA00D5-7CF6-4547-A90D-C4F69E993B21}"/>
          </ac:spMkLst>
        </pc:spChg>
        <pc:spChg chg="mod">
          <ac:chgData name="Kanajeva Ester" userId="d637dd00-1018-42d4-a0f6-1359f5fb4e4b" providerId="ADAL" clId="{57A2068D-CC62-45D8-8A3A-FFE21FFEB3A5}" dt="2018-10-08T07:00:48.751" v="340" actId="255"/>
          <ac:spMkLst>
            <pc:docMk/>
            <pc:sldMk cId="2300198691" sldId="273"/>
            <ac:spMk id="4" creationId="{B0A897C6-4494-49C4-AC4C-17D25D2A0273}"/>
          </ac:spMkLst>
        </pc:spChg>
        <pc:picChg chg="add">
          <ac:chgData name="Kanajeva Ester" userId="d637dd00-1018-42d4-a0f6-1359f5fb4e4b" providerId="ADAL" clId="{57A2068D-CC62-45D8-8A3A-FFE21FFEB3A5}" dt="2018-10-08T07:02:17.109" v="344"/>
          <ac:picMkLst>
            <pc:docMk/>
            <pc:sldMk cId="2300198691" sldId="273"/>
            <ac:picMk id="6" creationId="{7DCAF455-819D-412A-8E03-55C68CD14A53}"/>
          </ac:picMkLst>
        </pc:picChg>
      </pc:sldChg>
      <pc:sldChg chg="addSp modSp add">
        <pc:chgData name="Kanajeva Ester" userId="d637dd00-1018-42d4-a0f6-1359f5fb4e4b" providerId="ADAL" clId="{57A2068D-CC62-45D8-8A3A-FFE21FFEB3A5}" dt="2018-10-08T06:59:28.380" v="283" actId="20577"/>
        <pc:sldMkLst>
          <pc:docMk/>
          <pc:sldMk cId="860509866" sldId="274"/>
        </pc:sldMkLst>
        <pc:spChg chg="mod">
          <ac:chgData name="Kanajeva Ester" userId="d637dd00-1018-42d4-a0f6-1359f5fb4e4b" providerId="ADAL" clId="{57A2068D-CC62-45D8-8A3A-FFE21FFEB3A5}" dt="2018-10-08T06:52:25.936" v="15" actId="207"/>
          <ac:spMkLst>
            <pc:docMk/>
            <pc:sldMk cId="860509866" sldId="274"/>
            <ac:spMk id="2" creationId="{CD7BABF1-CB3D-446D-A924-D243E464FDB8}"/>
          </ac:spMkLst>
        </pc:spChg>
        <pc:spChg chg="mod">
          <ac:chgData name="Kanajeva Ester" userId="d637dd00-1018-42d4-a0f6-1359f5fb4e4b" providerId="ADAL" clId="{57A2068D-CC62-45D8-8A3A-FFE21FFEB3A5}" dt="2018-10-08T06:59:28.380" v="283" actId="20577"/>
          <ac:spMkLst>
            <pc:docMk/>
            <pc:sldMk cId="860509866" sldId="274"/>
            <ac:spMk id="3" creationId="{76DA36C2-31CB-434A-B312-664BC3254C3A}"/>
          </ac:spMkLst>
        </pc:spChg>
        <pc:picChg chg="add">
          <ac:chgData name="Kanajeva Ester" userId="d637dd00-1018-42d4-a0f6-1359f5fb4e4b" providerId="ADAL" clId="{57A2068D-CC62-45D8-8A3A-FFE21FFEB3A5}" dt="2018-10-08T06:58:53.967" v="262"/>
          <ac:picMkLst>
            <pc:docMk/>
            <pc:sldMk cId="860509866" sldId="274"/>
            <ac:picMk id="4" creationId="{F052EFC3-7779-4983-A117-37ADCADF7778}"/>
          </ac:picMkLst>
        </pc:picChg>
      </pc:sldChg>
      <pc:sldChg chg="add del">
        <pc:chgData name="Kanajeva Ester" userId="d637dd00-1018-42d4-a0f6-1359f5fb4e4b" providerId="ADAL" clId="{57A2068D-CC62-45D8-8A3A-FFE21FFEB3A5}" dt="2018-10-08T06:59:45.150" v="285" actId="2696"/>
        <pc:sldMkLst>
          <pc:docMk/>
          <pc:sldMk cId="669897095" sldId="275"/>
        </pc:sldMkLst>
      </pc:sldChg>
      <pc:sldChg chg="add del">
        <pc:chgData name="Kanajeva Ester" userId="d637dd00-1018-42d4-a0f6-1359f5fb4e4b" providerId="ADAL" clId="{57A2068D-CC62-45D8-8A3A-FFE21FFEB3A5}" dt="2018-10-08T06:59:41.968" v="284" actId="2696"/>
        <pc:sldMkLst>
          <pc:docMk/>
          <pc:sldMk cId="834853250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51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58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818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369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414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804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68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67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42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91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15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89840-59BF-4F36-ABBC-6B2CAC1D1531}" type="datetimeFigureOut">
              <a:rPr lang="en-GB" smtClean="0"/>
              <a:t>08/10/2018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09E75-AE40-4176-A79D-B73383139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63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kauko.rus@espoo.fi" TargetMode="External"/><Relationship Id="rId2" Type="http://schemas.openxmlformats.org/officeDocument/2006/relationships/hyperlink" Target="mailto:sellonkirjasto@espoo.f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228" y="332656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b="1" dirty="0" err="1">
                <a:solidFill>
                  <a:srgbClr val="FF6600"/>
                </a:solidFill>
                <a:latin typeface="Calibri" panose="020F0502020204030204" pitchFamily="34" charset="0"/>
              </a:rPr>
              <a:t>Espoon</a:t>
            </a:r>
            <a:r>
              <a:rPr lang="en-GB" sz="3600" b="1" dirty="0">
                <a:solidFill>
                  <a:srgbClr val="FF6600"/>
                </a:solidFill>
                <a:latin typeface="Calibri" panose="020F0502020204030204" pitchFamily="34" charset="0"/>
              </a:rPr>
              <a:t> </a:t>
            </a:r>
            <a:r>
              <a:rPr lang="en-GB" sz="3600" b="1" dirty="0" err="1">
                <a:solidFill>
                  <a:srgbClr val="FF6600"/>
                </a:solidFill>
                <a:latin typeface="Calibri" panose="020F0502020204030204" pitchFamily="34" charset="0"/>
              </a:rPr>
              <a:t>Venäjänkielisen</a:t>
            </a:r>
            <a:r>
              <a:rPr lang="en-GB" sz="3600" b="1" dirty="0">
                <a:solidFill>
                  <a:srgbClr val="FF6600"/>
                </a:solidFill>
                <a:latin typeface="Calibri" panose="020F0502020204030204" pitchFamily="34" charset="0"/>
              </a:rPr>
              <a:t> </a:t>
            </a:r>
            <a:r>
              <a:rPr lang="en-GB" sz="3600" b="1" dirty="0" err="1">
                <a:solidFill>
                  <a:srgbClr val="FF6600"/>
                </a:solidFill>
                <a:latin typeface="Calibri" panose="020F0502020204030204" pitchFamily="34" charset="0"/>
              </a:rPr>
              <a:t>kirjaston</a:t>
            </a:r>
            <a:r>
              <a:rPr lang="en-GB" sz="3600" b="1" dirty="0">
                <a:solidFill>
                  <a:srgbClr val="FF6600"/>
                </a:solidFill>
                <a:latin typeface="Calibri" panose="020F0502020204030204" pitchFamily="34" charset="0"/>
              </a:rPr>
              <a:t> kaukopalvelu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GB" dirty="0" err="1">
                <a:latin typeface="Calibri" panose="020F0502020204030204" pitchFamily="34" charset="0"/>
              </a:rPr>
              <a:t>Venäjänkielinen</a:t>
            </a:r>
            <a:r>
              <a:rPr lang="en-GB" dirty="0">
                <a:latin typeface="Calibri" panose="020F0502020204030204" pitchFamily="34" charset="0"/>
              </a:rPr>
              <a:t> kirjasto</a:t>
            </a:r>
          </a:p>
          <a:p>
            <a:pPr>
              <a:buFontTx/>
              <a:buChar char="-"/>
            </a:pPr>
            <a:r>
              <a:rPr lang="en-GB" dirty="0" err="1">
                <a:latin typeface="Calibri" panose="020F0502020204030204" pitchFamily="34" charset="0"/>
              </a:rPr>
              <a:t>Kokoelma</a:t>
            </a:r>
            <a:endParaRPr lang="en-GB" dirty="0">
              <a:latin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GB" dirty="0" err="1">
                <a:latin typeface="Calibri" panose="020F0502020204030204" pitchFamily="34" charset="0"/>
              </a:rPr>
              <a:t>Asiakkaat</a:t>
            </a:r>
            <a:endParaRPr lang="en-GB" dirty="0">
              <a:latin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GB" dirty="0" err="1">
                <a:latin typeface="Calibri" panose="020F0502020204030204" pitchFamily="34" charset="0"/>
              </a:rPr>
              <a:t>Aineiston</a:t>
            </a:r>
            <a:r>
              <a:rPr lang="en-GB" dirty="0">
                <a:latin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</a:rPr>
              <a:t>valinta</a:t>
            </a:r>
            <a:r>
              <a:rPr lang="en-GB" dirty="0">
                <a:latin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</a:rPr>
              <a:t>ja</a:t>
            </a:r>
            <a:r>
              <a:rPr lang="en-GB" dirty="0">
                <a:latin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</a:rPr>
              <a:t>varaaminen</a:t>
            </a:r>
            <a:endParaRPr lang="en-GB" dirty="0">
              <a:latin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GB" dirty="0" err="1">
                <a:latin typeface="Calibri" panose="020F0502020204030204" pitchFamily="34" charset="0"/>
              </a:rPr>
              <a:t>Lainaus</a:t>
            </a:r>
            <a:endParaRPr lang="en-GB" dirty="0">
              <a:latin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GB" dirty="0" err="1">
                <a:latin typeface="Calibri" panose="020F0502020204030204" pitchFamily="34" charset="0"/>
              </a:rPr>
              <a:t>Palautus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5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25CDCC-0EA1-49E3-984B-5B8987D2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rgbClr val="FF6600"/>
                </a:solidFill>
              </a:rPr>
              <a:t>Venäjänkielinen</a:t>
            </a:r>
            <a:r>
              <a:rPr lang="fi-FI" dirty="0">
                <a:solidFill>
                  <a:srgbClr val="FF6600"/>
                </a:solidFill>
              </a:rPr>
              <a:t> </a:t>
            </a:r>
            <a:r>
              <a:rPr lang="fi-FI" b="1" dirty="0">
                <a:solidFill>
                  <a:srgbClr val="FF6600"/>
                </a:solidFill>
              </a:rPr>
              <a:t>kirjasto</a:t>
            </a:r>
            <a:endParaRPr lang="fi-FI" b="1" dirty="0">
              <a:solidFill>
                <a:srgbClr val="FF6600"/>
              </a:solidFill>
              <a:highlight>
                <a:srgbClr val="FF6600"/>
              </a:highlight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0C144F-4F58-49ED-B919-6A393AB72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Toimii Sellon kirjaston tiloissa osana Espoon kaupunginkirjastoa</a:t>
            </a:r>
          </a:p>
          <a:p>
            <a:endParaRPr lang="fi-FI" sz="2400" dirty="0"/>
          </a:p>
          <a:p>
            <a:r>
              <a:rPr lang="fi-FI" sz="2400" dirty="0"/>
              <a:t>Aloitti toiminnan 1.1.2013. entisen Venäjän ja Itä-Euroopan instituutin kirjaston kokoelman pohjalta</a:t>
            </a:r>
          </a:p>
          <a:p>
            <a:endParaRPr lang="fi-FI" sz="2400" dirty="0"/>
          </a:p>
          <a:p>
            <a:r>
              <a:rPr lang="fi-FI" sz="2400" dirty="0"/>
              <a:t>Toiminnan rahoitus Suomen Opetus- ja kulttuuriministeriöltä 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7A10CD0-BFD6-4C17-92A5-F7079F73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9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978EBE-321E-4D31-A459-3E68AFDE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>
                <a:solidFill>
                  <a:srgbClr val="FF6600"/>
                </a:solidFill>
              </a:rPr>
              <a:t>Kokoelma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0FFA31B-6F4C-4929-8B27-E0AA4F57D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i-FI" sz="2000" dirty="0"/>
              <a:t>Yli 25 000 venäjänkielistä kirjaa</a:t>
            </a:r>
          </a:p>
          <a:p>
            <a:r>
              <a:rPr lang="fi-FI" sz="2000" dirty="0"/>
              <a:t>Äänikirjoja</a:t>
            </a:r>
          </a:p>
          <a:p>
            <a:r>
              <a:rPr lang="fi-FI" sz="2000" dirty="0"/>
              <a:t>E-kirjoja</a:t>
            </a:r>
          </a:p>
          <a:p>
            <a:r>
              <a:rPr lang="fi-FI" sz="2000" dirty="0"/>
              <a:t>Aikakauslehtiä</a:t>
            </a:r>
          </a:p>
          <a:p>
            <a:r>
              <a:rPr lang="fi-FI" sz="2000" dirty="0"/>
              <a:t>Elokuvia</a:t>
            </a:r>
          </a:p>
          <a:p>
            <a:r>
              <a:rPr lang="fi-FI" sz="2000" dirty="0"/>
              <a:t>CD-levyjä</a:t>
            </a:r>
          </a:p>
          <a:p>
            <a:endParaRPr lang="fi-FI" dirty="0"/>
          </a:p>
        </p:txBody>
      </p:sp>
      <p:pic>
        <p:nvPicPr>
          <p:cNvPr id="5" name="Picture 4" descr="Helmet 3">
            <a:extLst>
              <a:ext uri="{FF2B5EF4-FFF2-40B4-BE49-F238E27FC236}">
                <a16:creationId xmlns:a16="http://schemas.microsoft.com/office/drawing/2014/main" id="{57D9C28B-34E4-4277-B2B4-7E0731E0E8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870037"/>
            <a:ext cx="5111750" cy="383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2378FF65-DFFA-43B7-9A28-A6B331570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00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FC2845-03C5-4B87-9CFF-672767AA5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rgbClr val="FF6600"/>
                </a:solidFill>
              </a:rPr>
              <a:t>Kokoelma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4D4854-1A79-4EB6-8BAD-7929DFA14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Hankinnan määrärahat noin 45 000 € vuodessa </a:t>
            </a:r>
          </a:p>
          <a:p>
            <a:endParaRPr lang="fi-FI" sz="2400" dirty="0"/>
          </a:p>
          <a:p>
            <a:r>
              <a:rPr lang="fi-FI" sz="2400" dirty="0"/>
              <a:t>Kokoelma kelluu Espoon ja Vantaan kaupunginkirjastoissa</a:t>
            </a:r>
          </a:p>
          <a:p>
            <a:endParaRPr lang="fi-FI" sz="2400" dirty="0"/>
          </a:p>
          <a:p>
            <a:r>
              <a:rPr lang="fi-FI" sz="2400" dirty="0"/>
              <a:t>Aineisto varattavissa kaikissa Helmet-alueen kirjastoissa</a:t>
            </a:r>
          </a:p>
          <a:p>
            <a:endParaRPr lang="fi-FI" sz="2400" dirty="0"/>
          </a:p>
          <a:p>
            <a:r>
              <a:rPr lang="fi-FI" sz="2400" dirty="0"/>
              <a:t>Kaukopalvelussa käytettävissä koko Helmet-alueen kirjastojen venäjänkielinen ja Venäjää käsittelevä aineisto</a:t>
            </a:r>
          </a:p>
          <a:p>
            <a:endParaRPr lang="fi-FI" sz="24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DF0F55E-B408-4230-B2F5-6E4FD73A8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129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DCB601-BDFB-4844-80EE-8C06CDB71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rgbClr val="FF6600"/>
                </a:solidFill>
              </a:rPr>
              <a:t>Asiakkaat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71E350-1B6C-4D48-AEBB-B56E8FFAF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Oikeus kaukopalveluun kaikilla Suomessa pääkaupunkiseudun ulkopuolella asuvilla henkilöillä</a:t>
            </a:r>
          </a:p>
          <a:p>
            <a:endParaRPr lang="fi-FI" sz="2400" dirty="0"/>
          </a:p>
          <a:p>
            <a:r>
              <a:rPr lang="fi-FI" sz="2400" dirty="0"/>
              <a:t>Asiakkaaksi ilmoittautuminen oman paikkakunnan lähikirjaston kautta</a:t>
            </a:r>
          </a:p>
          <a:p>
            <a:endParaRPr lang="fi-FI" sz="2400" dirty="0"/>
          </a:p>
          <a:p>
            <a:r>
              <a:rPr lang="fi-FI" sz="2400" dirty="0"/>
              <a:t>Ilmoittautumislomake löytyy </a:t>
            </a:r>
            <a:r>
              <a:rPr lang="fi-FI" sz="2400" dirty="0" err="1"/>
              <a:t>Helmetin</a:t>
            </a:r>
            <a:r>
              <a:rPr lang="fi-FI" sz="2400" dirty="0"/>
              <a:t> Venäjänkielisen kirjaston sivuilta  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4E1D159-2894-4942-8162-63097F020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99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6B1AE0-6AFB-4B3C-9C7E-3519C3465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rgbClr val="FF6600"/>
                </a:solidFill>
              </a:rPr>
              <a:t>Asiakkaat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FA78AE-BC62-44ED-9DF6-D70B86F01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Alaikäisillä asiakkailla on oltava vastuuhenkilö</a:t>
            </a:r>
          </a:p>
          <a:p>
            <a:endParaRPr lang="fi-FI" sz="2400" dirty="0"/>
          </a:p>
          <a:p>
            <a:r>
              <a:rPr lang="fi-FI" sz="2400" dirty="0"/>
              <a:t>Asiakkaille ilmoitetaan kirjastokortin numero, tunnusluku ja toimintaohjeet sähköpostitse</a:t>
            </a:r>
          </a:p>
          <a:p>
            <a:endParaRPr lang="fi-FI" sz="2400" dirty="0"/>
          </a:p>
          <a:p>
            <a:r>
              <a:rPr lang="fi-FI" sz="2400" dirty="0"/>
              <a:t>Rekisteröityneiden asiakkaiden määrä lähestyy 600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BD82B27-393D-4FEF-A0F3-A9F850EDC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68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28942B-68E3-48D6-8D5A-983A00221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dirty="0">
                <a:solidFill>
                  <a:srgbClr val="FF6600"/>
                </a:solidFill>
              </a:rPr>
              <a:t>Aineiston </a:t>
            </a:r>
            <a:r>
              <a:rPr lang="fi-FI" sz="3200" dirty="0">
                <a:solidFill>
                  <a:srgbClr val="FF6600"/>
                </a:solidFill>
              </a:rPr>
              <a:t>valinta</a:t>
            </a:r>
            <a:r>
              <a:rPr lang="fi-FI" sz="2800" dirty="0">
                <a:solidFill>
                  <a:srgbClr val="FF6600"/>
                </a:solidFill>
              </a:rPr>
              <a:t> ja varaaminen</a:t>
            </a:r>
            <a:endParaRPr lang="fi-FI" sz="2800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3B3D250-B232-44E1-B54C-1F2ED06D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i-FI" sz="2000" dirty="0"/>
              <a:t>Aineiston valinta ja varaaminen tapahtuu Helmet-tietokannasta (helmet.fi) kirjautumalla sinne omilla tunnuksilla</a:t>
            </a:r>
          </a:p>
          <a:p>
            <a:endParaRPr lang="fi-FI" sz="2000" dirty="0"/>
          </a:p>
          <a:p>
            <a:r>
              <a:rPr lang="fi-FI" sz="2000" dirty="0"/>
              <a:t>Aineistoa on mahdollista etsiä sekä latinallisilla että kyrillisillä kirjaimilla (2013 jälkeen hankitut teokset)</a:t>
            </a:r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C778A70-7E33-4B17-865B-65AED1C29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  <p:pic>
        <p:nvPicPr>
          <p:cNvPr id="2054" name="Picture 6" descr="lukuhaaste rus">
            <a:extLst>
              <a:ext uri="{FF2B5EF4-FFF2-40B4-BE49-F238E27FC236}">
                <a16:creationId xmlns:a16="http://schemas.microsoft.com/office/drawing/2014/main" id="{2DD2498B-B9DC-4190-8024-A533BC9E69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3050"/>
            <a:ext cx="5111750" cy="336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374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90CFA5-FD34-4DB8-B5C0-8908E97C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rgbClr val="FF6600"/>
                </a:solidFill>
              </a:rPr>
              <a:t>Lainaus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B520A8-FDE1-4BBA-ACEC-5957B676E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sz="2400" dirty="0"/>
              <a:t>Varattu aineisto toimitetaan Venäjänkieliseen kirjastoon, mistä henkilökunta lainaa sen asiakkaalle</a:t>
            </a:r>
          </a:p>
          <a:p>
            <a:endParaRPr lang="fi-FI" sz="2400" dirty="0"/>
          </a:p>
          <a:p>
            <a:r>
              <a:rPr lang="fi-FI" sz="2400" dirty="0"/>
              <a:t>Lainattu aineisto pakataan Postin standardisalkkuihin ja lähetetään asiakkaan lähikirjastoon tai hänen valitsemaan pakettiautomaattiin</a:t>
            </a:r>
          </a:p>
          <a:p>
            <a:endParaRPr lang="fi-FI" sz="2400" dirty="0"/>
          </a:p>
          <a:p>
            <a:r>
              <a:rPr lang="fi-FI" sz="2400" dirty="0"/>
              <a:t>Lähikirjaston henkilökunta tai Posti ilmoittavat asiakkaalle paketin saapumisesta</a:t>
            </a:r>
          </a:p>
          <a:p>
            <a:endParaRPr lang="fi-FI" sz="2400" dirty="0"/>
          </a:p>
          <a:p>
            <a:r>
              <a:rPr lang="fi-FI" sz="2400" dirty="0"/>
              <a:t>Laina-aika on 6 viikkoa ja asiakkaalla on mahdollisuus uusia omia lainoja 5 kertaa, jos niihin ei ole tullut muita varauksia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E960CB5-E08E-4948-972C-8B5E7663E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44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35461C-8DBC-445E-9FF8-A01B7DBB6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rgbClr val="FF6600"/>
                </a:solidFill>
              </a:rPr>
              <a:t>Palautus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F7C49F-892D-473D-B81D-D1347434B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sz="2400" dirty="0"/>
              <a:t>Asiakas vaihtaa saamaansa salkun osoitetaskuun vastaanottajaksi Venäjänkielisen kirjaston ja palauttaa lainat sopimuksen mukaan joko lähikirjaston tai Postin pakettiautomaatin kautta</a:t>
            </a:r>
          </a:p>
          <a:p>
            <a:endParaRPr lang="fi-FI" sz="2400" dirty="0"/>
          </a:p>
          <a:p>
            <a:r>
              <a:rPr lang="fi-FI" sz="2400" dirty="0"/>
              <a:t>Lähikirjaston henkilökunnan ei tarvitse tarkistaa salkun sisältöä, vaan se lähetetään postissa Venäjänkieliseen kirjastoon.</a:t>
            </a:r>
          </a:p>
          <a:p>
            <a:endParaRPr lang="fi-FI" sz="2400" dirty="0"/>
          </a:p>
          <a:p>
            <a:r>
              <a:rPr lang="fi-FI" sz="2400" dirty="0"/>
              <a:t>Kaukopalvelu on </a:t>
            </a:r>
            <a:r>
              <a:rPr lang="fi-FI" sz="2400"/>
              <a:t>asiakkaille maksutonta</a:t>
            </a:r>
            <a:endParaRPr lang="fi-FI" sz="2400" dirty="0"/>
          </a:p>
          <a:p>
            <a:endParaRPr lang="fi-FI" sz="2400" dirty="0"/>
          </a:p>
          <a:p>
            <a:r>
              <a:rPr lang="fi-FI" sz="2400" dirty="0"/>
              <a:t>Palautus näkyy asiakkaan tiedoissa muutaman päivän kuluttua, kuin Posti on toimittanut salkun perille ja aineisto on palautunut kirjastoon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EB59682-E6DB-42B7-9F6E-AEA4E582A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28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7BABF1-CB3D-446D-A924-D243E464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FF6600"/>
                </a:solidFill>
              </a:rPr>
              <a:t>Yhteystiedot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A36C2-31CB-434A-B312-664BC3254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2800" dirty="0"/>
              <a:t>Venäjänkielinen kirjasto</a:t>
            </a:r>
          </a:p>
          <a:p>
            <a:pPr marL="0" indent="0">
              <a:buNone/>
            </a:pPr>
            <a:r>
              <a:rPr lang="fi-FI" sz="2800" dirty="0"/>
              <a:t>   Espoon kaupunginkirjasto</a:t>
            </a:r>
          </a:p>
          <a:p>
            <a:pPr marL="0" indent="0">
              <a:buNone/>
            </a:pPr>
            <a:r>
              <a:rPr lang="fi-FI" sz="2800" dirty="0"/>
              <a:t>   Leppävaarankatu 9 (Kauppakeskus Sello)</a:t>
            </a:r>
          </a:p>
          <a:p>
            <a:pPr marL="0" indent="0">
              <a:buNone/>
            </a:pPr>
            <a:r>
              <a:rPr lang="fi-FI" sz="2800" dirty="0"/>
              <a:t>   02600 Espoo</a:t>
            </a:r>
          </a:p>
          <a:p>
            <a:pPr marL="0" indent="0">
              <a:buNone/>
            </a:pPr>
            <a:r>
              <a:rPr lang="fi-FI" sz="2800" dirty="0"/>
              <a:t>   0438257993</a:t>
            </a:r>
          </a:p>
          <a:p>
            <a:pPr marL="0" indent="0">
              <a:buNone/>
            </a:pPr>
            <a:r>
              <a:rPr lang="fi-FI" sz="2800" dirty="0"/>
              <a:t>   </a:t>
            </a:r>
            <a:r>
              <a:rPr lang="fi-FI" sz="2800" dirty="0">
                <a:hlinkClick r:id="rId2"/>
              </a:rPr>
              <a:t>sellonkirjasto@espoo.fi</a:t>
            </a:r>
            <a:endParaRPr lang="fi-FI" sz="2800" dirty="0"/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r>
              <a:rPr lang="fi-FI" sz="2800" dirty="0"/>
              <a:t>   </a:t>
            </a:r>
            <a:r>
              <a:rPr lang="fi-FI" sz="2800" dirty="0">
                <a:hlinkClick r:id="rId3"/>
              </a:rPr>
              <a:t>kauko.rus@espoo.fi</a:t>
            </a:r>
            <a:r>
              <a:rPr lang="fi-FI" sz="2800" dirty="0"/>
              <a:t> </a:t>
            </a:r>
          </a:p>
          <a:p>
            <a:pPr marL="0" indent="0">
              <a:buNone/>
            </a:pPr>
            <a:r>
              <a:rPr lang="fi-FI" sz="2800" dirty="0"/>
              <a:t>   (venäjänkielinen kaukopalvelu)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052EFC3-7779-4983-A117-37ADCADF7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0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FA00D5-7CF6-4547-A90D-C4F69E99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 b="0" dirty="0" err="1">
                <a:solidFill>
                  <a:srgbClr val="FF6600"/>
                </a:solidFill>
              </a:rPr>
              <a:t>kauko.rus</a:t>
            </a:r>
            <a:endParaRPr lang="fi-FI" sz="4000" b="0" dirty="0">
              <a:solidFill>
                <a:srgbClr val="FF6600"/>
              </a:solidFill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0A897C6-4494-49C4-AC4C-17D25D2A0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Venäjänkielisen kaukopalvelun asiakkaat (syyskuu 2018)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45E824E-C028-439B-B7DC-533420C14C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285" y="231105"/>
            <a:ext cx="2905280" cy="5853113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7DCAF455-819D-412A-8E03-55C68CD14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" y="6119919"/>
            <a:ext cx="9144000" cy="7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98691"/>
      </p:ext>
    </p:extLst>
  </p:cSld>
  <p:clrMapOvr>
    <a:masterClrMapping/>
  </p:clrMapOvr>
</p:sld>
</file>

<file path=ppt/theme/theme1.xml><?xml version="1.0" encoding="utf-8"?>
<a:theme xmlns:a="http://schemas.openxmlformats.org/drawingml/2006/main" name="Empty">
  <a:themeElements>
    <a:clrScheme name="Espoon kaupunki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0BB"/>
      </a:accent1>
      <a:accent2>
        <a:srgbClr val="FFCE00"/>
      </a:accent2>
      <a:accent3>
        <a:srgbClr val="249FFF"/>
      </a:accent3>
      <a:accent4>
        <a:srgbClr val="C6DB00"/>
      </a:accent4>
      <a:accent5>
        <a:srgbClr val="FF7300"/>
      </a:accent5>
      <a:accent6>
        <a:srgbClr val="DB0C41"/>
      </a:accent6>
      <a:hlink>
        <a:srgbClr val="0000FF"/>
      </a:hlink>
      <a:folHlink>
        <a:srgbClr val="800080"/>
      </a:folHlink>
    </a:clrScheme>
    <a:fontScheme name="Fujitsu: all MS Office files sent electronicall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Tyhjä</Template>
  <TotalTime>321</TotalTime>
  <Words>315</Words>
  <Application>Microsoft Office PowerPoint</Application>
  <PresentationFormat>Näytössä katseltava diaesitys (4:3)</PresentationFormat>
  <Paragraphs>77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4" baseType="lpstr">
      <vt:lpstr>Arial</vt:lpstr>
      <vt:lpstr>Calibri</vt:lpstr>
      <vt:lpstr>Empty</vt:lpstr>
      <vt:lpstr>Espoon Venäjänkielisen kirjaston kaukopalvelu</vt:lpstr>
      <vt:lpstr>Venäjänkielinen kirjasto</vt:lpstr>
      <vt:lpstr>Kokoelma</vt:lpstr>
      <vt:lpstr>Kokoelma</vt:lpstr>
      <vt:lpstr>Asiakkaat</vt:lpstr>
      <vt:lpstr>Asiakkaat</vt:lpstr>
      <vt:lpstr>Aineiston valinta ja varaaminen</vt:lpstr>
      <vt:lpstr>Lainaus</vt:lpstr>
      <vt:lpstr>Palautus</vt:lpstr>
      <vt:lpstr>Yhteystiedot</vt:lpstr>
      <vt:lpstr>kauko.rus</vt:lpstr>
    </vt:vector>
  </TitlesOfParts>
  <Company>Espoon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Otsikko</dc:title>
  <dc:creator>Salosaari Soili</dc:creator>
  <cp:lastModifiedBy>Kanajeva Ester</cp:lastModifiedBy>
  <cp:revision>24</cp:revision>
  <dcterms:created xsi:type="dcterms:W3CDTF">2018-09-20T12:48:06Z</dcterms:created>
  <dcterms:modified xsi:type="dcterms:W3CDTF">2018-10-08T07:02:20Z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1215215915</vt:i4>
  </property>
  <property fmtid="{D5CDD505-2E9C-101B-9397-08002B2CF9AE}" pid="3" name="_NewReviewCycle">
    <vt:lpwstr/>
  </property>
  <property fmtid="{D5CDD505-2E9C-101B-9397-08002B2CF9AE}" pid="4" name="_EmailSubject">
    <vt:lpwstr>Venäjänkielisen kaukopalvelun esitys</vt:lpwstr>
  </property>
  <property fmtid="{D5CDD505-2E9C-101B-9397-08002B2CF9AE}" pid="5" name="_AuthorEmail">
    <vt:lpwstr>ester.kanajeva@espoo.fi</vt:lpwstr>
  </property>
  <property fmtid="{D5CDD505-2E9C-101B-9397-08002B2CF9AE}" pid="6" name="_AuthorEmailDisplayName">
    <vt:lpwstr>Kanajeva Ester</vt:lpwstr>
  </property>
  <property fmtid="{D5CDD505-2E9C-101B-9397-08002B2CF9AE}" pid="7" name="_PreviousAdHocReviewCycleID">
    <vt:i4>569431862</vt:i4>
  </property>
</Properties>
</file>