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8" r:id="rId3"/>
    <p:sldId id="264" r:id="rId4"/>
    <p:sldId id="265" r:id="rId5"/>
    <p:sldId id="259" r:id="rId6"/>
    <p:sldId id="260" r:id="rId7"/>
    <p:sldId id="261" r:id="rId8"/>
    <p:sldId id="262" r:id="rId9"/>
    <p:sldId id="263" r:id="rId10"/>
    <p:sldId id="268" r:id="rId11"/>
    <p:sldId id="269" r:id="rId12"/>
  </p:sldIdLst>
  <p:sldSz cx="12192000" cy="6858000"/>
  <p:notesSz cx="6724650" cy="97742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5" autoAdjust="0"/>
    <p:restoredTop sz="94660"/>
  </p:normalViewPr>
  <p:slideViewPr>
    <p:cSldViewPr snapToGrid="0">
      <p:cViewPr varScale="1">
        <p:scale>
          <a:sx n="77" d="100"/>
          <a:sy n="77" d="100"/>
        </p:scale>
        <p:origin x="1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fi-FI" smtClean="0"/>
              <a:t>Muokkaa perustyyl. napsautt.</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C1CA773-310E-4BE8-8427-33935BDBABD4}" type="datetimeFigureOut">
              <a:rPr lang="fi-FI" smtClean="0"/>
              <a:t>24.5.2019</a:t>
            </a:fld>
            <a:endParaRPr lang="fi-FI"/>
          </a:p>
        </p:txBody>
      </p:sp>
      <p:sp>
        <p:nvSpPr>
          <p:cNvPr id="5" name="Footer Placeholder 4"/>
          <p:cNvSpPr>
            <a:spLocks noGrp="1"/>
          </p:cNvSpPr>
          <p:nvPr>
            <p:ph type="ftr" sz="quarter" idx="11"/>
          </p:nvPr>
        </p:nvSpPr>
        <p:spPr>
          <a:xfrm>
            <a:off x="1876424" y="5410201"/>
            <a:ext cx="5124886" cy="365125"/>
          </a:xfrm>
        </p:spPr>
        <p:txBody>
          <a:bodyPr/>
          <a:lstStyle/>
          <a:p>
            <a:endParaRPr lang="fi-FI"/>
          </a:p>
        </p:txBody>
      </p:sp>
      <p:sp>
        <p:nvSpPr>
          <p:cNvPr id="6" name="Slide Number Placeholder 5"/>
          <p:cNvSpPr>
            <a:spLocks noGrp="1"/>
          </p:cNvSpPr>
          <p:nvPr>
            <p:ph type="sldNum" sz="quarter" idx="12"/>
          </p:nvPr>
        </p:nvSpPr>
        <p:spPr>
          <a:xfrm>
            <a:off x="9896911" y="5410199"/>
            <a:ext cx="771089" cy="365125"/>
          </a:xfrm>
        </p:spPr>
        <p:txBody>
          <a:bodyPr/>
          <a:lstStyle/>
          <a:p>
            <a:fld id="{7856D207-FCB8-4C85-8FAD-A5AD9A035017}" type="slidenum">
              <a:rPr lang="fi-FI" smtClean="0"/>
              <a:t>‹#›</a:t>
            </a:fld>
            <a:endParaRPr lang="fi-FI"/>
          </a:p>
        </p:txBody>
      </p:sp>
    </p:spTree>
    <p:extLst>
      <p:ext uri="{BB962C8B-B14F-4D97-AF65-F5344CB8AC3E}">
        <p14:creationId xmlns:p14="http://schemas.microsoft.com/office/powerpoint/2010/main" val="1050730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C1CA773-310E-4BE8-8427-33935BDBABD4}" type="datetimeFigureOut">
              <a:rPr lang="fi-FI" smtClean="0"/>
              <a:t>24.5.2019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081030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fi-FI" smtClean="0"/>
              <a:t>Muokkaa perustyyl. napsautt.</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C1CA773-310E-4BE8-8427-33935BDBABD4}" type="datetimeFigureOut">
              <a:rPr lang="fi-FI" smtClean="0"/>
              <a:t>24.5.2019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84463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4116646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fi-FI" smtClean="0"/>
              <a:t>Muokkaa perustyyl. napsautt.</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1141410" y="3073397"/>
            <a:ext cx="4878391" cy="2717801"/>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6172200" y="3073397"/>
            <a:ext cx="4875210" cy="2717801"/>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7" name="Date Placeholder 6"/>
          <p:cNvSpPr>
            <a:spLocks noGrp="1"/>
          </p:cNvSpPr>
          <p:nvPr>
            <p:ph type="dt" sz="half" idx="10"/>
          </p:nvPr>
        </p:nvSpPr>
        <p:spPr/>
        <p:txBody>
          <a:bodyPr/>
          <a:lstStyle/>
          <a:p>
            <a:fld id="{BC1CA773-310E-4BE8-8427-33935BDBABD4}" type="datetimeFigureOut">
              <a:rPr lang="fi-FI" smtClean="0"/>
              <a:t>24.5.2019</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76647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Date Placeholder 2"/>
          <p:cNvSpPr>
            <a:spLocks noGrp="1"/>
          </p:cNvSpPr>
          <p:nvPr>
            <p:ph type="dt" sz="half" idx="10"/>
          </p:nvPr>
        </p:nvSpPr>
        <p:spPr/>
        <p:txBody>
          <a:bodyPr/>
          <a:lstStyle/>
          <a:p>
            <a:fld id="{BC1CA773-310E-4BE8-8427-33935BDBABD4}" type="datetimeFigureOut">
              <a:rPr lang="fi-FI" smtClean="0"/>
              <a:t>24.5.2019</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445636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1CA773-310E-4BE8-8427-33935BDBABD4}" type="datetimeFigureOut">
              <a:rPr lang="fi-FI" smtClean="0"/>
              <a:t>24.5.2019</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838237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fi-FI" smtClean="0"/>
              <a:t>Muokkaa perustyyl. napsautt.</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333785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536297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fi-FI" smtClean="0"/>
              <a:t>Lisää kuva napsauttamalla kuvaketta</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771055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fi-FI" smtClean="0"/>
              <a:t>Muokkaa perustyyl. napsautt.</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675775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fi-FI" smtClean="0"/>
              <a:t>Muokkaa perustyyl. napsautt.</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34256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fi-FI" smtClean="0"/>
              <a:t>Muokkaa perustyyl. napsautt.</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C1CA773-310E-4BE8-8427-33935BDBABD4}" type="datetimeFigureOut">
              <a:rPr lang="fi-FI" smtClean="0"/>
              <a:t>24.5.2019</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555860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fi-FI" smtClean="0"/>
              <a:t>Muokkaa perustyyl. napsautt.</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3" name="Date Placeholder 2"/>
          <p:cNvSpPr>
            <a:spLocks noGrp="1"/>
          </p:cNvSpPr>
          <p:nvPr>
            <p:ph type="dt" sz="half" idx="10"/>
          </p:nvPr>
        </p:nvSpPr>
        <p:spPr/>
        <p:txBody>
          <a:bodyPr/>
          <a:lstStyle/>
          <a:p>
            <a:fld id="{BC1CA773-310E-4BE8-8427-33935BDBABD4}" type="datetimeFigureOut">
              <a:rPr lang="fi-FI" smtClean="0"/>
              <a:t>24.5.2019</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3027982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fi-FI" smtClean="0"/>
              <a:t>Muokkaa perustyyl. napsautt.</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i-FI" smtClean="0"/>
              <a:t>Lisää kuva napsauttamalla kuvaketta</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i-FI" smtClean="0"/>
              <a:t>Lisää kuva napsauttamalla kuvaketta</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i-FI" smtClean="0"/>
              <a:t>Lisää kuva napsauttamalla kuvaketta</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3" name="Date Placeholder 2"/>
          <p:cNvSpPr>
            <a:spLocks noGrp="1"/>
          </p:cNvSpPr>
          <p:nvPr>
            <p:ph type="dt" sz="half" idx="10"/>
          </p:nvPr>
        </p:nvSpPr>
        <p:spPr/>
        <p:txBody>
          <a:bodyPr/>
          <a:lstStyle/>
          <a:p>
            <a:fld id="{BC1CA773-310E-4BE8-8427-33935BDBABD4}" type="datetimeFigureOut">
              <a:rPr lang="fi-FI" smtClean="0"/>
              <a:t>24.5.2019</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747723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Vertical Text Placeholder 2"/>
          <p:cNvSpPr>
            <a:spLocks noGrp="1"/>
          </p:cNvSpPr>
          <p:nvPr>
            <p:ph type="body" orient="vert" idx="1"/>
          </p:nvPr>
        </p:nvSpPr>
        <p:spPr/>
        <p:txBody>
          <a:bodyPr vert="eaVert" ancho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C1CA773-310E-4BE8-8427-33935BDBABD4}" type="datetimeFigureOut">
              <a:rPr lang="fi-FI" smtClean="0"/>
              <a:t>24.5.2019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937401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fi-FI" smtClean="0"/>
              <a:t>Muokkaa perustyyl. napsautt.</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C1CA773-310E-4BE8-8427-33935BDBABD4}" type="datetimeFigureOut">
              <a:rPr lang="fi-FI" smtClean="0"/>
              <a:t>24.5.2019</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2E776AF-E4F9-4580-AC1E-75919FD121F1}" type="slidenum">
              <a:rPr lang="fi-FI" smtClean="0"/>
              <a:t>‹#›</a:t>
            </a:fld>
            <a:endParaRPr lang="fi-FI"/>
          </a:p>
        </p:txBody>
      </p:sp>
    </p:spTree>
    <p:extLst>
      <p:ext uri="{BB962C8B-B14F-4D97-AF65-F5344CB8AC3E}">
        <p14:creationId xmlns:p14="http://schemas.microsoft.com/office/powerpoint/2010/main" val="2134878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C1CA773-310E-4BE8-8427-33935BDBABD4}" type="datetimeFigureOut">
              <a:rPr lang="fi-FI" smtClean="0"/>
              <a:t>24.5.2019</a:t>
            </a:fld>
            <a:endParaRPr lang="fi-FI"/>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2E776AF-E4F9-4580-AC1E-75919FD121F1}" type="slidenum">
              <a:rPr lang="fi-FI" smtClean="0"/>
              <a:t>‹#›</a:t>
            </a:fld>
            <a:endParaRPr lang="fi-FI"/>
          </a:p>
        </p:txBody>
      </p:sp>
    </p:spTree>
    <p:extLst>
      <p:ext uri="{BB962C8B-B14F-4D97-AF65-F5344CB8AC3E}">
        <p14:creationId xmlns:p14="http://schemas.microsoft.com/office/powerpoint/2010/main" val="3630143742"/>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smtClean="0"/>
              <a:t>Digitaalinen osaaminen yleisissä kirjastoissa </a:t>
            </a:r>
            <a:endParaRPr lang="fi-FI" dirty="0"/>
          </a:p>
        </p:txBody>
      </p:sp>
      <p:sp>
        <p:nvSpPr>
          <p:cNvPr id="3" name="Alaotsikko 2"/>
          <p:cNvSpPr>
            <a:spLocks noGrp="1"/>
          </p:cNvSpPr>
          <p:nvPr>
            <p:ph type="subTitle" idx="1"/>
          </p:nvPr>
        </p:nvSpPr>
        <p:spPr/>
        <p:txBody>
          <a:bodyPr>
            <a:normAutofit fontScale="70000" lnSpcReduction="20000"/>
          </a:bodyPr>
          <a:lstStyle/>
          <a:p>
            <a:r>
              <a:rPr lang="fi-FI" b="1" dirty="0" smtClean="0"/>
              <a:t>Suositusluonnos </a:t>
            </a:r>
            <a:br>
              <a:rPr lang="fi-FI" b="1" dirty="0" smtClean="0"/>
            </a:br>
            <a:r>
              <a:rPr lang="fi-FI" b="1" dirty="0" smtClean="0"/>
              <a:t>yleisten kirjastojen neuvoston asettama digityöryhmä</a:t>
            </a:r>
          </a:p>
          <a:p>
            <a:endParaRPr lang="fi-FI" b="1" dirty="0" smtClean="0"/>
          </a:p>
          <a:p>
            <a:r>
              <a:rPr lang="fi-FI" b="1" dirty="0" smtClean="0"/>
              <a:t>Anu Ojaranta, turun kaupunginkirjasto</a:t>
            </a:r>
          </a:p>
          <a:p>
            <a:r>
              <a:rPr lang="fi-FI" b="1" dirty="0" smtClean="0"/>
              <a:t>YKN kokous, 11.4.2019, Lahti</a:t>
            </a:r>
            <a:endParaRPr lang="fi-FI" b="1" dirty="0"/>
          </a:p>
        </p:txBody>
      </p:sp>
    </p:spTree>
    <p:extLst>
      <p:ext uri="{BB962C8B-B14F-4D97-AF65-F5344CB8AC3E}">
        <p14:creationId xmlns:p14="http://schemas.microsoft.com/office/powerpoint/2010/main" val="230767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Lähtökohdat – kaksi näkökulmaa</a:t>
            </a:r>
            <a:endParaRPr lang="fi-FI" dirty="0"/>
          </a:p>
        </p:txBody>
      </p:sp>
      <p:sp>
        <p:nvSpPr>
          <p:cNvPr id="3" name="Sisällön paikkamerkki 2"/>
          <p:cNvSpPr>
            <a:spLocks noGrp="1"/>
          </p:cNvSpPr>
          <p:nvPr>
            <p:ph sz="half" idx="1"/>
          </p:nvPr>
        </p:nvSpPr>
        <p:spPr/>
        <p:txBody>
          <a:bodyPr>
            <a:normAutofit fontScale="70000" lnSpcReduction="20000"/>
          </a:bodyPr>
          <a:lstStyle/>
          <a:p>
            <a:pPr marL="0" indent="0">
              <a:buNone/>
            </a:pPr>
            <a:r>
              <a:rPr lang="fi-FI" dirty="0" smtClean="0"/>
              <a:t>EU Digital </a:t>
            </a:r>
            <a:r>
              <a:rPr lang="fi-FI" dirty="0" err="1" smtClean="0"/>
              <a:t>Competency</a:t>
            </a:r>
            <a:r>
              <a:rPr lang="fi-FI" dirty="0" smtClean="0"/>
              <a:t> Framework </a:t>
            </a:r>
            <a:r>
              <a:rPr lang="fi-FI" dirty="0"/>
              <a:t>2.0 - https://ec.europa.eu/jrc/en/digcomp/digital-competence-framework</a:t>
            </a:r>
            <a:endParaRPr lang="fi-FI" dirty="0" smtClean="0"/>
          </a:p>
          <a:p>
            <a:r>
              <a:rPr lang="fi-FI" dirty="0" err="1" smtClean="0"/>
              <a:t>Information</a:t>
            </a:r>
            <a:r>
              <a:rPr lang="fi-FI" dirty="0" smtClean="0"/>
              <a:t> and data </a:t>
            </a:r>
            <a:r>
              <a:rPr lang="fi-FI" dirty="0" err="1" smtClean="0"/>
              <a:t>literacy</a:t>
            </a:r>
            <a:r>
              <a:rPr lang="fi-FI" dirty="0" smtClean="0"/>
              <a:t> </a:t>
            </a:r>
            <a:r>
              <a:rPr lang="fi-FI" dirty="0"/>
              <a:t>- </a:t>
            </a:r>
            <a:r>
              <a:rPr lang="fi-FI" dirty="0" smtClean="0"/>
              <a:t>Tiedonhallinta </a:t>
            </a:r>
            <a:r>
              <a:rPr lang="fi-FI" dirty="0"/>
              <a:t>ja </a:t>
            </a:r>
            <a:r>
              <a:rPr lang="fi-FI" dirty="0" smtClean="0"/>
              <a:t>informaatiolukutaito </a:t>
            </a:r>
          </a:p>
          <a:p>
            <a:r>
              <a:rPr lang="fi-FI" dirty="0" err="1" smtClean="0"/>
              <a:t>Communication</a:t>
            </a:r>
            <a:r>
              <a:rPr lang="fi-FI" dirty="0" smtClean="0"/>
              <a:t> and </a:t>
            </a:r>
            <a:r>
              <a:rPr lang="fi-FI" dirty="0" err="1" smtClean="0"/>
              <a:t>collaboration</a:t>
            </a:r>
            <a:r>
              <a:rPr lang="fi-FI" dirty="0" smtClean="0"/>
              <a:t> – Viestintä ja yhteistyö</a:t>
            </a:r>
          </a:p>
          <a:p>
            <a:r>
              <a:rPr lang="fi-FI" dirty="0" smtClean="0"/>
              <a:t>Digital </a:t>
            </a:r>
            <a:r>
              <a:rPr lang="fi-FI" dirty="0" err="1" smtClean="0"/>
              <a:t>content</a:t>
            </a:r>
            <a:r>
              <a:rPr lang="fi-FI" dirty="0" smtClean="0"/>
              <a:t> </a:t>
            </a:r>
            <a:r>
              <a:rPr lang="fi-FI" dirty="0" err="1" smtClean="0"/>
              <a:t>creation</a:t>
            </a:r>
            <a:r>
              <a:rPr lang="fi-FI" dirty="0" smtClean="0"/>
              <a:t> - Sisällöntuotanto</a:t>
            </a:r>
          </a:p>
          <a:p>
            <a:r>
              <a:rPr lang="fi-FI" dirty="0" err="1" smtClean="0"/>
              <a:t>Safety</a:t>
            </a:r>
            <a:r>
              <a:rPr lang="fi-FI" dirty="0" smtClean="0"/>
              <a:t> - Tietoturva</a:t>
            </a:r>
          </a:p>
          <a:p>
            <a:r>
              <a:rPr lang="fi-FI" dirty="0" err="1" smtClean="0"/>
              <a:t>Problem</a:t>
            </a:r>
            <a:r>
              <a:rPr lang="fi-FI" dirty="0" smtClean="0"/>
              <a:t> </a:t>
            </a:r>
            <a:r>
              <a:rPr lang="fi-FI" dirty="0" err="1" smtClean="0"/>
              <a:t>solving</a:t>
            </a:r>
            <a:r>
              <a:rPr lang="fi-FI" dirty="0" smtClean="0"/>
              <a:t> - Ongelmanratkaisu</a:t>
            </a:r>
          </a:p>
          <a:p>
            <a:endParaRPr lang="fi-FI" dirty="0"/>
          </a:p>
        </p:txBody>
      </p:sp>
      <p:sp>
        <p:nvSpPr>
          <p:cNvPr id="4" name="Sisällön paikkamerkki 3"/>
          <p:cNvSpPr>
            <a:spLocks noGrp="1"/>
          </p:cNvSpPr>
          <p:nvPr>
            <p:ph sz="half" idx="2"/>
          </p:nvPr>
        </p:nvSpPr>
        <p:spPr/>
        <p:txBody>
          <a:bodyPr>
            <a:normAutofit fontScale="70000" lnSpcReduction="20000"/>
          </a:bodyPr>
          <a:lstStyle/>
          <a:p>
            <a:pPr marL="0" indent="0">
              <a:buNone/>
            </a:pPr>
            <a:r>
              <a:rPr lang="fi-FI" b="1" dirty="0"/>
              <a:t>6 § Yleisen kirjaston </a:t>
            </a:r>
            <a:r>
              <a:rPr lang="fi-FI" b="1" dirty="0" smtClean="0"/>
              <a:t>tehtävät</a:t>
            </a:r>
          </a:p>
          <a:p>
            <a:pPr marL="0" indent="0">
              <a:buNone/>
            </a:pPr>
            <a:r>
              <a:rPr lang="fi-FI" dirty="0" smtClean="0"/>
              <a:t>1</a:t>
            </a:r>
            <a:r>
              <a:rPr lang="fi-FI" dirty="0"/>
              <a:t>) tarjota pääsy aineistoihin, tietoon ja </a:t>
            </a:r>
            <a:r>
              <a:rPr lang="fi-FI" dirty="0" smtClean="0"/>
              <a:t>kulttuurisisältöihin;</a:t>
            </a:r>
            <a:br>
              <a:rPr lang="fi-FI" dirty="0" smtClean="0"/>
            </a:br>
            <a:r>
              <a:rPr lang="fi-FI" dirty="0" smtClean="0"/>
              <a:t>2</a:t>
            </a:r>
            <a:r>
              <a:rPr lang="fi-FI" dirty="0"/>
              <a:t>) ylläpitää monipuolista ja uudistuvaa </a:t>
            </a:r>
            <a:r>
              <a:rPr lang="fi-FI" dirty="0" smtClean="0"/>
              <a:t>kokoelmaa;</a:t>
            </a:r>
            <a:br>
              <a:rPr lang="fi-FI" dirty="0" smtClean="0"/>
            </a:br>
            <a:r>
              <a:rPr lang="fi-FI" dirty="0" smtClean="0"/>
              <a:t>3</a:t>
            </a:r>
            <a:r>
              <a:rPr lang="fi-FI" dirty="0"/>
              <a:t>) edistää lukemista ja kirjallisuutta</a:t>
            </a:r>
            <a:r>
              <a:rPr lang="fi-FI" dirty="0" smtClean="0"/>
              <a:t>;</a:t>
            </a:r>
            <a:br>
              <a:rPr lang="fi-FI" dirty="0" smtClean="0"/>
            </a:br>
            <a:r>
              <a:rPr lang="fi-FI" dirty="0" smtClean="0"/>
              <a:t>4</a:t>
            </a:r>
            <a:r>
              <a:rPr lang="fi-FI" dirty="0"/>
              <a:t>) tarjota tietopalvelua, ohjausta ja tukea tiedon hankintaan ja käyttöön sekä monipuoliseen </a:t>
            </a:r>
            <a:r>
              <a:rPr lang="fi-FI" dirty="0" smtClean="0"/>
              <a:t>lukutaitoon;</a:t>
            </a:r>
            <a:br>
              <a:rPr lang="fi-FI" dirty="0" smtClean="0"/>
            </a:br>
            <a:r>
              <a:rPr lang="fi-FI" dirty="0" smtClean="0"/>
              <a:t>5</a:t>
            </a:r>
            <a:r>
              <a:rPr lang="fi-FI" dirty="0"/>
              <a:t>) tarjota tiloja oppimiseen, harrastamiseen, työskentelyyn ja </a:t>
            </a:r>
            <a:r>
              <a:rPr lang="fi-FI" dirty="0" smtClean="0"/>
              <a:t>kansalaistoimintaan;</a:t>
            </a:r>
            <a:br>
              <a:rPr lang="fi-FI" dirty="0" smtClean="0"/>
            </a:br>
            <a:r>
              <a:rPr lang="fi-FI" dirty="0" smtClean="0"/>
              <a:t>6</a:t>
            </a:r>
            <a:r>
              <a:rPr lang="fi-FI" dirty="0"/>
              <a:t>) edistää yhteiskunnallista ja kulttuurista vuoropuhelua.</a:t>
            </a:r>
          </a:p>
          <a:p>
            <a:endParaRPr lang="fi-FI" dirty="0"/>
          </a:p>
        </p:txBody>
      </p:sp>
    </p:spTree>
    <p:extLst>
      <p:ext uri="{BB962C8B-B14F-4D97-AF65-F5344CB8AC3E}">
        <p14:creationId xmlns:p14="http://schemas.microsoft.com/office/powerpoint/2010/main" val="4054164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Lopullinen muoto - kolme tasoa</a:t>
            </a:r>
            <a:endParaRPr lang="fi-FI" dirty="0"/>
          </a:p>
        </p:txBody>
      </p:sp>
      <p:sp>
        <p:nvSpPr>
          <p:cNvPr id="3" name="Sisällön paikkamerkki 2"/>
          <p:cNvSpPr>
            <a:spLocks noGrp="1"/>
          </p:cNvSpPr>
          <p:nvPr>
            <p:ph idx="1"/>
          </p:nvPr>
        </p:nvSpPr>
        <p:spPr/>
        <p:txBody>
          <a:bodyPr>
            <a:normAutofit fontScale="85000" lnSpcReduction="10000"/>
          </a:bodyPr>
          <a:lstStyle/>
          <a:p>
            <a:r>
              <a:rPr lang="fi-FI" b="1" dirty="0" smtClean="0"/>
              <a:t>Pitää osata</a:t>
            </a:r>
          </a:p>
          <a:p>
            <a:pPr lvl="1"/>
            <a:r>
              <a:rPr lang="fi-FI" dirty="0" smtClean="0"/>
              <a:t>Esitys digitaalisen osaamisen vähimmäisvaatimuksesta, jonka tasolle on tarkoitus päästä 2020 vuoden lopulla digikirjastohankkeen jälkeen.</a:t>
            </a:r>
          </a:p>
          <a:p>
            <a:r>
              <a:rPr lang="fi-FI" b="1" dirty="0" smtClean="0"/>
              <a:t>Pitää ymmärtää</a:t>
            </a:r>
          </a:p>
          <a:p>
            <a:pPr lvl="1"/>
            <a:r>
              <a:rPr lang="fi-FI" dirty="0" smtClean="0"/>
              <a:t>Digitaalisen osaamisen osa-alueita, joita olisi hyvä ymmärtää. Tätä aihealuetta olemme jo koonneet osana alkuvuoden datan ryhmittelyä. </a:t>
            </a:r>
            <a:r>
              <a:rPr lang="fi-FI" dirty="0"/>
              <a:t>T</a:t>
            </a:r>
            <a:r>
              <a:rPr lang="fi-FI" dirty="0" smtClean="0"/>
              <a:t>ämän kategorian kehittämistä olisi tarkoitus jatkaa </a:t>
            </a:r>
            <a:r>
              <a:rPr lang="fi-FI" dirty="0" err="1" smtClean="0"/>
              <a:t>VAKEn</a:t>
            </a:r>
            <a:r>
              <a:rPr lang="fi-FI" dirty="0" smtClean="0"/>
              <a:t> toimesta yhdessä AKE alueiden kanssa osana kirjastojen digihankkeen valmistelua.</a:t>
            </a:r>
          </a:p>
          <a:p>
            <a:r>
              <a:rPr lang="fi-FI" b="1" dirty="0" smtClean="0"/>
              <a:t>Pitää tietää</a:t>
            </a:r>
          </a:p>
          <a:p>
            <a:pPr lvl="1"/>
            <a:r>
              <a:rPr lang="fi-FI" dirty="0" smtClean="0"/>
              <a:t>Digitaalisen osaamisen osa-alueita, joista jokaisen olisi hyvä tietää. Tätä osaamisen kategoriaa kehitetään eteenpäin </a:t>
            </a:r>
            <a:r>
              <a:rPr lang="fi-FI" dirty="0" err="1" smtClean="0"/>
              <a:t>VAKE:n</a:t>
            </a:r>
            <a:r>
              <a:rPr lang="fi-FI" dirty="0" smtClean="0"/>
              <a:t> digikirjastohankkeessa 2019-2020</a:t>
            </a:r>
          </a:p>
          <a:p>
            <a:pPr lvl="1"/>
            <a:endParaRPr lang="fi-FI" dirty="0"/>
          </a:p>
        </p:txBody>
      </p:sp>
    </p:spTree>
    <p:extLst>
      <p:ext uri="{BB962C8B-B14F-4D97-AF65-F5344CB8AC3E}">
        <p14:creationId xmlns:p14="http://schemas.microsoft.com/office/powerpoint/2010/main" val="1509096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806628"/>
          </a:xfrm>
        </p:spPr>
        <p:txBody>
          <a:bodyPr>
            <a:normAutofit fontScale="90000"/>
          </a:bodyPr>
          <a:lstStyle/>
          <a:p>
            <a:r>
              <a:rPr lang="fi-FI" dirty="0" smtClean="0"/>
              <a:t>Vaatimusten Sitominen arkeen ja arkityöhön</a:t>
            </a:r>
            <a:endParaRPr lang="fi-FI" dirty="0"/>
          </a:p>
        </p:txBody>
      </p:sp>
      <p:sp>
        <p:nvSpPr>
          <p:cNvPr id="3" name="Sisällön paikkamerkki 2"/>
          <p:cNvSpPr>
            <a:spLocks noGrp="1"/>
          </p:cNvSpPr>
          <p:nvPr>
            <p:ph idx="1"/>
          </p:nvPr>
        </p:nvSpPr>
        <p:spPr>
          <a:xfrm>
            <a:off x="1141412" y="1845276"/>
            <a:ext cx="9905999" cy="3945925"/>
          </a:xfrm>
        </p:spPr>
        <p:txBody>
          <a:bodyPr>
            <a:normAutofit fontScale="92500" lnSpcReduction="10000"/>
          </a:bodyPr>
          <a:lstStyle/>
          <a:p>
            <a:pPr marL="0" indent="0">
              <a:buNone/>
            </a:pPr>
            <a:r>
              <a:rPr lang="fi-FI" dirty="0" smtClean="0"/>
              <a:t>Osaamisvaatimusten sitominen arkityöhön on olennaista</a:t>
            </a:r>
          </a:p>
          <a:p>
            <a:r>
              <a:rPr lang="fi-FI" dirty="0" smtClean="0"/>
              <a:t>Vaatimusten jatkotyöstö tehdään case-tyylisten esimerkkien kautta: millaisia taitoja tarvitaan, esim. kun senioriasiakas tulee uuden laitteen kanssa kirjaston asiakaspalveluun ja haluaa lukea/kuunnella sillä kirjastosta lainaamansa e-kirjan. (Laitteen käyttöönotto ja perustoimintojen osaaminen ja opastaminen, sovellusten lataaminen, e-aineistojen käyttäminen, jne.)</a:t>
            </a:r>
          </a:p>
          <a:p>
            <a:r>
              <a:rPr lang="fi-FI" dirty="0" smtClean="0"/>
              <a:t>Case-lähestymistavassa on tarkoitus lähestyä digitaalista osaamista nimenoman kirjastolain tehtävien kautta. </a:t>
            </a:r>
          </a:p>
          <a:p>
            <a:r>
              <a:rPr lang="fi-FI" dirty="0" smtClean="0"/>
              <a:t>Tällä kyetään myös perustelemaan osaamistarve kirjastoissa työskenteleville</a:t>
            </a:r>
          </a:p>
          <a:p>
            <a:pPr lvl="1"/>
            <a:endParaRPr lang="fi-FI" dirty="0"/>
          </a:p>
        </p:txBody>
      </p:sp>
    </p:spTree>
    <p:extLst>
      <p:ext uri="{BB962C8B-B14F-4D97-AF65-F5344CB8AC3E}">
        <p14:creationId xmlns:p14="http://schemas.microsoft.com/office/powerpoint/2010/main" val="3276501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699536"/>
          </a:xfrm>
        </p:spPr>
        <p:txBody>
          <a:bodyPr/>
          <a:lstStyle/>
          <a:p>
            <a:r>
              <a:rPr lang="fi-FI" dirty="0"/>
              <a:t>Tiedonhallinta ja informaatiolukutaito </a:t>
            </a:r>
          </a:p>
        </p:txBody>
      </p:sp>
      <p:sp>
        <p:nvSpPr>
          <p:cNvPr id="3" name="Sisällön paikkamerkki 2"/>
          <p:cNvSpPr>
            <a:spLocks noGrp="1"/>
          </p:cNvSpPr>
          <p:nvPr>
            <p:ph idx="1"/>
          </p:nvPr>
        </p:nvSpPr>
        <p:spPr>
          <a:xfrm>
            <a:off x="1141412" y="1425146"/>
            <a:ext cx="9905999" cy="4448432"/>
          </a:xfrm>
        </p:spPr>
        <p:txBody>
          <a:bodyPr>
            <a:normAutofit fontScale="92500" lnSpcReduction="20000"/>
          </a:bodyPr>
          <a:lstStyle/>
          <a:p>
            <a:pPr marL="0" indent="0">
              <a:buNone/>
            </a:pPr>
            <a:r>
              <a:rPr lang="fi-FI" sz="1600" dirty="0" smtClean="0"/>
              <a:t>Tiedonhaku: </a:t>
            </a:r>
          </a:p>
          <a:p>
            <a:pPr marL="0" indent="0">
              <a:buNone/>
            </a:pPr>
            <a:r>
              <a:rPr lang="fi-FI" sz="1400" dirty="0" smtClean="0"/>
              <a:t>Osaan </a:t>
            </a:r>
            <a:r>
              <a:rPr lang="fi-FI" sz="1400" dirty="0"/>
              <a:t>tiedonhaussa käyttää monipuolisesti erilaisia menetelmiä ja palveluja (oma tietokanta, verkkokirjasto ja e-palvelut, verkon hakukoneet, kirjastojen tarjoamat tietokannat, kansalliset tietovarannot ja muut valtakunnalliset </a:t>
            </a:r>
            <a:r>
              <a:rPr lang="fi-FI" sz="1400" dirty="0" smtClean="0"/>
              <a:t>palvelut). Osaan </a:t>
            </a:r>
            <a:r>
              <a:rPr lang="fi-FI" sz="1400" dirty="0"/>
              <a:t>ohjata tiedonhakua ja opastaa oman verkkokirjaston ja e-palveluiden sekä digitaalisten palveluiden käyttöä ja niiden mahdollisuuksia asiakkaalle, niin pöytäkoneella kuin mobiililaitteellakin</a:t>
            </a:r>
            <a:r>
              <a:rPr lang="fi-FI" sz="1400" dirty="0" smtClean="0"/>
              <a:t>. Tunnen </a:t>
            </a:r>
            <a:r>
              <a:rPr lang="fi-FI" sz="1400" dirty="0"/>
              <a:t>tiedonhaun prosessin: tiedontarpeen määrittelyn, erilaiset tiedonhaun menetelmät (mm. kuvahaku, hakukoneiden haut), laajennetun tai tarkennetun haun, tiedonhaun tulosten prosessoinnin merkityksen ja tavan esittää hakutulos asiakkaan ymmärtämässä muodossa. </a:t>
            </a:r>
            <a:r>
              <a:rPr lang="fi-FI" sz="1400" dirty="0" smtClean="0"/>
              <a:t>Osaan </a:t>
            </a:r>
            <a:r>
              <a:rPr lang="fi-FI" sz="1400" dirty="0"/>
              <a:t>tarpeen mukaan kertoa asiakkaalle lähialueen korkeakoulukirjastojen verkkokirjastoista, tavallisesta kaukopalvelusta /seutulainauksesta ja </a:t>
            </a:r>
            <a:r>
              <a:rPr lang="fi-FI" sz="1400" dirty="0" err="1"/>
              <a:t>Finnasta</a:t>
            </a:r>
            <a:r>
              <a:rPr lang="fi-FI" sz="1400" dirty="0" smtClean="0"/>
              <a:t>.</a:t>
            </a:r>
            <a:endParaRPr lang="fi-FI" sz="1400" dirty="0"/>
          </a:p>
          <a:p>
            <a:pPr marL="0" indent="0">
              <a:buNone/>
            </a:pPr>
            <a:r>
              <a:rPr lang="fi-FI" sz="1600" dirty="0" smtClean="0"/>
              <a:t>Tiedonhallinta:</a:t>
            </a:r>
          </a:p>
          <a:p>
            <a:pPr marL="0" indent="0">
              <a:buNone/>
            </a:pPr>
            <a:r>
              <a:rPr lang="fi-FI" sz="1400" dirty="0" smtClean="0"/>
              <a:t>Osaan </a:t>
            </a:r>
            <a:r>
              <a:rPr lang="fi-FI" sz="1400" dirty="0"/>
              <a:t>tallentaa itse luomaani ja hankkimaani tietoa eri tiedostomuodoissa omalle työasemalleni, työpaikan verkkoympäristöön sekä pilvipalveluun myös niin, että se on helposti löydettävissä ja käytettävissä. Osaan hallinnoida tallentamiani tiedostoja ja ymmärrän, mikä on kovalevyn, verkkoaseman ja pilvitallennuksen </a:t>
            </a:r>
            <a:r>
              <a:rPr lang="fi-FI" sz="1400" dirty="0" smtClean="0"/>
              <a:t>ero. </a:t>
            </a:r>
            <a:r>
              <a:rPr lang="fi-FI" sz="1400" dirty="0"/>
              <a:t>Osaan tulostaa ja kopioida erilaisilla asetuksilla (kaksipuolisena ja </a:t>
            </a:r>
            <a:r>
              <a:rPr lang="fi-FI" sz="1400" dirty="0" smtClean="0"/>
              <a:t>useampi </a:t>
            </a:r>
            <a:r>
              <a:rPr lang="fi-FI" sz="1400" dirty="0"/>
              <a:t>sivu paperille), osaan skannata ja lähettää tiedoston sähköpostiin ja tallentaa tiedoston </a:t>
            </a:r>
            <a:r>
              <a:rPr lang="fi-FI" sz="1400" dirty="0" smtClean="0"/>
              <a:t>työkoneelle </a:t>
            </a:r>
            <a:r>
              <a:rPr lang="fi-FI" sz="1400" dirty="0"/>
              <a:t>sekä kuvana että pdf-tiedostona.</a:t>
            </a:r>
            <a:r>
              <a:rPr lang="fi-FI" sz="1400" dirty="0" smtClean="0"/>
              <a:t> Tiedän, </a:t>
            </a:r>
            <a:r>
              <a:rPr lang="fi-FI" sz="1400" dirty="0"/>
              <a:t>mitä tiedoston koko tarkoittaa ja miten se vaikuttaa tiedoston lähettämiseen tai tallentamiseen. </a:t>
            </a:r>
            <a:r>
              <a:rPr lang="fi-FI" sz="1400" dirty="0" smtClean="0"/>
              <a:t> Osaan </a:t>
            </a:r>
            <a:r>
              <a:rPr lang="fi-FI" sz="1400" dirty="0"/>
              <a:t>käyttää tietokoneen </a:t>
            </a:r>
            <a:r>
              <a:rPr lang="fi-FI" sz="1400" dirty="0" smtClean="0"/>
              <a:t>resurssinhallintaa ja </a:t>
            </a:r>
            <a:r>
              <a:rPr lang="fi-FI" sz="1400" dirty="0"/>
              <a:t>ymmärrän, miten tiedostoja on käytännöllistä nimetä ja järjestää. </a:t>
            </a:r>
            <a:r>
              <a:rPr lang="fi-FI" sz="1400" dirty="0" smtClean="0"/>
              <a:t>Osaan </a:t>
            </a:r>
            <a:r>
              <a:rPr lang="fi-FI" sz="1400" dirty="0"/>
              <a:t>myös opastaa asiakasta käyttämään oman kirjaston langatonta verkkoa. </a:t>
            </a:r>
            <a:endParaRPr lang="fi-FI" sz="1400" dirty="0" smtClean="0"/>
          </a:p>
          <a:p>
            <a:pPr marL="0" indent="0">
              <a:buNone/>
            </a:pPr>
            <a:r>
              <a:rPr lang="fi-FI" sz="1600" dirty="0" smtClean="0"/>
              <a:t>Tiedon arviointi:</a:t>
            </a:r>
          </a:p>
          <a:p>
            <a:pPr marL="0" indent="0">
              <a:buNone/>
            </a:pPr>
            <a:r>
              <a:rPr lang="fi-FI" sz="1400" dirty="0" smtClean="0"/>
              <a:t>Osaan </a:t>
            </a:r>
            <a:r>
              <a:rPr lang="fi-FI" sz="1400" dirty="0"/>
              <a:t>tunnistaa huijaus- ja kalasteluyrityksiä niin verkkoympäristössä kuin sähköpostissakin. </a:t>
            </a:r>
            <a:r>
              <a:rPr lang="fi-FI" sz="1400" dirty="0" smtClean="0"/>
              <a:t>Osaan </a:t>
            </a:r>
            <a:r>
              <a:rPr lang="fi-FI" sz="1400" dirty="0"/>
              <a:t>arvioida tiedon luotettavuutta käyttämällä erilaisia kriteerejä tiedon arvioimiseksi. Osaan valita luotettavimman lähteen ja vertailla tietoa useista lähteistä.</a:t>
            </a:r>
          </a:p>
        </p:txBody>
      </p:sp>
    </p:spTree>
    <p:extLst>
      <p:ext uri="{BB962C8B-B14F-4D97-AF65-F5344CB8AC3E}">
        <p14:creationId xmlns:p14="http://schemas.microsoft.com/office/powerpoint/2010/main" val="1163192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584206"/>
          </a:xfrm>
        </p:spPr>
        <p:txBody>
          <a:bodyPr>
            <a:normAutofit fontScale="90000"/>
          </a:bodyPr>
          <a:lstStyle/>
          <a:p>
            <a:r>
              <a:rPr lang="fi-FI" dirty="0"/>
              <a:t>Viestintä ja yhteistyö</a:t>
            </a:r>
          </a:p>
        </p:txBody>
      </p:sp>
      <p:sp>
        <p:nvSpPr>
          <p:cNvPr id="3" name="Sisällön paikkamerkki 2"/>
          <p:cNvSpPr>
            <a:spLocks noGrp="1"/>
          </p:cNvSpPr>
          <p:nvPr>
            <p:ph idx="1"/>
          </p:nvPr>
        </p:nvSpPr>
        <p:spPr>
          <a:xfrm>
            <a:off x="1141412" y="1375719"/>
            <a:ext cx="9905999" cy="4415482"/>
          </a:xfrm>
        </p:spPr>
        <p:txBody>
          <a:bodyPr>
            <a:normAutofit fontScale="62500" lnSpcReduction="20000"/>
          </a:bodyPr>
          <a:lstStyle/>
          <a:p>
            <a:pPr marL="0" indent="0">
              <a:buNone/>
            </a:pPr>
            <a:r>
              <a:rPr lang="fi-FI" b="1" dirty="0"/>
              <a:t>Laitteet ja viestintä: </a:t>
            </a:r>
            <a:endParaRPr lang="fi-FI" dirty="0"/>
          </a:p>
          <a:p>
            <a:pPr marL="0" indent="0">
              <a:buNone/>
            </a:pPr>
            <a:r>
              <a:rPr lang="fi-FI" dirty="0"/>
              <a:t>Osaan </a:t>
            </a:r>
            <a:r>
              <a:rPr lang="fi-FI" dirty="0" smtClean="0"/>
              <a:t>mobiililaitteella </a:t>
            </a:r>
            <a:r>
              <a:rPr lang="fi-FI" dirty="0"/>
              <a:t>seuraavia toimintoja: olemassa olevan sähköpostin aktivointi </a:t>
            </a:r>
            <a:r>
              <a:rPr lang="fi-FI" dirty="0" smtClean="0"/>
              <a:t>laitteelle</a:t>
            </a:r>
            <a:r>
              <a:rPr lang="fi-FI" dirty="0"/>
              <a:t>, sovellusten lataamisen ja </a:t>
            </a:r>
            <a:r>
              <a:rPr lang="fi-FI" dirty="0" smtClean="0"/>
              <a:t>päivityksen sekä muita perusasetuksia </a:t>
            </a:r>
            <a:r>
              <a:rPr lang="fi-FI" dirty="0"/>
              <a:t>(mm. kieli, näppäimistö ja ääniasetukset</a:t>
            </a:r>
            <a:r>
              <a:rPr lang="fi-FI" dirty="0" smtClean="0"/>
              <a:t>). Osaan pöytäkoneella selaimen </a:t>
            </a:r>
            <a:r>
              <a:rPr lang="fi-FI" dirty="0"/>
              <a:t>käytön ja sen perusasetukset; kuvien ja videoiden jakaminen pilveen, sähköpostiin tai sosiaaliseen mediaan. </a:t>
            </a:r>
          </a:p>
          <a:p>
            <a:pPr marL="0" indent="0">
              <a:buNone/>
            </a:pPr>
            <a:r>
              <a:rPr lang="fi-FI" b="1" dirty="0"/>
              <a:t>Ohjelmat ja viestintä: </a:t>
            </a:r>
            <a:endParaRPr lang="fi-FI" dirty="0"/>
          </a:p>
          <a:p>
            <a:pPr marL="0" indent="0">
              <a:buNone/>
            </a:pPr>
            <a:r>
              <a:rPr lang="fi-FI" dirty="0"/>
              <a:t>Osaan sujuvasti käyttää sähköpostia työasioiden viestinnässä. Osaan käyttää kansioita</a:t>
            </a:r>
            <a:r>
              <a:rPr lang="fi-FI" dirty="0" smtClean="0"/>
              <a:t>, </a:t>
            </a:r>
            <a:r>
              <a:rPr lang="fi-FI" dirty="0"/>
              <a:t>osaan lähettää liitteitä, osaan käyttää sähköistä kalenteria ja muita kalenteritoimintoihin liittyviä palveluja, joita työpaikallani on </a:t>
            </a:r>
            <a:r>
              <a:rPr lang="fi-FI" dirty="0" smtClean="0"/>
              <a:t>käytössä. </a:t>
            </a:r>
            <a:r>
              <a:rPr lang="fi-FI" dirty="0"/>
              <a:t>Osaan myös luoda sähköpostitilin itselleni henkilökohtaiseen </a:t>
            </a:r>
            <a:r>
              <a:rPr lang="fi-FI" dirty="0" smtClean="0"/>
              <a:t>käyttöön. Osaan </a:t>
            </a:r>
            <a:r>
              <a:rPr lang="fi-FI" dirty="0"/>
              <a:t>toimia yhteistyössä digitaalisissa yhteistoimintatiloissa kuten esim. luoda yhteistä materiaalia kaupungin omissa järjestelmissä ja pilvipalveluissa (esim. </a:t>
            </a:r>
            <a:r>
              <a:rPr lang="fi-FI" dirty="0" err="1"/>
              <a:t>OneDrive</a:t>
            </a:r>
            <a:r>
              <a:rPr lang="fi-FI" dirty="0"/>
              <a:t>, </a:t>
            </a:r>
            <a:r>
              <a:rPr lang="fi-FI" dirty="0" err="1"/>
              <a:t>Teams</a:t>
            </a:r>
            <a:r>
              <a:rPr lang="fi-FI" dirty="0"/>
              <a:t>). Osaan osallistua työni vaatimaan verkkokokoukseen ja osaan tarkistaa kuuloke/mikki yhdistelmän ääniasetukset.</a:t>
            </a:r>
          </a:p>
          <a:p>
            <a:pPr marL="0" indent="0">
              <a:buNone/>
            </a:pPr>
            <a:r>
              <a:rPr lang="fi-FI" dirty="0"/>
              <a:t> </a:t>
            </a:r>
            <a:r>
              <a:rPr lang="fi-FI" b="1" dirty="0" smtClean="0"/>
              <a:t>Monikanavainen </a:t>
            </a:r>
            <a:r>
              <a:rPr lang="fi-FI" b="1" dirty="0"/>
              <a:t>asiakaspalvelu: </a:t>
            </a:r>
            <a:endParaRPr lang="fi-FI" dirty="0"/>
          </a:p>
          <a:p>
            <a:pPr marL="0" indent="0">
              <a:buNone/>
            </a:pPr>
            <a:r>
              <a:rPr lang="fi-FI" dirty="0"/>
              <a:t>Osaan käyttää työpaikallani käytössä olevia sosiaalisen median välineitä </a:t>
            </a:r>
            <a:r>
              <a:rPr lang="fi-FI" dirty="0" smtClean="0"/>
              <a:t>asiakaspalvelussa opastamiseen </a:t>
            </a:r>
            <a:r>
              <a:rPr lang="fi-FI" dirty="0"/>
              <a:t>(esim. Facebook, Twitter, Instagram, Chat</a:t>
            </a:r>
            <a:r>
              <a:rPr lang="fi-FI" dirty="0" smtClean="0"/>
              <a:t>). Osaan </a:t>
            </a:r>
            <a:r>
              <a:rPr lang="fi-FI" dirty="0"/>
              <a:t>ohjata asiakasta kirjaston muihinkin digitaalisiin palveluihin, esim. verkkomaksamiseen. </a:t>
            </a:r>
          </a:p>
        </p:txBody>
      </p:sp>
    </p:spTree>
    <p:extLst>
      <p:ext uri="{BB962C8B-B14F-4D97-AF65-F5344CB8AC3E}">
        <p14:creationId xmlns:p14="http://schemas.microsoft.com/office/powerpoint/2010/main" val="915701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641871"/>
          </a:xfrm>
        </p:spPr>
        <p:txBody>
          <a:bodyPr/>
          <a:lstStyle/>
          <a:p>
            <a:r>
              <a:rPr lang="fi-FI" dirty="0"/>
              <a:t>Sisällöntuotanto</a:t>
            </a:r>
          </a:p>
        </p:txBody>
      </p:sp>
      <p:sp>
        <p:nvSpPr>
          <p:cNvPr id="3" name="Sisällön paikkamerkki 2"/>
          <p:cNvSpPr>
            <a:spLocks noGrp="1"/>
          </p:cNvSpPr>
          <p:nvPr>
            <p:ph idx="1"/>
          </p:nvPr>
        </p:nvSpPr>
        <p:spPr>
          <a:xfrm>
            <a:off x="1141412" y="1532238"/>
            <a:ext cx="9905999" cy="4258963"/>
          </a:xfrm>
        </p:spPr>
        <p:txBody>
          <a:bodyPr>
            <a:normAutofit fontScale="70000" lnSpcReduction="20000"/>
          </a:bodyPr>
          <a:lstStyle/>
          <a:p>
            <a:pPr marL="0" indent="0">
              <a:buNone/>
            </a:pPr>
            <a:r>
              <a:rPr lang="fi-FI" dirty="0" smtClean="0"/>
              <a:t>Sisällön luominen</a:t>
            </a:r>
          </a:p>
          <a:p>
            <a:pPr marL="0" indent="0">
              <a:buNone/>
            </a:pPr>
            <a:r>
              <a:rPr lang="fi-FI" sz="2300" dirty="0"/>
              <a:t>Osaan työantajani ja työtehtävieni edellyttämien sisällöntuotannon työvälineiden käytön, liittyen toimistotyöhön (Office-työkalut) ja kirjastojen omiin spesifeihin sisältöihin </a:t>
            </a:r>
            <a:r>
              <a:rPr lang="fi-FI" sz="2300" dirty="0" smtClean="0"/>
              <a:t>liittyvää </a:t>
            </a:r>
            <a:r>
              <a:rPr lang="fi-FI" sz="2300" dirty="0"/>
              <a:t>sisällöntuotantoa. </a:t>
            </a:r>
            <a:r>
              <a:rPr lang="fi-FI" sz="2300" dirty="0" smtClean="0"/>
              <a:t>Osaan </a:t>
            </a:r>
            <a:r>
              <a:rPr lang="fi-FI" sz="2300" dirty="0"/>
              <a:t>tarpeen mukaan tuottaa digitaalista markkinointimateriaalia tapahtumista valmiiden pohjien ollessa muokattavissa (Word ja Powerpoint pohjat). Osaan tuottaa näitä myös yksinkertaisemmalla tavalla ilman </a:t>
            </a:r>
            <a:r>
              <a:rPr lang="fi-FI" sz="2300" dirty="0" smtClean="0"/>
              <a:t>pohjia ja </a:t>
            </a:r>
            <a:r>
              <a:rPr lang="fi-FI" sz="2300" dirty="0"/>
              <a:t>osaan lisätä kuvia. </a:t>
            </a:r>
            <a:r>
              <a:rPr lang="fi-FI" sz="2300" b="1" dirty="0" smtClean="0"/>
              <a:t>Osaan myös tarvittaessa käyttää sosiaalisen median välineitä sisältöjen tuottamiseen.</a:t>
            </a:r>
          </a:p>
          <a:p>
            <a:pPr marL="0" indent="0">
              <a:buNone/>
            </a:pPr>
            <a:r>
              <a:rPr lang="fi-FI" dirty="0" smtClean="0"/>
              <a:t>Tekijänoikeus ja lisenssit</a:t>
            </a:r>
          </a:p>
          <a:p>
            <a:pPr marL="0" indent="0">
              <a:buNone/>
            </a:pPr>
            <a:r>
              <a:rPr lang="fi-FI" sz="2300" dirty="0"/>
              <a:t>Osaan tehdä kuvahaun ja osaan katsoa yksittäisen kuvan tekijänoikeuden ja sen käyttölisenssin. Osaan opastaa asiakkaalle myös muihin kirjastoaineistoihin (mm. musiikki ja elokuvat) liittyvistä tekijänoikeuksista ja lupiin liittyvistä rajoituksista. Osaan tarvittavat viittaustekniikat ja osaan opastaa niiden käyttöä. </a:t>
            </a:r>
          </a:p>
          <a:p>
            <a:pPr marL="0" indent="0">
              <a:buNone/>
            </a:pPr>
            <a:r>
              <a:rPr lang="fi-FI" dirty="0" smtClean="0"/>
              <a:t>Ohjelmointi</a:t>
            </a:r>
          </a:p>
          <a:p>
            <a:pPr marL="0" indent="0">
              <a:buNone/>
            </a:pPr>
            <a:r>
              <a:rPr lang="fi-FI" sz="2300" dirty="0"/>
              <a:t>Osaan kertoa asiakkaille, mitkä asiat tulevat kirjaston verkkopalveluihin esimerkiksi valtakunnallisista tietokannoista. </a:t>
            </a:r>
            <a:r>
              <a:rPr lang="fi-FI" sz="2300" dirty="0" smtClean="0"/>
              <a:t>Osaan </a:t>
            </a:r>
            <a:r>
              <a:rPr lang="fi-FI" sz="2300" dirty="0"/>
              <a:t>kertoa tarvittaessa, mitkä tiedot kirjaston verkkopalveluihin tuotetaan itse kirjastoissa ja mitkä tulevat valtakunnallisista tietokannoista</a:t>
            </a:r>
            <a:r>
              <a:rPr lang="fi-FI" sz="2300" dirty="0" smtClean="0"/>
              <a:t>. Osaan kertoa esimerkin avulla, miten algoritmit ja tekoäly ohjailevat elämäämme.</a:t>
            </a:r>
            <a:endParaRPr lang="fi-FI" sz="2300" dirty="0"/>
          </a:p>
        </p:txBody>
      </p:sp>
    </p:spTree>
    <p:extLst>
      <p:ext uri="{BB962C8B-B14F-4D97-AF65-F5344CB8AC3E}">
        <p14:creationId xmlns:p14="http://schemas.microsoft.com/office/powerpoint/2010/main" val="59697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584206"/>
          </a:xfrm>
        </p:spPr>
        <p:txBody>
          <a:bodyPr>
            <a:normAutofit fontScale="90000"/>
          </a:bodyPr>
          <a:lstStyle/>
          <a:p>
            <a:r>
              <a:rPr lang="fi-FI" dirty="0" smtClean="0"/>
              <a:t>Tietoturva</a:t>
            </a:r>
            <a:endParaRPr lang="fi-FI" dirty="0"/>
          </a:p>
        </p:txBody>
      </p:sp>
      <p:sp>
        <p:nvSpPr>
          <p:cNvPr id="3" name="Sisällön paikkamerkki 2"/>
          <p:cNvSpPr>
            <a:spLocks noGrp="1"/>
          </p:cNvSpPr>
          <p:nvPr>
            <p:ph idx="1"/>
          </p:nvPr>
        </p:nvSpPr>
        <p:spPr>
          <a:xfrm>
            <a:off x="1141412" y="1449859"/>
            <a:ext cx="9905999" cy="4341342"/>
          </a:xfrm>
        </p:spPr>
        <p:txBody>
          <a:bodyPr>
            <a:noAutofit/>
          </a:bodyPr>
          <a:lstStyle/>
          <a:p>
            <a:pPr marL="0" indent="0">
              <a:buNone/>
            </a:pPr>
            <a:r>
              <a:rPr lang="fi-FI" sz="1600" dirty="0" smtClean="0"/>
              <a:t>Tietokone</a:t>
            </a:r>
          </a:p>
          <a:p>
            <a:pPr marL="0" indent="0" fontAlgn="base">
              <a:buNone/>
            </a:pPr>
            <a:r>
              <a:rPr lang="fi-FI" sz="1300" dirty="0"/>
              <a:t>Osaan kertoa asiakkaalle tietokoneen turvaamisesta seuraavilla perustoimenpiteillä: ohjelmistopäivitykset, virustorjunta, luotettavat salasanakäytännöt. </a:t>
            </a:r>
            <a:r>
              <a:rPr lang="fi-FI" sz="1300" dirty="0" smtClean="0"/>
              <a:t>Osaan </a:t>
            </a:r>
            <a:r>
              <a:rPr lang="fi-FI" sz="1300" dirty="0"/>
              <a:t>turvata mobiililaitteeni: ohjelmistopäivitykset, virustorjunta ja luotettavat salasanakäytännöt </a:t>
            </a:r>
            <a:r>
              <a:rPr lang="fi-FI" sz="1300" dirty="0" smtClean="0"/>
              <a:t>ja osaan </a:t>
            </a:r>
            <a:r>
              <a:rPr lang="fi-FI" sz="1300" dirty="0"/>
              <a:t>neuvoa niitä myös asiakkaalle. Osaan opastaa asiakasta netin turvallisessa käytössä</a:t>
            </a:r>
            <a:r>
              <a:rPr lang="fi-FI" sz="1300" dirty="0" smtClean="0"/>
              <a:t>, niin tietoturvassa kuin </a:t>
            </a:r>
            <a:r>
              <a:rPr lang="fi-FI" sz="1300" dirty="0"/>
              <a:t>selainhistorian tyhjennyksessä. Osaan opastaa asiakasta tietokoneen ja tiedostojen varmuuskopioinnissa. </a:t>
            </a:r>
          </a:p>
          <a:p>
            <a:pPr marL="0" indent="0">
              <a:buNone/>
            </a:pPr>
            <a:r>
              <a:rPr lang="fi-FI" sz="1600" dirty="0" smtClean="0"/>
              <a:t>Omat </a:t>
            </a:r>
            <a:r>
              <a:rPr lang="fi-FI" sz="1600" dirty="0"/>
              <a:t>tiedot ja </a:t>
            </a:r>
            <a:r>
              <a:rPr lang="fi-FI" sz="1600" dirty="0" smtClean="0"/>
              <a:t>yksityisyys</a:t>
            </a:r>
          </a:p>
          <a:p>
            <a:pPr marL="0" indent="0">
              <a:buNone/>
            </a:pPr>
            <a:r>
              <a:rPr lang="fi-FI" sz="1300" dirty="0"/>
              <a:t>Osaan itse käyttää vahvaa tunnistautumista ja ymmärrän, mitä tämä tarkoittaa myös </a:t>
            </a:r>
            <a:r>
              <a:rPr lang="fi-FI" sz="1300" dirty="0" smtClean="0"/>
              <a:t>asiakaspalvelutilanteissa. Osaan </a:t>
            </a:r>
            <a:r>
              <a:rPr lang="fi-FI" sz="1300" dirty="0"/>
              <a:t>omilla laitteillani ja omissa palveluissani yksityisyyden suojan perusteet niin, että tiedän mihin ei kannattaa henkilötietoja antaa ja mitä voin verkossa itsestäni kertoa. Osaan selata internetsivustoja käyttäen yksityisen selauksen tilaa ja tunnen menetelmän käyttämisen hyödyt. Tiedän, mitä on roskaposti ja osaan selittää asiakkaalle, mikä on roskaposti. Tiedän, että sähköiset kirjautumistietoni voidaan varastaa ja tiedän miten tämän riskin voi minimoida.</a:t>
            </a:r>
            <a:endParaRPr lang="fi-FI" sz="1300" dirty="0" smtClean="0"/>
          </a:p>
          <a:p>
            <a:pPr marL="0" indent="0">
              <a:buNone/>
            </a:pPr>
            <a:r>
              <a:rPr lang="fi-FI" sz="1600" dirty="0" smtClean="0"/>
              <a:t>Terveysnäkökulmat ja kestävä kehitys</a:t>
            </a:r>
          </a:p>
          <a:p>
            <a:pPr marL="0" indent="0">
              <a:buNone/>
            </a:pPr>
            <a:r>
              <a:rPr lang="fi-FI" sz="1300" dirty="0"/>
              <a:t>Olen tietoinen digiteknologian mukanaan tuomista terveyteeni liittyvistä haitoista ja osaan säädellä työskentelyäni digiteknologian kanssa niin, että se ei liiaksi kuormita fyysistä tai psyykkistä terveyttäni. </a:t>
            </a:r>
            <a:r>
              <a:rPr lang="fi-FI" sz="1300" dirty="0" smtClean="0"/>
              <a:t>Osaan </a:t>
            </a:r>
            <a:r>
              <a:rPr lang="fi-FI" sz="1300" dirty="0"/>
              <a:t>ajatella esimerkiksi tulostamista kestävän kehityksen kannalta. </a:t>
            </a:r>
          </a:p>
        </p:txBody>
      </p:sp>
    </p:spTree>
    <p:extLst>
      <p:ext uri="{BB962C8B-B14F-4D97-AF65-F5344CB8AC3E}">
        <p14:creationId xmlns:p14="http://schemas.microsoft.com/office/powerpoint/2010/main" val="409328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575968"/>
          </a:xfrm>
        </p:spPr>
        <p:txBody>
          <a:bodyPr>
            <a:normAutofit fontScale="90000"/>
          </a:bodyPr>
          <a:lstStyle/>
          <a:p>
            <a:r>
              <a:rPr lang="fi-FI" dirty="0" smtClean="0"/>
              <a:t>ongelmanratkaisu</a:t>
            </a:r>
            <a:endParaRPr lang="fi-FI" dirty="0"/>
          </a:p>
        </p:txBody>
      </p:sp>
      <p:sp>
        <p:nvSpPr>
          <p:cNvPr id="3" name="Sisällön paikkamerkki 2"/>
          <p:cNvSpPr>
            <a:spLocks noGrp="1"/>
          </p:cNvSpPr>
          <p:nvPr>
            <p:ph idx="1"/>
          </p:nvPr>
        </p:nvSpPr>
        <p:spPr>
          <a:xfrm>
            <a:off x="1141412" y="1194486"/>
            <a:ext cx="9905999" cy="4596715"/>
          </a:xfrm>
        </p:spPr>
        <p:txBody>
          <a:bodyPr>
            <a:normAutofit/>
          </a:bodyPr>
          <a:lstStyle/>
          <a:p>
            <a:pPr marL="0" indent="0">
              <a:buNone/>
            </a:pPr>
            <a:r>
              <a:rPr lang="fi-FI" sz="1600" dirty="0" smtClean="0"/>
              <a:t>Tekniset ongelmat</a:t>
            </a:r>
          </a:p>
          <a:p>
            <a:pPr marL="0" indent="0">
              <a:buNone/>
            </a:pPr>
            <a:r>
              <a:rPr lang="fi-FI" sz="1400" dirty="0"/>
              <a:t>Osaan ongelmatilanteessa tarkistaa seuraavat asiat: onko kaikissa laitteissa virrat päällä, johdot kytkettyinä, akku ladattu, toimiiko verkko ja/tai langaton verkko, sulkea ja avata selaimen tai ohjelman uudestaan, yrittää toista selainta, uudelleen käynnistää kone/laite, tarkistaa tarvitseeko oikkuileva sovellus </a:t>
            </a:r>
            <a:r>
              <a:rPr lang="fi-FI" sz="1400" dirty="0" smtClean="0"/>
              <a:t>päivittämistä, onko käyttöjärjestelmä ajan tasainen. </a:t>
            </a:r>
            <a:r>
              <a:rPr lang="fi-FI" sz="1400" dirty="0"/>
              <a:t>Osaan </a:t>
            </a:r>
            <a:r>
              <a:rPr lang="fi-FI" sz="1400" dirty="0" smtClean="0"/>
              <a:t>opastaa </a:t>
            </a:r>
            <a:r>
              <a:rPr lang="fi-FI" sz="1400" dirty="0"/>
              <a:t>asiakasta kirjaston langattoman verkon </a:t>
            </a:r>
            <a:r>
              <a:rPr lang="fi-FI" sz="1400" dirty="0" smtClean="0"/>
              <a:t>ongelmatilanteissa. Osaan </a:t>
            </a:r>
            <a:r>
              <a:rPr lang="fi-FI" sz="1400" dirty="0"/>
              <a:t>säätää koneen ja mobiililaitteiden helppokäyttötoimintoja (fontin suurennus, puheentunnistus, kuvakkeiden suurennus, teksti puheeksi </a:t>
            </a:r>
            <a:r>
              <a:rPr lang="fi-FI" sz="1400" dirty="0" smtClean="0"/>
              <a:t>-toiminnot</a:t>
            </a:r>
            <a:r>
              <a:rPr lang="fi-FI" sz="1400" dirty="0"/>
              <a:t>, ääniviestien lähetys, pöytäkoneella selaimen zoomaus jne</a:t>
            </a:r>
            <a:r>
              <a:rPr lang="fi-FI" sz="1400" dirty="0" smtClean="0"/>
              <a:t>.). Osaan ottaa </a:t>
            </a:r>
            <a:r>
              <a:rPr lang="fi-FI" sz="1400" dirty="0"/>
              <a:t>ja opastaa </a:t>
            </a:r>
            <a:r>
              <a:rPr lang="fi-FI" sz="1400" dirty="0" smtClean="0"/>
              <a:t>myös asiakkaalle miten </a:t>
            </a:r>
            <a:r>
              <a:rPr lang="fi-FI" sz="1400" dirty="0"/>
              <a:t>ruudun kuvakaappauksen pöytäkoneella ja mobiililaitteella </a:t>
            </a:r>
            <a:r>
              <a:rPr lang="fi-FI" sz="1400" dirty="0" smtClean="0"/>
              <a:t>otetaan ja osaan myös lähettää </a:t>
            </a:r>
            <a:r>
              <a:rPr lang="fi-FI" sz="1400" dirty="0"/>
              <a:t>sen IT-tuelle, kun </a:t>
            </a:r>
            <a:r>
              <a:rPr lang="fi-FI" sz="1400" dirty="0" smtClean="0"/>
              <a:t>ongelmatilanteessa kysyn apua. </a:t>
            </a:r>
          </a:p>
          <a:p>
            <a:pPr marL="0" indent="0">
              <a:buNone/>
            </a:pPr>
            <a:r>
              <a:rPr lang="fi-FI" sz="1600" dirty="0"/>
              <a:t>Digitaalisten teknologioiden luova </a:t>
            </a:r>
            <a:r>
              <a:rPr lang="fi-FI" sz="1600" dirty="0" smtClean="0"/>
              <a:t>käyttö</a:t>
            </a:r>
          </a:p>
          <a:p>
            <a:pPr marL="0" indent="0">
              <a:buNone/>
            </a:pPr>
            <a:r>
              <a:rPr lang="fi-FI" sz="1400" dirty="0"/>
              <a:t>Osaan käyttää erilaisia hakokoneita ja videomateriaalia ongelmanratkaisussa, esim. hakea YouTube </a:t>
            </a:r>
            <a:r>
              <a:rPr lang="fi-FI" sz="1400" dirty="0" smtClean="0"/>
              <a:t>videoita </a:t>
            </a:r>
            <a:r>
              <a:rPr lang="fi-FI" sz="1400" dirty="0"/>
              <a:t>ohjeeksi. </a:t>
            </a:r>
          </a:p>
          <a:p>
            <a:pPr marL="0" indent="0">
              <a:buNone/>
            </a:pPr>
            <a:r>
              <a:rPr lang="fi-FI" sz="1600" dirty="0"/>
              <a:t>Osaamisen kuilut ja niiden </a:t>
            </a:r>
            <a:r>
              <a:rPr lang="fi-FI" sz="1600" dirty="0" smtClean="0"/>
              <a:t>tunnistaminen</a:t>
            </a:r>
          </a:p>
          <a:p>
            <a:pPr marL="0" indent="0">
              <a:buNone/>
            </a:pPr>
            <a:r>
              <a:rPr lang="fi-FI" sz="1400" dirty="0"/>
              <a:t>Tiedostan, missä aihepiirissä osaamiseni on heikkoa, osaan määritellä osaamistarpeeni ja kertoa siitä esimiehelleni.</a:t>
            </a:r>
          </a:p>
        </p:txBody>
      </p:sp>
    </p:spTree>
    <p:extLst>
      <p:ext uri="{BB962C8B-B14F-4D97-AF65-F5344CB8AC3E}">
        <p14:creationId xmlns:p14="http://schemas.microsoft.com/office/powerpoint/2010/main" val="117423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782899"/>
          </a:xfrm>
        </p:spPr>
        <p:txBody>
          <a:bodyPr/>
          <a:lstStyle/>
          <a:p>
            <a:r>
              <a:rPr lang="fi-FI" dirty="0" smtClean="0"/>
              <a:t>Suositus kirjastojen digituesta</a:t>
            </a:r>
            <a:endParaRPr lang="fi-FI" dirty="0"/>
          </a:p>
        </p:txBody>
      </p:sp>
      <p:sp>
        <p:nvSpPr>
          <p:cNvPr id="3" name="Sisällön paikkamerkki 2"/>
          <p:cNvSpPr>
            <a:spLocks noGrp="1"/>
          </p:cNvSpPr>
          <p:nvPr>
            <p:ph idx="1"/>
          </p:nvPr>
        </p:nvSpPr>
        <p:spPr>
          <a:xfrm>
            <a:off x="1141412" y="1818861"/>
            <a:ext cx="9905999" cy="4184374"/>
          </a:xfrm>
        </p:spPr>
        <p:txBody>
          <a:bodyPr>
            <a:normAutofit fontScale="62500" lnSpcReduction="20000"/>
          </a:bodyPr>
          <a:lstStyle/>
          <a:p>
            <a:pPr marL="0" indent="0">
              <a:buNone/>
            </a:pPr>
            <a:r>
              <a:rPr lang="fi-FI" sz="2600" dirty="0" smtClean="0"/>
              <a:t>KIRJASTON </a:t>
            </a:r>
            <a:r>
              <a:rPr lang="fi-FI" sz="2600" dirty="0"/>
              <a:t>DIGITUEN </a:t>
            </a:r>
            <a:r>
              <a:rPr lang="fi-FI" sz="2600" dirty="0" smtClean="0"/>
              <a:t>MUODOT</a:t>
            </a:r>
            <a:r>
              <a:rPr lang="fi-FI" sz="2600" dirty="0"/>
              <a:t> </a:t>
            </a:r>
          </a:p>
          <a:p>
            <a:pPr marL="0" indent="0">
              <a:buNone/>
            </a:pPr>
            <a:r>
              <a:rPr lang="fi-FI" sz="2600" dirty="0"/>
              <a:t>Kirjastot ovat yksi toimija AUTA-hankkeen toimintamallin mukaisessa digituen verkostossa. Kirjastoilla on lakisääteinen tehtävä mm. tarjota ohjausta sekä tukea aineistoihin pääsyyn, tiedon hankintaan sekä käyttöön ja tukea monipuolista lukutaitoa. Kirjastoilla on myös velvollisuus tarjota tiloja tähän toimintaan sekä edistää yhteiskunnallista ja kulttuurista vuoropuhelua. Digitukea annetaan tukeutuen kirjastolain tehtäviin. Kirjastoissa annetaan digitukea neuvomalla niissä digitaidoissa, joita tarvitaan kirjastojen verkkopalvelujen, e-aineistojen ja kirjaston digitaalisten asiakaspalvelukanavien ja kirjastoissa asiakkaille tarkoitettujen laitteiden ja ohjelmien käytössä</a:t>
            </a:r>
            <a:r>
              <a:rPr lang="fi-FI" sz="2600" dirty="0" smtClean="0"/>
              <a:t>.</a:t>
            </a:r>
            <a:r>
              <a:rPr lang="fi-FI" sz="2600" dirty="0"/>
              <a:t> </a:t>
            </a:r>
          </a:p>
          <a:p>
            <a:pPr marL="0" indent="0">
              <a:buNone/>
            </a:pPr>
            <a:r>
              <a:rPr lang="fi-FI" sz="2600" dirty="0"/>
              <a:t>Kirjastot opastavat asiakasta oikean palvelun äärelle. Kirjasto auttaa asiakkaita ymmärtämään digitaalisten palvelujen tietosuojaa ja niihin liittyviä toimintatapoja ja sääntöjä. Vahvaa tunnistautumista vaativia palveluja neuvotaan yleispiirteisesti, esim. palveluissa navigointi, mutta varsinaiset asiointitoimet asiakkaan tulee tehdä itse</a:t>
            </a:r>
            <a:r>
              <a:rPr lang="fi-FI" sz="2600" dirty="0" smtClean="0"/>
              <a:t>.</a:t>
            </a:r>
            <a:r>
              <a:rPr lang="fi-FI" sz="2600" dirty="0"/>
              <a:t> </a:t>
            </a:r>
          </a:p>
          <a:p>
            <a:pPr marL="0" indent="0">
              <a:buNone/>
            </a:pPr>
            <a:r>
              <a:rPr lang="fi-FI" sz="2600" dirty="0"/>
              <a:t>Asiakkaita voidaan myös neuvoa päivittäisissä asiakaspalvelutilanteissa digitaalisten palvelujen käyttöön tarvittavien laitteiden ja ohjelmien peruskäytössä, niissä perustaidoissa, joita tarvitaan kirjastojenkin palvelujen käyttöön. </a:t>
            </a:r>
          </a:p>
          <a:p>
            <a:endParaRPr lang="fi-FI" dirty="0"/>
          </a:p>
        </p:txBody>
      </p:sp>
    </p:spTree>
    <p:extLst>
      <p:ext uri="{BB962C8B-B14F-4D97-AF65-F5344CB8AC3E}">
        <p14:creationId xmlns:p14="http://schemas.microsoft.com/office/powerpoint/2010/main" val="332998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18518"/>
            <a:ext cx="9905998" cy="1041317"/>
          </a:xfrm>
        </p:spPr>
        <p:txBody>
          <a:bodyPr/>
          <a:lstStyle/>
          <a:p>
            <a:r>
              <a:rPr lang="fi-FI" dirty="0"/>
              <a:t>Suositus kirjastojen digituesta</a:t>
            </a:r>
          </a:p>
        </p:txBody>
      </p:sp>
      <p:sp>
        <p:nvSpPr>
          <p:cNvPr id="3" name="Sisällön paikkamerkki 2"/>
          <p:cNvSpPr>
            <a:spLocks noGrp="1"/>
          </p:cNvSpPr>
          <p:nvPr>
            <p:ph idx="1"/>
          </p:nvPr>
        </p:nvSpPr>
        <p:spPr/>
        <p:txBody>
          <a:bodyPr>
            <a:normAutofit fontScale="92500" lnSpcReduction="10000"/>
          </a:bodyPr>
          <a:lstStyle/>
          <a:p>
            <a:pPr marL="0" indent="0">
              <a:buNone/>
            </a:pPr>
            <a:r>
              <a:rPr lang="fi-FI" dirty="0" smtClean="0"/>
              <a:t>YHTEISTYÖ</a:t>
            </a:r>
            <a:r>
              <a:rPr lang="fi-FI" dirty="0"/>
              <a:t> </a:t>
            </a:r>
          </a:p>
          <a:p>
            <a:pPr marL="0" indent="0">
              <a:buNone/>
            </a:pPr>
            <a:r>
              <a:rPr lang="fi-FI" dirty="0"/>
              <a:t>Kirjastoissa järjestetään yhteistyössä muiden toimijoiden kanssa koulutuksia ja opastuksia digitaalisten palvelujen käytössä osana monilukutaitoa ja mediakasvatusta. Digiopastusten järjestämiseksi kirjastot verkostoituvat alueillaan digipalveluja tarjoavien ja digitaitoja opastavien toimijoiden kanssa. Nämä toimijat voivat auttaa asiakkaita kirjastojen tiloissa ja käyttää kirjaston laitteita järjestäessään digitukea. Kirjastosta asiakas saa myös tietoa muista omalla alueella digitukea antavista tahoista ja digitaalisen asioinnin neuvojista. Kirjastojen tietopalvelutehtävään sisältyy asiakkaiden auttaminen digitaalisten asiakaspalvelukanavien löytämisessä. </a:t>
            </a:r>
          </a:p>
          <a:p>
            <a:pPr marL="0" indent="0">
              <a:buNone/>
            </a:pPr>
            <a:endParaRPr lang="fi-FI" dirty="0"/>
          </a:p>
        </p:txBody>
      </p:sp>
    </p:spTree>
    <p:extLst>
      <p:ext uri="{BB962C8B-B14F-4D97-AF65-F5344CB8AC3E}">
        <p14:creationId xmlns:p14="http://schemas.microsoft.com/office/powerpoint/2010/main" val="4276581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iri">
  <a:themeElements>
    <a:clrScheme name="Piiri">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Piiri">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iri">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TM04033919[[fn=Piiri]]</Template>
  <TotalTime>1190</TotalTime>
  <Words>927</Words>
  <Application>Microsoft Office PowerPoint</Application>
  <PresentationFormat>Laajakuva</PresentationFormat>
  <Paragraphs>69</Paragraphs>
  <Slides>11</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11</vt:i4>
      </vt:variant>
    </vt:vector>
  </HeadingPairs>
  <TitlesOfParts>
    <vt:vector size="15" baseType="lpstr">
      <vt:lpstr>Arial</vt:lpstr>
      <vt:lpstr>Trebuchet MS</vt:lpstr>
      <vt:lpstr>Tw Cen MT</vt:lpstr>
      <vt:lpstr>Piiri</vt:lpstr>
      <vt:lpstr>Digitaalinen osaaminen yleisissä kirjastoissa </vt:lpstr>
      <vt:lpstr>Lähtökohdat – kaksi näkökulmaa</vt:lpstr>
      <vt:lpstr>Lopullinen muoto - kolme tasoa</vt:lpstr>
      <vt:lpstr>Vaatimusten Sitominen arkeen ja arkityöhön</vt:lpstr>
      <vt:lpstr>Tiedonhallinta ja informaatiolukutaito </vt:lpstr>
      <vt:lpstr>Viestintä ja yhteistyö</vt:lpstr>
      <vt:lpstr>Sisällöntuotanto</vt:lpstr>
      <vt:lpstr>Tietoturva</vt:lpstr>
      <vt:lpstr>ongelmanratkaisu</vt:lpstr>
      <vt:lpstr>Suositus kirjastojen digituesta</vt:lpstr>
      <vt:lpstr>Suositus kirjastojen digituesta</vt:lpstr>
    </vt:vector>
  </TitlesOfParts>
  <Company>Turun kaupunki (hallinto x64)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Digitaalinen osaaminen yleisissä kirjastoissa</dc:title>
  <dc:creator>Ojaranta Anu</dc:creator>
  <cp:lastModifiedBy>Ilmola Maarit</cp:lastModifiedBy>
  <cp:revision>34</cp:revision>
  <cp:lastPrinted>2019-03-05T09:12:42Z</cp:lastPrinted>
  <dcterms:created xsi:type="dcterms:W3CDTF">2019-03-04T08:04:41Z</dcterms:created>
  <dcterms:modified xsi:type="dcterms:W3CDTF">2019-05-24T11:50:59Z</dcterms:modified>
</cp:coreProperties>
</file>