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413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480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56211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46884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7348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682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08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7623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080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7941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660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7B99189-3DB8-423C-9FE1-A6F53EEFE865}" type="datetimeFigureOut">
              <a:rPr lang="fi-FI" smtClean="0"/>
              <a:t>10.9.2019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8763A4E-1344-44EA-9464-23EACD2CF06B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939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rjastot.fi/sites/default/files/content/kirjastopaivat-ykn-suositus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Yleisten kirjastojen digihanke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763" y="5603535"/>
            <a:ext cx="4015237" cy="132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62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Yleistä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1678" y="1725283"/>
            <a:ext cx="10178322" cy="4968815"/>
          </a:xfrm>
        </p:spPr>
        <p:txBody>
          <a:bodyPr/>
          <a:lstStyle/>
          <a:p>
            <a:pPr lvl="0"/>
            <a:r>
              <a:rPr lang="fi-FI" sz="2400" dirty="0"/>
              <a:t>OKM erityisavustus AKE-kirjastoille yleisten kirjastojen digihankkeen toteuttamiseksi</a:t>
            </a:r>
            <a:endParaRPr lang="fi-FI" dirty="0"/>
          </a:p>
          <a:p>
            <a:pPr lvl="0"/>
            <a:r>
              <a:rPr lang="fi-FI" sz="2400" dirty="0"/>
              <a:t>Tarkoitus edistää digitukea </a:t>
            </a:r>
            <a:endParaRPr lang="fi-FI" dirty="0"/>
          </a:p>
          <a:p>
            <a:pPr lvl="1"/>
            <a:r>
              <a:rPr lang="fi-FI" sz="2000" b="1" dirty="0">
                <a:solidFill>
                  <a:schemeClr val="accent1">
                    <a:lumMod val="75000"/>
                  </a:schemeClr>
                </a:solidFill>
              </a:rPr>
              <a:t>kehittämällä kirjastojen henkilöstön osaamista </a:t>
            </a:r>
            <a:endParaRPr lang="fi-FI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fi-FI" sz="2000" b="1" dirty="0">
                <a:solidFill>
                  <a:schemeClr val="accent1">
                    <a:lumMod val="75000"/>
                  </a:schemeClr>
                </a:solidFill>
              </a:rPr>
              <a:t>vahvistamalla valtiovarainministeriön AUTA-hankkeen yhteydessä luotua toimintamallia</a:t>
            </a:r>
            <a:endParaRPr lang="fi-FI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fi-FI" sz="2400" dirty="0"/>
              <a:t>Kohteena erityisesti heikoimmin resursoidut kirjastot ja toimialueen pienet kunnat (alle 5000 asukasta), mutta koko alueen kirjastohenkilökunta mukana</a:t>
            </a:r>
            <a:endParaRPr lang="fi-FI" dirty="0"/>
          </a:p>
          <a:p>
            <a:r>
              <a:rPr lang="fi-FI" sz="2400" dirty="0">
                <a:sym typeface="Wingdings" panose="05000000000000000000" pitchFamily="2" charset="2"/>
              </a:rPr>
              <a:t></a:t>
            </a:r>
            <a:r>
              <a:rPr lang="fi-FI" sz="2400" dirty="0"/>
              <a:t> Alueellamme on</a:t>
            </a:r>
            <a:r>
              <a:rPr lang="fi-FI" sz="2400" b="1" dirty="0"/>
              <a:t> </a:t>
            </a:r>
            <a:r>
              <a:rPr lang="fi-FI" sz="2400" b="1" dirty="0">
                <a:solidFill>
                  <a:schemeClr val="accent1">
                    <a:lumMod val="75000"/>
                  </a:schemeClr>
                </a:solidFill>
              </a:rPr>
              <a:t>18 alle 5000 asukkaan kuntaa (yhteensä 32 kuntaa)</a:t>
            </a:r>
            <a:endParaRPr lang="fi-FI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43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1678" y="802257"/>
            <a:ext cx="10178322" cy="5154973"/>
          </a:xfrm>
        </p:spPr>
        <p:txBody>
          <a:bodyPr/>
          <a:lstStyle/>
          <a:p>
            <a:r>
              <a:rPr lang="fi-FI" sz="2400" dirty="0"/>
              <a:t>Sisältöjen pohjana Yleisten kirjastojen neuvostossa käsitelty ja sen digityöryhmän tekemä </a:t>
            </a:r>
            <a:r>
              <a:rPr lang="fi-FI" sz="2400" b="1" dirty="0">
                <a:solidFill>
                  <a:schemeClr val="accent1">
                    <a:lumMod val="75000"/>
                  </a:schemeClr>
                </a:solidFill>
              </a:rPr>
              <a:t>suositus kirjastojen digituesta ja digitaalisen osaamisen </a:t>
            </a:r>
            <a:r>
              <a:rPr lang="fi-FI" sz="2400" b="1" dirty="0" smtClean="0">
                <a:solidFill>
                  <a:schemeClr val="accent1">
                    <a:lumMod val="75000"/>
                  </a:schemeClr>
                </a:solidFill>
              </a:rPr>
              <a:t>vähimmäisvaatimuksesta</a:t>
            </a:r>
          </a:p>
          <a:p>
            <a:r>
              <a:rPr lang="fi-FI" sz="2400" b="1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fi-FI" sz="2400" b="1" dirty="0" smtClean="0">
                <a:solidFill>
                  <a:schemeClr val="tx1"/>
                </a:solidFill>
                <a:hlinkClick r:id="rId2"/>
              </a:rPr>
              <a:t>www.kirjastot.fi/sites/default/files/content/kirjastopaivat-ykn-suositus.pdf</a:t>
            </a:r>
            <a:endParaRPr lang="fi-FI" sz="2400" b="1" dirty="0" smtClean="0">
              <a:solidFill>
                <a:schemeClr val="tx1"/>
              </a:solidFill>
            </a:endParaRPr>
          </a:p>
          <a:p>
            <a:r>
              <a:rPr lang="fi-FI" sz="2400" dirty="0"/>
              <a:t>Helsingin </a:t>
            </a:r>
            <a:r>
              <a:rPr lang="fi-FI" sz="2400" dirty="0" smtClean="0"/>
              <a:t>kaupunginkirjasto (VAKE) </a:t>
            </a:r>
            <a:r>
              <a:rPr lang="fi-FI" sz="2400" dirty="0"/>
              <a:t>koordinoi hankkeen valtakunnallista suunnittelua, toteutusta ja </a:t>
            </a:r>
            <a:r>
              <a:rPr lang="fi-FI" sz="2400" dirty="0" smtClean="0"/>
              <a:t>viestintää</a:t>
            </a:r>
          </a:p>
          <a:p>
            <a:r>
              <a:rPr lang="fi-FI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Alueellisessa suunnittelussa (Savo) auttavat osaamistarpeiden kartoitus, syksyn 2018 digikoulutuskokonaisuus ja kirjastokierroksilla saatu tieto henkilökunnan digiosaamisen tasosta</a:t>
            </a:r>
          </a:p>
          <a:p>
            <a:r>
              <a:rPr lang="fi-FI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Hanketyöntekijänä </a:t>
            </a:r>
            <a:r>
              <a:rPr lang="fi-FI" sz="2400" dirty="0">
                <a:ea typeface="Calibri" panose="020F0502020204030204" pitchFamily="34" charset="0"/>
                <a:cs typeface="Times New Roman" panose="02020603050405020304" pitchFamily="18" charset="0"/>
              </a:rPr>
              <a:t>FM Ilkka Martikainen 2.9.2019-29.11.2020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365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Auta-hankkeen toimintamalli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z="2400" dirty="0"/>
              <a:t>Digituen tarjoajien tuntemus ja yhteistyön ideoiminen ja </a:t>
            </a:r>
            <a:r>
              <a:rPr lang="fi-FI" sz="2400" dirty="0" smtClean="0"/>
              <a:t>kehittäminen kuntatasolla</a:t>
            </a:r>
            <a:endParaRPr lang="fi-FI" dirty="0"/>
          </a:p>
          <a:p>
            <a:pPr lvl="0"/>
            <a:r>
              <a:rPr lang="fi-FI" sz="2400" dirty="0" smtClean="0"/>
              <a:t>Hanketyöntekijä Ilkka </a:t>
            </a:r>
            <a:r>
              <a:rPr lang="fi-FI" sz="2400" dirty="0"/>
              <a:t>auttaa tässä kirjastoja</a:t>
            </a:r>
            <a:endParaRPr lang="fi-FI" dirty="0"/>
          </a:p>
          <a:p>
            <a:pPr lvl="1"/>
            <a:r>
              <a:rPr lang="fi-FI" sz="2000" dirty="0"/>
              <a:t>Tilanteen kartoitus esim. puhelin/Skype-palaverein (johtajat)</a:t>
            </a:r>
            <a:endParaRPr lang="fi-FI" dirty="0"/>
          </a:p>
          <a:p>
            <a:pPr lvl="1"/>
            <a:r>
              <a:rPr lang="fi-FI" sz="2000" dirty="0"/>
              <a:t>Koonti: toimijat ja toimintamuodot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05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HENKIlökunnan</a:t>
            </a:r>
            <a:r>
              <a:rPr lang="fi-FI" dirty="0" smtClean="0"/>
              <a:t> digitaitojen </a:t>
            </a:r>
            <a:r>
              <a:rPr lang="fi-FI" dirty="0" err="1" smtClean="0"/>
              <a:t>kehttäminen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i-FI" sz="2600" b="1" dirty="0"/>
              <a:t>Ilkan kierros pienimmissä kunnissa </a:t>
            </a:r>
            <a:r>
              <a:rPr lang="fi-FI" sz="2600" dirty="0" smtClean="0"/>
              <a:t>(18 </a:t>
            </a:r>
            <a:r>
              <a:rPr lang="fi-FI" sz="2600" dirty="0"/>
              <a:t>kirjastoa), rakennetaan paketti lähiohjauskertoja varten</a:t>
            </a:r>
          </a:p>
          <a:p>
            <a:pPr lvl="0"/>
            <a:r>
              <a:rPr lang="fi-FI" sz="2600" b="1" dirty="0" smtClean="0"/>
              <a:t>Pienryhmäkoulutuksia </a:t>
            </a:r>
            <a:r>
              <a:rPr lang="fi-FI" sz="2600" b="1" dirty="0"/>
              <a:t>asiantuntijoiden kanssa isommilla paikkakunnilla </a:t>
            </a:r>
            <a:r>
              <a:rPr lang="fi-FI" sz="2600" dirty="0" smtClean="0"/>
              <a:t>(esim. Iisalmi</a:t>
            </a:r>
            <a:r>
              <a:rPr lang="fi-FI" sz="2600" dirty="0"/>
              <a:t>, Kuopio, Siilinjärvi, Varkaus, Mikkeli, Pieksämäki, Savonlinna)</a:t>
            </a:r>
          </a:p>
          <a:p>
            <a:pPr lvl="0"/>
            <a:r>
              <a:rPr lang="fi-FI" sz="2600" b="1" dirty="0"/>
              <a:t>Ilkan Skype-pulmapaja</a:t>
            </a:r>
            <a:r>
              <a:rPr lang="fi-FI" sz="2600" dirty="0"/>
              <a:t> esim. 2 viikon välein?</a:t>
            </a:r>
          </a:p>
          <a:p>
            <a:pPr lvl="0"/>
            <a:r>
              <a:rPr lang="fi-FI" sz="2600" b="1" dirty="0"/>
              <a:t>Loppuseminaari </a:t>
            </a:r>
            <a:r>
              <a:rPr lang="fi-FI" sz="2600" dirty="0"/>
              <a:t>syksyllä 2020?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04754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VIESTINTÄ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400" dirty="0" smtClean="0"/>
              <a:t>Alueen kirjastonjohtajat ja esimiehet mukaan!</a:t>
            </a:r>
          </a:p>
          <a:p>
            <a:r>
              <a:rPr lang="fi-FI" sz="2400" dirty="0" smtClean="0"/>
              <a:t>Aktiivinen viestintä</a:t>
            </a:r>
          </a:p>
          <a:p>
            <a:r>
              <a:rPr lang="fi-FI" sz="2400" dirty="0" err="1" smtClean="0"/>
              <a:t>Teams</a:t>
            </a:r>
            <a:r>
              <a:rPr lang="fi-FI" sz="2400" dirty="0" smtClean="0"/>
              <a:t>-alusta johtajille ja esimiehille</a:t>
            </a:r>
          </a:p>
          <a:p>
            <a:r>
              <a:rPr lang="fi-FI" sz="2400" dirty="0" smtClean="0"/>
              <a:t>Uutiskirjeeseen yhdeksi kokonaisuudeksi</a:t>
            </a:r>
          </a:p>
          <a:p>
            <a:r>
              <a:rPr lang="fi-FI" sz="2400" dirty="0" smtClean="0"/>
              <a:t>Positiivinen viestintä tärkeää: hankkeen tarkoituksena ei ole lisätä digiähkyä eikä -ahdistusta vaan </a:t>
            </a:r>
            <a:r>
              <a:rPr lang="fi-FI" sz="2400" b="1" dirty="0" smtClean="0">
                <a:solidFill>
                  <a:schemeClr val="accent1">
                    <a:lumMod val="75000"/>
                  </a:schemeClr>
                </a:solidFill>
              </a:rPr>
              <a:t>tuoda apua jokapäiväiseen työhön ja hahmottaa kirjaston perustehtävää. </a:t>
            </a:r>
            <a:r>
              <a:rPr lang="fi-FI" sz="2400" dirty="0" smtClean="0"/>
              <a:t>Kaikkea ei voi osata, eikä kirjasto ole ensisijainen digituen antaja.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466349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242929" y="1073889"/>
            <a:ext cx="8187071" cy="961946"/>
          </a:xfrm>
        </p:spPr>
        <p:txBody>
          <a:bodyPr>
            <a:noAutofit/>
          </a:bodyPr>
          <a:lstStyle/>
          <a:p>
            <a:r>
              <a:rPr lang="fi-FI" sz="6000" dirty="0" smtClean="0"/>
              <a:t>SUUNNITELLAAN YHDESSÄ</a:t>
            </a:r>
            <a:endParaRPr lang="fi-FI" sz="6000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3242930" y="2363639"/>
            <a:ext cx="7017488" cy="374727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smtClean="0"/>
              <a:t>Jakaannutaan 3-5 hengen ryhmiin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smtClean="0"/>
              <a:t>Pohditaan ryhmässä digihankeen käytännön toteutusta kolmelle eri paperille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smtClean="0"/>
              <a:t>Aloitetaan suunnittelu tutustumalla </a:t>
            </a:r>
            <a:r>
              <a:rPr lang="fi-FI" dirty="0" err="1" smtClean="0"/>
              <a:t>YKN:n</a:t>
            </a:r>
            <a:r>
              <a:rPr lang="fi-FI" dirty="0"/>
              <a:t> </a:t>
            </a:r>
            <a:r>
              <a:rPr lang="fi-FI" dirty="0" smtClean="0"/>
              <a:t>suosituksiin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smtClean="0"/>
              <a:t>Vastaukset koostetaan myöhemmin yhteen ja lähetetään kaikille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4474192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TM10001106[[fn=Merkki]]</Template>
  <TotalTime>52</TotalTime>
  <Words>268</Words>
  <Application>Microsoft Office PowerPoint</Application>
  <PresentationFormat>Laajakuva</PresentationFormat>
  <Paragraphs>34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4" baseType="lpstr">
      <vt:lpstr>Arial</vt:lpstr>
      <vt:lpstr>Calibri</vt:lpstr>
      <vt:lpstr>Gill Sans MT</vt:lpstr>
      <vt:lpstr>Impact</vt:lpstr>
      <vt:lpstr>Times New Roman</vt:lpstr>
      <vt:lpstr>Wingdings</vt:lpstr>
      <vt:lpstr>Badge</vt:lpstr>
      <vt:lpstr>Yleisten kirjastojen digihanke</vt:lpstr>
      <vt:lpstr>Yleistä</vt:lpstr>
      <vt:lpstr>PowerPoint-esitys</vt:lpstr>
      <vt:lpstr>Auta-hankkeen toimintamalli</vt:lpstr>
      <vt:lpstr>HENKIlökunnan digitaitojen kehttäminen</vt:lpstr>
      <vt:lpstr>VIESTINTÄ</vt:lpstr>
      <vt:lpstr>SUUNNITELLAAN YHDESSÄ</vt:lpstr>
    </vt:vector>
  </TitlesOfParts>
  <Company>Istekki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Yleisten kirjastojen digihanke</dc:title>
  <dc:creator>Muhonen Heli</dc:creator>
  <cp:lastModifiedBy>Vuorinne Johanna</cp:lastModifiedBy>
  <cp:revision>12</cp:revision>
  <dcterms:created xsi:type="dcterms:W3CDTF">2019-08-29T12:50:56Z</dcterms:created>
  <dcterms:modified xsi:type="dcterms:W3CDTF">2019-09-10T05:35:30Z</dcterms:modified>
</cp:coreProperties>
</file>