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282" r:id="rId6"/>
    <p:sldId id="333" r:id="rId7"/>
    <p:sldId id="330" r:id="rId8"/>
    <p:sldId id="357" r:id="rId9"/>
    <p:sldId id="351" r:id="rId10"/>
    <p:sldId id="334" r:id="rId11"/>
    <p:sldId id="344" r:id="rId12"/>
    <p:sldId id="352" r:id="rId13"/>
    <p:sldId id="353" r:id="rId14"/>
    <p:sldId id="325" r:id="rId15"/>
    <p:sldId id="375" r:id="rId16"/>
    <p:sldId id="326" r:id="rId17"/>
    <p:sldId id="342" r:id="rId18"/>
    <p:sldId id="367" r:id="rId19"/>
    <p:sldId id="356" r:id="rId20"/>
    <p:sldId id="343" r:id="rId21"/>
    <p:sldId id="293" r:id="rId22"/>
    <p:sldId id="355" r:id="rId23"/>
    <p:sldId id="373" r:id="rId24"/>
    <p:sldId id="374" r:id="rId25"/>
    <p:sldId id="321" r:id="rId26"/>
    <p:sldId id="329" r:id="rId27"/>
  </p:sldIdLst>
  <p:sldSz cx="9144000" cy="5715000" type="screen16x1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88D2C4C1-81F3-4607-9388-2EC4E4874B00}">
          <p14:sldIdLst>
            <p14:sldId id="256"/>
            <p14:sldId id="282"/>
            <p14:sldId id="333"/>
            <p14:sldId id="330"/>
            <p14:sldId id="357"/>
            <p14:sldId id="351"/>
            <p14:sldId id="334"/>
            <p14:sldId id="344"/>
            <p14:sldId id="352"/>
            <p14:sldId id="353"/>
            <p14:sldId id="325"/>
            <p14:sldId id="375"/>
            <p14:sldId id="326"/>
            <p14:sldId id="342"/>
            <p14:sldId id="367"/>
            <p14:sldId id="356"/>
            <p14:sldId id="343"/>
            <p14:sldId id="293"/>
            <p14:sldId id="355"/>
            <p14:sldId id="373"/>
            <p14:sldId id="374"/>
            <p14:sldId id="321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relli Rauna" initials="NR" lastIdx="8" clrIdx="0">
    <p:extLst>
      <p:ext uri="{19B8F6BF-5375-455C-9EA6-DF929625EA0E}">
        <p15:presenceInfo xmlns:p15="http://schemas.microsoft.com/office/powerpoint/2012/main" userId="S-1-5-21-3521595049-301303566-333748410-544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7" autoAdjust="0"/>
    <p:restoredTop sz="94595" autoAdjust="0"/>
  </p:normalViewPr>
  <p:slideViewPr>
    <p:cSldViewPr>
      <p:cViewPr varScale="1">
        <p:scale>
          <a:sx n="97" d="100"/>
          <a:sy n="97" d="100"/>
        </p:scale>
        <p:origin x="91" y="72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516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7820D-1600-4C87-8E16-5465A6115C70}" type="datetimeFigureOut">
              <a:rPr lang="fi-FI" smtClean="0"/>
              <a:t>9.10.2019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DBED2-885E-417D-AD17-017B9E86BA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6272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031F5-980A-4687-959F-6A9EA2A6C9D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393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031F5-980A-4687-959F-6A9EA2A6C9D5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1212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Z:\Tuotanto\Celia\Celian visuaalinen ilme\Pattern\celia-taustakuvio-hiili-smaragdi50p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2" t="42543" r="28168" b="26207"/>
          <a:stretch/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488810" y="2234614"/>
            <a:ext cx="7772400" cy="1562199"/>
          </a:xfrm>
        </p:spPr>
        <p:txBody>
          <a:bodyPr anchor="b">
            <a:noAutofit/>
          </a:bodyPr>
          <a:lstStyle>
            <a:lvl1pPr algn="l">
              <a:defRPr sz="4400" b="1" baseline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Otsikko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88810" y="4036340"/>
            <a:ext cx="7776864" cy="120013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Alaotsikko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588224" y="337220"/>
            <a:ext cx="2133600" cy="304271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D9450BAA-C9DD-4AEE-B893-7A007E82D42D}" type="datetime1">
              <a:rPr lang="fi-FI" smtClean="0"/>
              <a:pPr/>
              <a:t>9.10.2019</a:t>
            </a:fld>
            <a:endParaRPr lang="fi-FI" dirty="0"/>
          </a:p>
        </p:txBody>
      </p:sp>
      <p:sp>
        <p:nvSpPr>
          <p:cNvPr id="24" name="Dian numeron paikkamerkki 23"/>
          <p:cNvSpPr>
            <a:spLocks noGrp="1"/>
          </p:cNvSpPr>
          <p:nvPr>
            <p:ph type="sldNum" sz="quarter" idx="12"/>
          </p:nvPr>
        </p:nvSpPr>
        <p:spPr>
          <a:xfrm>
            <a:off x="6696000" y="5256000"/>
            <a:ext cx="2133600" cy="304271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87BBD890-9714-47BC-B6FE-73CFFC699143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27" name="Picture 3" descr="Celian logo, jossa vihreällä taustalla on valkoinen iso C-kirjain ja sen alla teksti Celia." title="Celian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-3204"/>
            <a:ext cx="1080120" cy="152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96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360000"/>
            <a:ext cx="7128792" cy="1260482"/>
          </a:xfrm>
        </p:spPr>
        <p:txBody>
          <a:bodyPr anchor="t">
            <a:noAutofit/>
          </a:bodyPr>
          <a:lstStyle>
            <a:lvl1pPr algn="l">
              <a:defRPr sz="4000" b="1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921396"/>
            <a:ext cx="8208912" cy="3384376"/>
          </a:xfrm>
        </p:spPr>
        <p:txBody>
          <a:bodyPr anchor="t" anchorCtr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Dian numeron paikkamerkki 23"/>
          <p:cNvSpPr>
            <a:spLocks noGrp="1"/>
          </p:cNvSpPr>
          <p:nvPr>
            <p:ph type="sldNum" sz="quarter" idx="12"/>
          </p:nvPr>
        </p:nvSpPr>
        <p:spPr>
          <a:xfrm>
            <a:off x="6696000" y="5256000"/>
            <a:ext cx="2133600" cy="304271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87BBD890-9714-47BC-B6FE-73CFFC699143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3" descr="Celian logo, jossa vihreällä taustalla on valkoinen iso C-kirjain ja sen alla teksti Celia." title="Celian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-3203"/>
            <a:ext cx="750837" cy="106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56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6768000" y="1489348"/>
            <a:ext cx="2376000" cy="378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2" name="Dian numeron paikkamerkki 23"/>
          <p:cNvSpPr>
            <a:spLocks noGrp="1"/>
          </p:cNvSpPr>
          <p:nvPr>
            <p:ph type="sldNum" sz="quarter" idx="12"/>
          </p:nvPr>
        </p:nvSpPr>
        <p:spPr>
          <a:xfrm>
            <a:off x="6696000" y="5256000"/>
            <a:ext cx="2133600" cy="304271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87BBD890-9714-47BC-B6FE-73CFFC69914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6" name="Otsikko 1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1260482"/>
          </a:xfrm>
        </p:spPr>
        <p:txBody>
          <a:bodyPr anchor="t">
            <a:noAutofit/>
          </a:bodyPr>
          <a:lstStyle>
            <a:lvl1pPr algn="l">
              <a:defRPr sz="4000" b="1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7" name="Sisällön paikkamerkki 2"/>
          <p:cNvSpPr>
            <a:spLocks noGrp="1"/>
          </p:cNvSpPr>
          <p:nvPr>
            <p:ph idx="13"/>
          </p:nvPr>
        </p:nvSpPr>
        <p:spPr>
          <a:xfrm>
            <a:off x="467544" y="1921396"/>
            <a:ext cx="5976664" cy="3312368"/>
          </a:xfrm>
        </p:spPr>
        <p:txBody>
          <a:bodyPr anchor="t" anchorCtr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18" name="Picture 3" descr="Celian logo, jossa vihreällä taustalla on valkoinen iso C-kirjain ja sen alla teksti Celia." title="Celian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-3203"/>
            <a:ext cx="750837" cy="106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36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Tuotanto\Celia\Celian visuaalinen ilme\Pattern\celia-taustakuvio-hiili-smaragdi50p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7" t="35313" r="34583" b="33438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tsikko 1"/>
          <p:cNvSpPr>
            <a:spLocks noGrp="1"/>
          </p:cNvSpPr>
          <p:nvPr>
            <p:ph type="ctrTitle" hasCustomPrompt="1"/>
          </p:nvPr>
        </p:nvSpPr>
        <p:spPr>
          <a:xfrm>
            <a:off x="467544" y="481236"/>
            <a:ext cx="7772400" cy="1562199"/>
          </a:xfrm>
        </p:spPr>
        <p:txBody>
          <a:bodyPr anchor="t">
            <a:noAutofit/>
          </a:bodyPr>
          <a:lstStyle>
            <a:lvl1pPr algn="l">
              <a:defRPr sz="4400" b="1" baseline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Väliotsikkodia</a:t>
            </a:r>
          </a:p>
        </p:txBody>
      </p:sp>
      <p:sp>
        <p:nvSpPr>
          <p:cNvPr id="10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67544" y="1263191"/>
            <a:ext cx="7776864" cy="1200133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alaotsikko</a:t>
            </a:r>
          </a:p>
        </p:txBody>
      </p:sp>
      <p:sp>
        <p:nvSpPr>
          <p:cNvPr id="14" name="Dian numeron paikkamerkki 23"/>
          <p:cNvSpPr>
            <a:spLocks noGrp="1"/>
          </p:cNvSpPr>
          <p:nvPr>
            <p:ph type="sldNum" sz="quarter" idx="12"/>
          </p:nvPr>
        </p:nvSpPr>
        <p:spPr>
          <a:xfrm>
            <a:off x="6696000" y="5256000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 algn="r"/>
            <a:fld id="{87BBD890-9714-47BC-B6FE-73CFFC699143}" type="slidenum">
              <a:rPr lang="fi-FI" smtClean="0"/>
              <a:pPr algn="r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878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Tuotanto\Celia\Celian visuaalinen ilme\Pattern\celia-taustakuvio-hiili-smaragdi50p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23606" r="45437" b="45144"/>
          <a:stretch/>
        </p:blipFill>
        <p:spPr bwMode="auto">
          <a:xfrm>
            <a:off x="0" y="-1"/>
            <a:ext cx="9144000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alkoinen C-kirjain, joka on osa Celian logoa" title="Celian logo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6" t="18602" r="19431" b="37969"/>
          <a:stretch/>
        </p:blipFill>
        <p:spPr bwMode="auto">
          <a:xfrm>
            <a:off x="4234559" y="4585692"/>
            <a:ext cx="674881" cy="69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00304" y="4072956"/>
            <a:ext cx="3577540" cy="1200133"/>
          </a:xfrm>
        </p:spPr>
        <p:txBody>
          <a:bodyPr anchor="b">
            <a:norm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Yhteystiedot (nimi lihavoituna)</a:t>
            </a:r>
          </a:p>
        </p:txBody>
      </p:sp>
    </p:spTree>
    <p:extLst>
      <p:ext uri="{BB962C8B-B14F-4D97-AF65-F5344CB8AC3E}">
        <p14:creationId xmlns:p14="http://schemas.microsoft.com/office/powerpoint/2010/main" val="224116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661999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celia.fi/Blogi/vapaus-olla-piittaamatta-mita-pitaisi-lukea-marja-liisa-ottaa-lapsuuden-saduttomuuden-nyt-rytinalla-takaisin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://www.celianet.fi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ianet.fi/kirjaston-ohjeet/uuden-asiakkaan-rekisterointi/cd-kerhot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lianet.fi/content/uploads/2018/06/Celia-lomake_ja_kayttosaannot_kirjastoille_08222018.pdf" TargetMode="External"/><Relationship Id="rId2" Type="http://schemas.openxmlformats.org/officeDocument/2006/relationships/hyperlink" Target="http://www.celianet.fi/content/uploads/2018/06/Valtakirja_ja_kayttosaannot_09042018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hyperlink" Target="http://www.celianet.fi/cd-kerhot/" TargetMode="External"/><Relationship Id="rId4" Type="http://schemas.openxmlformats.org/officeDocument/2006/relationships/hyperlink" Target="http://www.celianet.fi/kirjaston-ohjeet/uuden-asiakkaan-rekisterointi/verkkoasiakkaan-rekisterointi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lianet.fi/kirjavinkkeja-senioreill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celia.fi/tilaa-celian-esitteita/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lianet.fi/ohjeet" TargetMode="External"/><Relationship Id="rId2" Type="http://schemas.openxmlformats.org/officeDocument/2006/relationships/hyperlink" Target="http://www.celianet.fi/kirjastoille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01999" y="2079960"/>
            <a:ext cx="8496944" cy="1443369"/>
          </a:xfrm>
        </p:spPr>
        <p:txBody>
          <a:bodyPr/>
          <a:lstStyle/>
          <a:p>
            <a:r>
              <a:rPr lang="fi-FI" sz="4200" dirty="0" err="1"/>
              <a:t>Celian</a:t>
            </a:r>
            <a:r>
              <a:rPr lang="fi-FI" sz="4200" dirty="0"/>
              <a:t> palvelut senioreille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36890" y="4040572"/>
            <a:ext cx="7776864" cy="1200133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fi-FI" dirty="0"/>
              <a:t>Seniorit kirjaston asiakkaina –seminaari</a:t>
            </a:r>
          </a:p>
          <a:p>
            <a:pPr fontAlgn="base"/>
            <a:r>
              <a:rPr lang="fi-FI" dirty="0"/>
              <a:t>Kuopio</a:t>
            </a:r>
          </a:p>
          <a:p>
            <a:pPr fontAlgn="base"/>
            <a:endParaRPr lang="fi-FI" dirty="0"/>
          </a:p>
          <a:p>
            <a:pPr fontAlgn="base"/>
            <a:br>
              <a:rPr lang="fi-FI" sz="1800" dirty="0"/>
            </a:br>
            <a:r>
              <a:rPr lang="fi-FI" sz="1800" dirty="0"/>
              <a:t>Elina Kilpiö, Celia						10.10.2019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50BAA-C9DD-4AEE-B893-7A007E82D42D}" type="datetime1">
              <a:rPr lang="fi-FI" smtClean="0"/>
              <a:pPr/>
              <a:t>9.10.2019</a:t>
            </a:fld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6037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Aiheet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67544" y="1345332"/>
            <a:ext cx="7632848" cy="388843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fi-FI" sz="2400" dirty="0"/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Celian</a:t>
            </a:r>
            <a:r>
              <a:rPr lang="fi-FI" sz="2400" dirty="0"/>
              <a:t> äänikirjoja on paljon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Äänikirjojen kuunteluvaihtoehdot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Miten asiakas pääsee mukaan palveluun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Celian</a:t>
            </a:r>
            <a:r>
              <a:rPr lang="fi-FI" sz="2400" dirty="0"/>
              <a:t> palvelut tutuiksi sinulle ja asiakkaille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123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899592" y="1993404"/>
            <a:ext cx="7704856" cy="2376264"/>
          </a:xfrm>
        </p:spPr>
        <p:txBody>
          <a:bodyPr/>
          <a:lstStyle/>
          <a:p>
            <a:pPr marL="457200" indent="-457200"/>
            <a:r>
              <a:rPr lang="fi-FI" dirty="0"/>
              <a:t>1. </a:t>
            </a:r>
            <a:r>
              <a:rPr lang="fi-FI" dirty="0" err="1"/>
              <a:t>Celian</a:t>
            </a:r>
            <a:r>
              <a:rPr lang="fi-FI" dirty="0"/>
              <a:t> äänikirjoja on paljon</a:t>
            </a: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047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395536" y="361158"/>
            <a:ext cx="7632848" cy="913324"/>
          </a:xfrm>
        </p:spPr>
        <p:txBody>
          <a:bodyPr/>
          <a:lstStyle/>
          <a:p>
            <a:r>
              <a:rPr lang="fi-FI" dirty="0"/>
              <a:t>Lukemisen vaikutukset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518416" y="1057300"/>
            <a:ext cx="4701656" cy="4388894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1600" dirty="0"/>
              <a:t>Otteita </a:t>
            </a:r>
            <a:r>
              <a:rPr lang="fi-FI" sz="1600" dirty="0" err="1"/>
              <a:t>Celian</a:t>
            </a:r>
            <a:r>
              <a:rPr lang="fi-FI" sz="1600" dirty="0"/>
              <a:t> blogista </a:t>
            </a:r>
            <a:r>
              <a:rPr lang="fi-FI" sz="1100" dirty="0">
                <a:hlinkClick r:id="rId2"/>
              </a:rPr>
              <a:t>www.celia.fi/Blogi/vapaus-olla-piittaamatta-mita-pitaisi-lukea-marja-liisa-ottaa-lapsuuden-saduttomuuden-nyt-rytinalla-takaisin/</a:t>
            </a:r>
            <a:endParaRPr lang="fi-FI" sz="1100" dirty="0"/>
          </a:p>
          <a:p>
            <a:pPr marL="0" indent="0">
              <a:buNone/>
            </a:pPr>
            <a:endParaRPr lang="fi-FI" sz="1000" dirty="0"/>
          </a:p>
          <a:p>
            <a:pPr marL="0" indent="0">
              <a:buNone/>
            </a:pPr>
            <a:r>
              <a:rPr lang="fi-FI" sz="1400" dirty="0"/>
              <a:t>Marja-Liisa tuli </a:t>
            </a:r>
            <a:r>
              <a:rPr lang="fi-FI" sz="1400" dirty="0" err="1"/>
              <a:t>Celian</a:t>
            </a:r>
            <a:r>
              <a:rPr lang="fi-FI" sz="1400" dirty="0"/>
              <a:t> käyttäjäksi muutama vuosi sitten, kun silmät alkoivat aristaa ja vetistää. Tekstin lukeminen pitkään ei ole mahdollista, koska silmiä alkaa särkeä.</a:t>
            </a:r>
          </a:p>
          <a:p>
            <a:pPr marL="0" indent="0">
              <a:buNone/>
            </a:pPr>
            <a:endParaRPr lang="fi-FI" sz="1000" dirty="0"/>
          </a:p>
          <a:p>
            <a:pPr marL="0" indent="0" fontAlgn="base">
              <a:buNone/>
            </a:pPr>
            <a:r>
              <a:rPr lang="fi-FI" sz="1400" dirty="0"/>
              <a:t>Se ei kuitenkaan estä Marja-Liisaa lukemasta, sillä äänikirjojen kuuntelukin on lukemista. Kirjastosta hän pääsi helposti alkuun.</a:t>
            </a:r>
          </a:p>
          <a:p>
            <a:pPr marL="0" indent="0" fontAlgn="base">
              <a:buNone/>
            </a:pPr>
            <a:endParaRPr lang="fi-FI" sz="1000" dirty="0"/>
          </a:p>
          <a:p>
            <a:pPr marL="0" indent="0" fontAlgn="base">
              <a:buNone/>
            </a:pPr>
            <a:r>
              <a:rPr lang="fi-FI" sz="1400" dirty="0" err="1"/>
              <a:t>Celian</a:t>
            </a:r>
            <a:r>
              <a:rPr lang="fi-FI" sz="1400" dirty="0"/>
              <a:t> laaja äänikirjavalikoima antaa mahdollisuuden valita, millaista lukijaelämää haluaa elää ja mistä hankkia tietoa.</a:t>
            </a:r>
          </a:p>
          <a:p>
            <a:pPr marL="0" indent="0" fontAlgn="base">
              <a:buNone/>
            </a:pPr>
            <a:endParaRPr lang="fi-FI" sz="1000" dirty="0"/>
          </a:p>
          <a:p>
            <a:pPr marL="0" indent="0" fontAlgn="base">
              <a:buNone/>
            </a:pPr>
            <a:r>
              <a:rPr lang="fi-FI" sz="1400" dirty="0"/>
              <a:t>”Voi valita sellaisia, jotka antavat voimaa eikä koskaan tarvitse olla yksin. Sieltä löytyy aina kaveri sieltä kirjallisuudesta.”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78A2AE7-765F-4C8B-A894-004D7564F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775" y="1229780"/>
            <a:ext cx="3143689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4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395536" y="361158"/>
            <a:ext cx="7632848" cy="913324"/>
          </a:xfrm>
        </p:spPr>
        <p:txBody>
          <a:bodyPr/>
          <a:lstStyle/>
          <a:p>
            <a:r>
              <a:rPr lang="fi-FI" dirty="0"/>
              <a:t>Paljon vaihtoehtoja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536932" y="1270543"/>
            <a:ext cx="5403220" cy="4081117"/>
          </a:xfrm>
        </p:spPr>
        <p:txBody>
          <a:bodyPr>
            <a:spAutoFit/>
          </a:bodyPr>
          <a:lstStyle/>
          <a:p>
            <a:r>
              <a:rPr lang="fi-FI" sz="1600" dirty="0"/>
              <a:t>Äänikirjoja on lainattavissa yli 40 000 nimekettä.</a:t>
            </a:r>
          </a:p>
          <a:p>
            <a:r>
              <a:rPr lang="fi-FI" sz="1600" dirty="0"/>
              <a:t>Vuosikartunta noin 1000 nimekettä.</a:t>
            </a:r>
          </a:p>
          <a:p>
            <a:endParaRPr lang="fi-FI" sz="1600" dirty="0"/>
          </a:p>
          <a:p>
            <a:r>
              <a:rPr lang="fi-FI" sz="1600" dirty="0"/>
              <a:t>Pääosin suomenkielisiä.</a:t>
            </a:r>
          </a:p>
          <a:p>
            <a:endParaRPr lang="fi-FI" sz="1600" dirty="0"/>
          </a:p>
          <a:p>
            <a:r>
              <a:rPr lang="fi-FI" sz="1600" dirty="0"/>
              <a:t>Myös lyhyitä tarinoita, novelleja, selkokirjoja.</a:t>
            </a:r>
            <a:br>
              <a:rPr lang="fi-FI" sz="1600" dirty="0"/>
            </a:br>
            <a:r>
              <a:rPr lang="fi-FI" sz="1600" dirty="0"/>
              <a:t>Hakusanat </a:t>
            </a:r>
            <a:r>
              <a:rPr lang="fi-FI" sz="1600" dirty="0" err="1"/>
              <a:t>nov</a:t>
            </a:r>
            <a:r>
              <a:rPr lang="fi-FI" sz="1600" dirty="0"/>
              <a:t>, selkokirjat</a:t>
            </a:r>
          </a:p>
          <a:p>
            <a:endParaRPr lang="fi-FI" sz="1600" dirty="0"/>
          </a:p>
          <a:p>
            <a:r>
              <a:rPr lang="fi-FI" sz="1600" dirty="0"/>
              <a:t>Myös vanhoja suosikkeja mm. Hirvisaari, Päätalo jne.</a:t>
            </a:r>
          </a:p>
          <a:p>
            <a:endParaRPr lang="fi-FI" sz="1600" dirty="0"/>
          </a:p>
          <a:p>
            <a:r>
              <a:rPr lang="fi-FI" sz="1600" dirty="0"/>
              <a:t>Heti lainattavissa, ei varausjonoja.</a:t>
            </a:r>
          </a:p>
          <a:p>
            <a:endParaRPr lang="fi-FI" sz="1600" dirty="0"/>
          </a:p>
          <a:p>
            <a:r>
              <a:rPr lang="fi-FI" sz="1600" dirty="0"/>
              <a:t>Ei tarvitse huolehtia palautuksista: lainat siirtyvät lainahistoriaan automaattisesti.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688F3638-E859-47E7-AA26-BE2033ACA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539" y="1129308"/>
            <a:ext cx="2526443" cy="404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8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395536" y="361158"/>
            <a:ext cx="7632848" cy="913324"/>
          </a:xfrm>
        </p:spPr>
        <p:txBody>
          <a:bodyPr/>
          <a:lstStyle/>
          <a:p>
            <a:r>
              <a:rPr lang="fi-FI" dirty="0"/>
              <a:t>Omaa valintaa ja kerhot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67544" y="1273324"/>
            <a:ext cx="5616624" cy="3736407"/>
          </a:xfrm>
        </p:spPr>
        <p:txBody>
          <a:bodyPr>
            <a:spAutoFit/>
          </a:bodyPr>
          <a:lstStyle/>
          <a:p>
            <a:r>
              <a:rPr lang="fi-FI" sz="1600" b="1" dirty="0"/>
              <a:t>Oma valinta </a:t>
            </a:r>
            <a:r>
              <a:rPr lang="fi-FI" sz="1600" b="1" dirty="0" err="1"/>
              <a:t>Celiasta</a:t>
            </a:r>
            <a:r>
              <a:rPr lang="fi-FI" sz="1600" dirty="0"/>
              <a:t>:</a:t>
            </a:r>
            <a:br>
              <a:rPr lang="fi-FI" sz="1600" dirty="0"/>
            </a:br>
            <a:r>
              <a:rPr lang="fi-FI" sz="1600" dirty="0"/>
              <a:t>Asiakas tai yhteyshenkilö lainaa kirjat. </a:t>
            </a:r>
            <a:br>
              <a:rPr lang="fi-FI" sz="1600" dirty="0"/>
            </a:br>
            <a:r>
              <a:rPr lang="fi-FI" sz="1600" dirty="0"/>
              <a:t>Yhteyshenkilö voi olla vaikka eri paikkakunnalla.</a:t>
            </a:r>
            <a:br>
              <a:rPr lang="fi-FI" sz="1600" dirty="0"/>
            </a:br>
            <a:r>
              <a:rPr lang="fi-FI" sz="1600" dirty="0"/>
              <a:t>Lainaus joko </a:t>
            </a:r>
            <a:r>
              <a:rPr lang="fi-FI" sz="1600" dirty="0" err="1"/>
              <a:t>Celianetissä</a:t>
            </a:r>
            <a:r>
              <a:rPr lang="fi-FI" sz="1600" dirty="0"/>
              <a:t> </a:t>
            </a:r>
            <a:r>
              <a:rPr lang="fi-FI" sz="1600" dirty="0">
                <a:hlinkClick r:id="rId2"/>
              </a:rPr>
              <a:t>www.celianet.fi</a:t>
            </a:r>
            <a:r>
              <a:rPr lang="fi-FI" sz="1600" dirty="0"/>
              <a:t> tai sovelluksessa.</a:t>
            </a:r>
          </a:p>
          <a:p>
            <a:endParaRPr lang="fi-FI" sz="1600" dirty="0"/>
          </a:p>
          <a:p>
            <a:r>
              <a:rPr lang="fi-FI" sz="1600" b="1" dirty="0"/>
              <a:t>Kirjakerhot</a:t>
            </a:r>
            <a:r>
              <a:rPr lang="fi-FI" sz="1600" dirty="0"/>
              <a:t>:</a:t>
            </a:r>
            <a:br>
              <a:rPr lang="fi-FI" sz="1600" dirty="0"/>
            </a:br>
            <a:r>
              <a:rPr lang="fi-FI" sz="1600" dirty="0"/>
              <a:t>Asiakas saa  valitsemansa määrän (1-5 kirjaa kuukaudessa) niistä aiheista, jotka on sovittu (esim. dekkarit, elämäkerrat…).</a:t>
            </a:r>
          </a:p>
          <a:p>
            <a:endParaRPr lang="fi-FI" sz="1600" dirty="0"/>
          </a:p>
          <a:p>
            <a:r>
              <a:rPr lang="fi-FI" sz="1600" b="1" dirty="0"/>
              <a:t>Oma valinta kirjastosta</a:t>
            </a:r>
            <a:r>
              <a:rPr lang="fi-FI" sz="1600" dirty="0"/>
              <a:t>:</a:t>
            </a:r>
            <a:br>
              <a:rPr lang="fi-FI" sz="1600" dirty="0"/>
            </a:br>
            <a:r>
              <a:rPr lang="fi-FI" sz="1600" dirty="0" err="1"/>
              <a:t>Celian</a:t>
            </a:r>
            <a:r>
              <a:rPr lang="fi-FI" sz="1600" dirty="0"/>
              <a:t> CD-äänikirjojen lainaus kirjaston hyllystä. (Jos kirjastolla tai kimpalla on kokoelma.)</a:t>
            </a:r>
            <a:endParaRPr lang="fi-FI" sz="80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E5B26FA-D5A6-4EFD-8977-420A72FA4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6156175" y="1080786"/>
            <a:ext cx="2469229" cy="395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0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1124744" y="2281436"/>
            <a:ext cx="7704856" cy="1224136"/>
          </a:xfrm>
        </p:spPr>
        <p:txBody>
          <a:bodyPr/>
          <a:lstStyle/>
          <a:p>
            <a:pPr marL="457200" indent="-457200"/>
            <a:r>
              <a:rPr lang="fi-FI" dirty="0"/>
              <a:t>2. Äänikirjojen kuunteluvaihtoehdot</a:t>
            </a:r>
            <a:br>
              <a:rPr lang="fi-FI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416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841316"/>
          </a:xfrm>
        </p:spPr>
        <p:txBody>
          <a:bodyPr/>
          <a:lstStyle/>
          <a:p>
            <a:r>
              <a:rPr lang="fi-FI" dirty="0"/>
              <a:t>Kuuntelu verkon kautta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88846" y="1201316"/>
            <a:ext cx="5760640" cy="3982629"/>
          </a:xfrm>
        </p:spPr>
        <p:txBody>
          <a:bodyPr>
            <a:spAutoFit/>
          </a:bodyPr>
          <a:lstStyle/>
          <a:p>
            <a:endParaRPr lang="fi-FI" sz="1600" dirty="0"/>
          </a:p>
          <a:p>
            <a:r>
              <a:rPr lang="fi-FI" sz="1600" dirty="0"/>
              <a:t>Älypuhelimen, tabletin tai tietokoneen käyttäjät kuuntelevat suoraan verkossa.</a:t>
            </a:r>
          </a:p>
          <a:p>
            <a:endParaRPr lang="fi-FI" sz="1600" dirty="0"/>
          </a:p>
          <a:p>
            <a:r>
              <a:rPr lang="fi-FI" sz="1600" dirty="0"/>
              <a:t>Kirjat lainataan verkossa ja ne tulevat kuunneltavaksi parin minuutin sisällä.</a:t>
            </a:r>
          </a:p>
          <a:p>
            <a:endParaRPr lang="fi-FI" sz="1600" dirty="0"/>
          </a:p>
          <a:p>
            <a:r>
              <a:rPr lang="fi-FI" sz="1600" dirty="0"/>
              <a:t>Lainatut kirjat palautuvat automaattisesti 4 viikon jälkeen (jos ei lainaa ole uusittu).</a:t>
            </a:r>
          </a:p>
          <a:p>
            <a:endParaRPr lang="fi-FI" sz="1600" dirty="0"/>
          </a:p>
          <a:p>
            <a:r>
              <a:rPr lang="fi-FI" sz="1600" dirty="0"/>
              <a:t>Ei huolta palauttamisesta tai karhumaksuista.</a:t>
            </a:r>
          </a:p>
          <a:p>
            <a:endParaRPr lang="fi-FI" sz="1600" dirty="0"/>
          </a:p>
          <a:p>
            <a:r>
              <a:rPr lang="fi-FI" sz="1600" dirty="0"/>
              <a:t>Kuuntelu selaimessa suoratoistona tai sovelluksella suoratoistona / ladattuna.</a:t>
            </a:r>
            <a:endParaRPr lang="fi-FI" dirty="0"/>
          </a:p>
        </p:txBody>
      </p:sp>
      <p:pic>
        <p:nvPicPr>
          <p:cNvPr id="9" name="Kuvan paikkamerkki 8">
            <a:extLst>
              <a:ext uri="{FF2B5EF4-FFF2-40B4-BE49-F238E27FC236}">
                <a16:creationId xmlns:a16="http://schemas.microsoft.com/office/drawing/2014/main" id="{2EFB4E9D-2AD7-4EBA-B674-073417FF209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" b="311"/>
          <a:stretch>
            <a:fillRect/>
          </a:stretch>
        </p:blipFill>
        <p:spPr>
          <a:xfrm>
            <a:off x="6280941" y="1201316"/>
            <a:ext cx="2548659" cy="4054684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9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95164" y="375501"/>
            <a:ext cx="7848872" cy="841316"/>
          </a:xfrm>
        </p:spPr>
        <p:txBody>
          <a:bodyPr/>
          <a:lstStyle/>
          <a:p>
            <a:r>
              <a:rPr lang="fi-FI" sz="3800" dirty="0"/>
              <a:t>Mobiilisovellus on suosituin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351220" y="1254088"/>
            <a:ext cx="6344779" cy="3816424"/>
          </a:xfrm>
        </p:spPr>
        <p:txBody>
          <a:bodyPr>
            <a:normAutofit fontScale="92500" lnSpcReduction="20000"/>
          </a:bodyPr>
          <a:lstStyle/>
          <a:p>
            <a:endParaRPr lang="fi-FI" sz="1600" dirty="0"/>
          </a:p>
          <a:p>
            <a:pPr lvl="0"/>
            <a:r>
              <a:rPr lang="fi-FI" dirty="0" err="1"/>
              <a:t>Pratsam</a:t>
            </a:r>
            <a:r>
              <a:rPr lang="fi-FI" dirty="0"/>
              <a:t> Reader -sovellus haetaan puhelimeen tai tabletille sovelluskaupasta.</a:t>
            </a:r>
          </a:p>
          <a:p>
            <a:pPr lvl="0"/>
            <a:endParaRPr lang="fi-FI" dirty="0"/>
          </a:p>
          <a:p>
            <a:pPr lvl="0"/>
            <a:r>
              <a:rPr lang="fi-FI" dirty="0"/>
              <a:t>Ensimmäisellä kerralla kirjauduttaessa tarvitaan tunnukset.</a:t>
            </a:r>
          </a:p>
          <a:p>
            <a:pPr lvl="0"/>
            <a:endParaRPr lang="fi-FI" dirty="0"/>
          </a:p>
          <a:p>
            <a:pPr lvl="0"/>
            <a:r>
              <a:rPr lang="fi-FI" dirty="0"/>
              <a:t>Kirjahyllyn listalla näkyvät lainatut kirjat.</a:t>
            </a:r>
          </a:p>
          <a:p>
            <a:pPr lvl="0"/>
            <a:endParaRPr lang="fi-FI" dirty="0"/>
          </a:p>
          <a:p>
            <a:pPr lvl="0"/>
            <a:r>
              <a:rPr lang="fi-FI" dirty="0"/>
              <a:t>Sovellus muistaa, mihin kirjassa on jääty.</a:t>
            </a:r>
          </a:p>
          <a:p>
            <a:pPr lvl="0"/>
            <a:endParaRPr lang="fi-FI" dirty="0"/>
          </a:p>
          <a:p>
            <a:pPr lvl="0"/>
            <a:r>
              <a:rPr lang="fi-FI" dirty="0"/>
              <a:t>Ohjeet käyttöön ovat </a:t>
            </a:r>
            <a:r>
              <a:rPr lang="fi-FI" dirty="0" err="1"/>
              <a:t>Celianetissä</a:t>
            </a:r>
            <a:r>
              <a:rPr lang="fi-FI" dirty="0"/>
              <a:t> www.celianet.fi/ohjeet</a:t>
            </a:r>
          </a:p>
          <a:p>
            <a:pPr marL="0" lvl="0" indent="0">
              <a:buNone/>
            </a:pPr>
            <a:r>
              <a:rPr lang="fi-FI" sz="1100" dirty="0"/>
              <a:t> 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pic>
        <p:nvPicPr>
          <p:cNvPr id="1026" name="Picture 2" descr="Kuvahaun tulos haulle app store">
            <a:extLst>
              <a:ext uri="{FF2B5EF4-FFF2-40B4-BE49-F238E27FC236}">
                <a16:creationId xmlns:a16="http://schemas.microsoft.com/office/drawing/2014/main" id="{CC0E94FA-ECC9-4CCE-8F4F-6BDAF5730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977" y="1162246"/>
            <a:ext cx="1456681" cy="145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Kuvahaun tulos haulle google play icon">
            <a:extLst>
              <a:ext uri="{FF2B5EF4-FFF2-40B4-BE49-F238E27FC236}">
                <a16:creationId xmlns:a16="http://schemas.microsoft.com/office/drawing/2014/main" id="{23F88DF4-E96F-4954-B7AD-D1A217A80C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AutoShape 6" descr="Kuvahaun tulos haulle google play icon">
            <a:extLst>
              <a:ext uri="{FF2B5EF4-FFF2-40B4-BE49-F238E27FC236}">
                <a16:creationId xmlns:a16="http://schemas.microsoft.com/office/drawing/2014/main" id="{B43DFC4D-A14C-43BB-AA35-B2097F9684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AutoShape 8" descr="Kuvahaun tulos haulle google play icon">
            <a:extLst>
              <a:ext uri="{FF2B5EF4-FFF2-40B4-BE49-F238E27FC236}">
                <a16:creationId xmlns:a16="http://schemas.microsoft.com/office/drawing/2014/main" id="{12668C79-5F69-48C7-B2D6-181BC09FA3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009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D1D3625-9A92-4E4B-BBC4-4CECAABBB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041" y="2676008"/>
            <a:ext cx="1475011" cy="12073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D10E7CE4-7FA0-4F65-8247-D9EC8B5F3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04043"/>
            <a:ext cx="1456680" cy="140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1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841316"/>
          </a:xfrm>
        </p:spPr>
        <p:txBody>
          <a:bodyPr/>
          <a:lstStyle/>
          <a:p>
            <a:r>
              <a:rPr lang="fi-FI" dirty="0"/>
              <a:t>Kirjaudu, hae ja kuuntele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351220" y="1254088"/>
            <a:ext cx="6344779" cy="3816424"/>
          </a:xfrm>
        </p:spPr>
        <p:txBody>
          <a:bodyPr>
            <a:normAutofit/>
          </a:bodyPr>
          <a:lstStyle/>
          <a:p>
            <a:endParaRPr lang="fi-FI" sz="1600" dirty="0"/>
          </a:p>
          <a:p>
            <a:pPr marL="0" lvl="0" indent="0">
              <a:buNone/>
            </a:pPr>
            <a:r>
              <a:rPr lang="fi-FI" sz="1100" dirty="0"/>
              <a:t> 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2" name="AutoShape 4" descr="Kuvahaun tulos haulle google play icon">
            <a:extLst>
              <a:ext uri="{FF2B5EF4-FFF2-40B4-BE49-F238E27FC236}">
                <a16:creationId xmlns:a16="http://schemas.microsoft.com/office/drawing/2014/main" id="{23F88DF4-E96F-4954-B7AD-D1A217A80C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AutoShape 6" descr="Kuvahaun tulos haulle google play icon">
            <a:extLst>
              <a:ext uri="{FF2B5EF4-FFF2-40B4-BE49-F238E27FC236}">
                <a16:creationId xmlns:a16="http://schemas.microsoft.com/office/drawing/2014/main" id="{B43DFC4D-A14C-43BB-AA35-B2097F9684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AutoShape 8" descr="Kuvahaun tulos haulle google play icon">
            <a:extLst>
              <a:ext uri="{FF2B5EF4-FFF2-40B4-BE49-F238E27FC236}">
                <a16:creationId xmlns:a16="http://schemas.microsoft.com/office/drawing/2014/main" id="{12668C79-5F69-48C7-B2D6-181BC09FA3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009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0B9A3AD-26F8-4ADA-B3A3-A2FF0FDEB2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19" y="1232545"/>
            <a:ext cx="2051867" cy="3649588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141DAD6-25FB-418F-8DEF-BFC3A65346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29" y="1254088"/>
            <a:ext cx="2776599" cy="34642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E24F2F2F-4E1E-497C-96F3-3E66562509CF}"/>
              </a:ext>
            </a:extLst>
          </p:cNvPr>
          <p:cNvSpPr txBox="1"/>
          <p:nvPr/>
        </p:nvSpPr>
        <p:spPr>
          <a:xfrm>
            <a:off x="351220" y="5161756"/>
            <a:ext cx="205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1. Kirjaudu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9F6287CF-4B99-41C2-BCB7-AC6467D06C5C}"/>
              </a:ext>
            </a:extLst>
          </p:cNvPr>
          <p:cNvSpPr txBox="1"/>
          <p:nvPr/>
        </p:nvSpPr>
        <p:spPr>
          <a:xfrm>
            <a:off x="2666828" y="4869750"/>
            <a:ext cx="2958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2. Avaa suurennuslasista hakusivu lainataksesi.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BDF9100E-D450-4308-A55F-CF2EDFE318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657" y="1220162"/>
            <a:ext cx="1954703" cy="34767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Tekstiruutu 19">
            <a:extLst>
              <a:ext uri="{FF2B5EF4-FFF2-40B4-BE49-F238E27FC236}">
                <a16:creationId xmlns:a16="http://schemas.microsoft.com/office/drawing/2014/main" id="{8C0CEAF4-F083-47AC-9E9B-F434A4CFC07B}"/>
              </a:ext>
            </a:extLst>
          </p:cNvPr>
          <p:cNvSpPr txBox="1"/>
          <p:nvPr/>
        </p:nvSpPr>
        <p:spPr>
          <a:xfrm>
            <a:off x="5756429" y="4869749"/>
            <a:ext cx="2978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3. Kuuntele ja muokkaa nopeutta yms.</a:t>
            </a:r>
          </a:p>
        </p:txBody>
      </p:sp>
    </p:spTree>
    <p:extLst>
      <p:ext uri="{BB962C8B-B14F-4D97-AF65-F5344CB8AC3E}">
        <p14:creationId xmlns:p14="http://schemas.microsoft.com/office/powerpoint/2010/main" val="280570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11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841316"/>
          </a:xfrm>
        </p:spPr>
        <p:txBody>
          <a:bodyPr/>
          <a:lstStyle/>
          <a:p>
            <a:r>
              <a:rPr lang="fi-FI" dirty="0" err="1"/>
              <a:t>Celian</a:t>
            </a:r>
            <a:r>
              <a:rPr lang="fi-FI" dirty="0"/>
              <a:t> CD-palvelu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34263" y="1082062"/>
            <a:ext cx="5914056" cy="4555093"/>
          </a:xfrm>
        </p:spPr>
        <p:txBody>
          <a:bodyPr wrap="square">
            <a:spAutoFit/>
          </a:bodyPr>
          <a:lstStyle/>
          <a:p>
            <a:r>
              <a:rPr lang="fi-FI" sz="1400" dirty="0"/>
              <a:t>Jos ei ole verkkokuunteluun tarvittavaa laitetta, voit rekisteröidä asiakkaan CD-lainaajaksi.</a:t>
            </a:r>
          </a:p>
          <a:p>
            <a:r>
              <a:rPr lang="fi-FI" sz="1400" dirty="0"/>
              <a:t>Näillä näkymin </a:t>
            </a:r>
            <a:r>
              <a:rPr lang="fi-FI" sz="1400" dirty="0" err="1"/>
              <a:t>CD-levyjä</a:t>
            </a:r>
            <a:r>
              <a:rPr lang="fi-FI" sz="1400" dirty="0"/>
              <a:t> lainataan </a:t>
            </a:r>
            <a:r>
              <a:rPr lang="fi-FI" sz="1400" dirty="0" err="1"/>
              <a:t>Celiasta</a:t>
            </a:r>
            <a:r>
              <a:rPr lang="fi-FI" sz="1400" dirty="0"/>
              <a:t> vuoteen 2022 saakka, jatko selviää ajan kuluessa.</a:t>
            </a:r>
          </a:p>
          <a:p>
            <a:endParaRPr lang="fi-FI" sz="1000" dirty="0"/>
          </a:p>
          <a:p>
            <a:pPr marL="0" indent="0">
              <a:buNone/>
            </a:pPr>
            <a:r>
              <a:rPr lang="fi-FI" sz="1400" b="1" dirty="0"/>
              <a:t>Kerhot</a:t>
            </a:r>
          </a:p>
          <a:p>
            <a:r>
              <a:rPr lang="fi-FI" sz="1400" dirty="0"/>
              <a:t>Kirjakerhoista valitaan sopivat teemat, kirjoja saa 1-5 kuukaudessa.</a:t>
            </a:r>
          </a:p>
          <a:p>
            <a:r>
              <a:rPr lang="fi-FI" sz="1400" dirty="0"/>
              <a:t>Kerhopaketti tulee kotiin kerran kuussa.</a:t>
            </a:r>
          </a:p>
          <a:p>
            <a:pPr marL="0" indent="0">
              <a:buNone/>
            </a:pPr>
            <a:endParaRPr lang="fi-FI" sz="1400" dirty="0"/>
          </a:p>
          <a:p>
            <a:pPr marL="0" indent="0">
              <a:buNone/>
            </a:pPr>
            <a:r>
              <a:rPr lang="fi-FI" sz="1400" b="1" dirty="0"/>
              <a:t>Oma valinta</a:t>
            </a:r>
          </a:p>
          <a:p>
            <a:r>
              <a:rPr lang="fi-FI" sz="1400" dirty="0"/>
              <a:t>Jos asiakkaan rekisteritietoihin on merkitty sähköpostiosoite (oma tai yhteyshenkilön), hän saa </a:t>
            </a:r>
            <a:r>
              <a:rPr lang="fi-FI" sz="1400" dirty="0" err="1"/>
              <a:t>Celianet</a:t>
            </a:r>
            <a:r>
              <a:rPr lang="fi-FI" sz="1400" dirty="0"/>
              <a:t>-tunnukset ja voi lainata </a:t>
            </a:r>
            <a:r>
              <a:rPr lang="fi-FI" sz="1400" dirty="0" err="1"/>
              <a:t>CD-levyjä</a:t>
            </a:r>
            <a:r>
              <a:rPr lang="fi-FI" sz="1400" dirty="0"/>
              <a:t> </a:t>
            </a:r>
            <a:r>
              <a:rPr lang="fi-FI" sz="1400" dirty="0" err="1"/>
              <a:t>Celianetissä</a:t>
            </a:r>
            <a:r>
              <a:rPr lang="fi-FI" sz="1400" dirty="0"/>
              <a:t> </a:t>
            </a:r>
            <a:r>
              <a:rPr lang="fi-FI" sz="1400" dirty="0" err="1"/>
              <a:t>max</a:t>
            </a:r>
            <a:r>
              <a:rPr lang="fi-FI" sz="1400" dirty="0"/>
              <a:t> 14 kpl/28 pv.</a:t>
            </a:r>
          </a:p>
          <a:p>
            <a:endParaRPr lang="fi-FI" sz="1000" dirty="0"/>
          </a:p>
          <a:p>
            <a:r>
              <a:rPr lang="fi-FI" sz="1400" dirty="0" err="1"/>
              <a:t>CD-levyt</a:t>
            </a:r>
            <a:r>
              <a:rPr lang="fi-FI" sz="1400" dirty="0"/>
              <a:t> tulevat kirjepostina kotiin.</a:t>
            </a:r>
          </a:p>
          <a:p>
            <a:endParaRPr lang="fi-FI" sz="1000" dirty="0"/>
          </a:p>
          <a:p>
            <a:r>
              <a:rPr lang="fi-FI" sz="1400" dirty="0"/>
              <a:t>Postitse tulleet </a:t>
            </a:r>
            <a:r>
              <a:rPr lang="fi-FI" sz="1400" dirty="0" err="1"/>
              <a:t>CD-levyt</a:t>
            </a:r>
            <a:r>
              <a:rPr lang="fi-FI" sz="1400" dirty="0"/>
              <a:t> hävitetään kuuntelun jälkeen sekajätteen mukana, ei palauteta.</a:t>
            </a:r>
          </a:p>
        </p:txBody>
      </p:sp>
      <p:pic>
        <p:nvPicPr>
          <p:cNvPr id="7" name="Sisällön paikkamerkki 2">
            <a:extLst>
              <a:ext uri="{FF2B5EF4-FFF2-40B4-BE49-F238E27FC236}">
                <a16:creationId xmlns:a16="http://schemas.microsoft.com/office/drawing/2014/main" id="{AE98AD84-52DC-4333-B492-0A4C01BEB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2155" y="1341438"/>
            <a:ext cx="2681845" cy="403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9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841316"/>
          </a:xfrm>
        </p:spPr>
        <p:txBody>
          <a:bodyPr/>
          <a:lstStyle/>
          <a:p>
            <a:r>
              <a:rPr lang="fi-FI" sz="3200" dirty="0" err="1"/>
              <a:t>Celian</a:t>
            </a:r>
            <a:r>
              <a:rPr lang="fi-FI" sz="3200" dirty="0"/>
              <a:t> CD-äänikirjat kirjastossa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83295" y="991574"/>
            <a:ext cx="5736155" cy="4358955"/>
          </a:xfrm>
        </p:spPr>
        <p:txBody>
          <a:bodyPr>
            <a:normAutofit lnSpcReduction="10000"/>
          </a:bodyPr>
          <a:lstStyle/>
          <a:p>
            <a:endParaRPr lang="fi-FI" sz="1600" dirty="0"/>
          </a:p>
          <a:p>
            <a:r>
              <a:rPr lang="fi-FI" dirty="0"/>
              <a:t>Kirjasto tai kimppa voi perustaa </a:t>
            </a:r>
            <a:r>
              <a:rPr lang="fi-FI" dirty="0" err="1"/>
              <a:t>Celian</a:t>
            </a:r>
            <a:r>
              <a:rPr lang="fi-FI" dirty="0"/>
              <a:t> CD-kokoelmia ja lainata levyjä lukemisesteisille asiakkailleen tavallisella kirjastokortilla.</a:t>
            </a:r>
          </a:p>
          <a:p>
            <a:endParaRPr lang="fi-FI" dirty="0"/>
          </a:p>
          <a:p>
            <a:r>
              <a:rPr lang="fi-FI" dirty="0" err="1"/>
              <a:t>Celian</a:t>
            </a:r>
            <a:r>
              <a:rPr lang="fi-FI" dirty="0"/>
              <a:t> CD-äänikirjat voivat kiertää esim. kimpan sisällä.</a:t>
            </a:r>
          </a:p>
          <a:p>
            <a:endParaRPr lang="fi-FI" dirty="0"/>
          </a:p>
          <a:p>
            <a:r>
              <a:rPr lang="fi-FI" dirty="0"/>
              <a:t>Kirjaston avohyllyssä olevat </a:t>
            </a:r>
            <a:r>
              <a:rPr lang="fi-FI" dirty="0" err="1"/>
              <a:t>Celian</a:t>
            </a:r>
            <a:r>
              <a:rPr lang="fi-FI" dirty="0"/>
              <a:t> </a:t>
            </a:r>
            <a:r>
              <a:rPr lang="fi-FI" dirty="0" err="1"/>
              <a:t>CD-levyt</a:t>
            </a:r>
            <a:r>
              <a:rPr lang="fi-FI" dirty="0"/>
              <a:t>: merkintä lukemisestevaatimuksesta kotelossa, hyllyn reunassa ja luetteloinnissa.</a:t>
            </a:r>
          </a:p>
          <a:p>
            <a:endParaRPr lang="fi-FI" dirty="0"/>
          </a:p>
          <a:p>
            <a:r>
              <a:rPr lang="fi-FI" dirty="0"/>
              <a:t>Kirjasto tilaa levyt Kirjastopalvelusta, </a:t>
            </a:r>
            <a:r>
              <a:rPr lang="fi-FI" dirty="0" err="1"/>
              <a:t>Bookylta</a:t>
            </a:r>
            <a:r>
              <a:rPr lang="fi-FI" dirty="0"/>
              <a:t> tai </a:t>
            </a:r>
            <a:r>
              <a:rPr lang="fi-FI" dirty="0" err="1"/>
              <a:t>Celianetistä</a:t>
            </a:r>
            <a:r>
              <a:rPr lang="fi-FI" dirty="0"/>
              <a:t>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819F2066-AE8E-4807-B91A-7AFC229AA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1476118"/>
            <a:ext cx="2665591" cy="35050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4A7611E7-41BA-4F1E-98AB-F26993B9FA79}"/>
              </a:ext>
            </a:extLst>
          </p:cNvPr>
          <p:cNvSpPr txBox="1"/>
          <p:nvPr/>
        </p:nvSpPr>
        <p:spPr>
          <a:xfrm>
            <a:off x="6242987" y="4981197"/>
            <a:ext cx="1745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/>
              <a:t>Tekstiä </a:t>
            </a:r>
            <a:r>
              <a:rPr lang="fi-FI" sz="1000" dirty="0" err="1"/>
              <a:t>Celianetin</a:t>
            </a:r>
            <a:r>
              <a:rPr lang="fi-FI" sz="1000" dirty="0"/>
              <a:t> sivulta</a:t>
            </a:r>
          </a:p>
          <a:p>
            <a:r>
              <a:rPr lang="fi-FI" sz="1000" dirty="0">
                <a:hlinkClick r:id="rId3"/>
              </a:rPr>
              <a:t>www.celianet.fi/cd-kerhot</a:t>
            </a:r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308863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13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1417380"/>
          </a:xfrm>
        </p:spPr>
        <p:txBody>
          <a:bodyPr/>
          <a:lstStyle/>
          <a:p>
            <a:r>
              <a:rPr lang="fi-FI" dirty="0" err="1"/>
              <a:t>Celian</a:t>
            </a:r>
            <a:r>
              <a:rPr lang="fi-FI" dirty="0"/>
              <a:t> CD-äänikirjojen kuuntelu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67544" y="1663181"/>
            <a:ext cx="4824536" cy="3976066"/>
          </a:xfrm>
        </p:spPr>
        <p:txBody>
          <a:bodyPr>
            <a:normAutofit/>
          </a:bodyPr>
          <a:lstStyle/>
          <a:p>
            <a:r>
              <a:rPr lang="fi-FI" dirty="0"/>
              <a:t>Kuunteluun tarvitaan mp3-tason CD-soitin: testaa jollakin </a:t>
            </a:r>
            <a:r>
              <a:rPr lang="fi-FI" dirty="0" err="1"/>
              <a:t>Celian</a:t>
            </a:r>
            <a:r>
              <a:rPr lang="fi-FI" dirty="0"/>
              <a:t> CD-äänikirjalla, onko oma laite sopiva.</a:t>
            </a:r>
          </a:p>
          <a:p>
            <a:r>
              <a:rPr lang="fi-FI" dirty="0"/>
              <a:t>Jos lukemiseste on terveydentilaan liittyvä, CD-soittimen voi lainata Näkövammaisten liitosta (vaikka ei olisi näkövammainen).</a:t>
            </a:r>
          </a:p>
          <a:p>
            <a:r>
              <a:rPr lang="fi-FI" dirty="0"/>
              <a:t>Cd-soittimen voi ostaa itse; Celia suosittelee Näköpiste Polar Printin soitinta puhelintuen ja huollon takia.</a:t>
            </a:r>
          </a:p>
          <a:p>
            <a:r>
              <a:rPr lang="fi-FI" dirty="0"/>
              <a:t>Printtiohje asiakkaalle sivulla</a:t>
            </a:r>
            <a:br>
              <a:rPr lang="fi-FI" dirty="0"/>
            </a:br>
            <a:r>
              <a:rPr lang="fi-FI" dirty="0"/>
              <a:t>www.celianet.fi/cd-kerhot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0419A16-44C2-45FA-9404-EC708CB79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59376"/>
            <a:ext cx="3538106" cy="43780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634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14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1124744" y="2281436"/>
            <a:ext cx="7704856" cy="2232248"/>
          </a:xfrm>
        </p:spPr>
        <p:txBody>
          <a:bodyPr/>
          <a:lstStyle/>
          <a:p>
            <a:pPr marL="457200" indent="-457200"/>
            <a:r>
              <a:rPr lang="fi-FI" dirty="0"/>
              <a:t>3. Miten asiakas pääsee mukaan palveluun</a:t>
            </a:r>
            <a:br>
              <a:rPr lang="fi-FI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3854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9804" y="379410"/>
            <a:ext cx="7392555" cy="769308"/>
          </a:xfrm>
        </p:spPr>
        <p:txBody>
          <a:bodyPr/>
          <a:lstStyle/>
          <a:p>
            <a:r>
              <a:rPr lang="fi-FI" sz="3600" dirty="0" err="1"/>
              <a:t>Celian</a:t>
            </a:r>
            <a:r>
              <a:rPr lang="fi-FI" sz="3600" dirty="0"/>
              <a:t> palvelut kirjastotyössä</a:t>
            </a: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419805" y="1148226"/>
            <a:ext cx="5396825" cy="384178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i-FI" b="1" dirty="0"/>
              <a:t>Celia-rekisteröinti </a:t>
            </a:r>
          </a:p>
          <a:p>
            <a:pPr marL="0" indent="0">
              <a:buNone/>
            </a:pPr>
            <a:r>
              <a:rPr lang="fi-FI" dirty="0"/>
              <a:t>Lukemisesteisten asiakkaiden liittäminen palvelun piiriin.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2. </a:t>
            </a:r>
            <a:r>
              <a:rPr lang="fi-FI" b="1" dirty="0"/>
              <a:t>Kerro palvelusta </a:t>
            </a:r>
          </a:p>
          <a:p>
            <a:pPr marL="0" indent="0">
              <a:buNone/>
            </a:pPr>
            <a:r>
              <a:rPr lang="fi-FI" dirty="0"/>
              <a:t>Tutustu </a:t>
            </a:r>
            <a:r>
              <a:rPr lang="fi-FI" dirty="0" err="1"/>
              <a:t>Celian</a:t>
            </a:r>
            <a:r>
              <a:rPr lang="fi-FI" dirty="0"/>
              <a:t> äänikirjapalveluun itse. </a:t>
            </a:r>
          </a:p>
          <a:p>
            <a:pPr marL="0" indent="0">
              <a:buNone/>
            </a:pPr>
            <a:r>
              <a:rPr lang="fi-FI" dirty="0"/>
              <a:t>Ohjaa lukemisesteiset henkilöt palvelun piiriin ja rekisteröivään kirjastoon.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Lisää lukemisen yhdenvertaisuutta!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15</a:t>
            </a:fld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CC06BB63-BF5B-482C-B84A-13F770C2FB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166" y="1176654"/>
            <a:ext cx="2909627" cy="4124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351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16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1273364"/>
          </a:xfrm>
        </p:spPr>
        <p:txBody>
          <a:bodyPr/>
          <a:lstStyle/>
          <a:p>
            <a:r>
              <a:rPr lang="fi-FI" dirty="0"/>
              <a:t>Liitä mukaan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67544" y="1151544"/>
            <a:ext cx="5256584" cy="4351961"/>
          </a:xfrm>
        </p:spPr>
        <p:txBody>
          <a:bodyPr>
            <a:spAutoFit/>
          </a:bodyPr>
          <a:lstStyle/>
          <a:p>
            <a:r>
              <a:rPr lang="fi-FI" sz="1400" dirty="0"/>
              <a:t>Lakiin perustuen </a:t>
            </a:r>
            <a:r>
              <a:rPr lang="fi-FI" sz="1400" dirty="0" err="1"/>
              <a:t>Celian</a:t>
            </a:r>
            <a:r>
              <a:rPr lang="fi-FI" sz="1400" dirty="0"/>
              <a:t> asiakkuuteen ovat oikeutettuja vain lukemisesteiset henkilöt.</a:t>
            </a:r>
          </a:p>
          <a:p>
            <a:endParaRPr lang="fi-FI" sz="1400" dirty="0"/>
          </a:p>
          <a:p>
            <a:r>
              <a:rPr lang="fi-FI" sz="1400" dirty="0"/>
              <a:t>Lukemisen esteitä esim. </a:t>
            </a:r>
            <a:br>
              <a:rPr lang="fi-FI" sz="1400" dirty="0"/>
            </a:br>
            <a:r>
              <a:rPr lang="fi-FI" sz="1400" dirty="0"/>
              <a:t>- näkemisen ongelmat, </a:t>
            </a:r>
            <a:br>
              <a:rPr lang="fi-FI" sz="1400" dirty="0"/>
            </a:br>
            <a:r>
              <a:rPr lang="fi-FI" sz="1400" dirty="0"/>
              <a:t>- keskittymisvaikeudet, </a:t>
            </a:r>
            <a:br>
              <a:rPr lang="fi-FI" sz="1400" dirty="0"/>
            </a:br>
            <a:r>
              <a:rPr lang="fi-FI" sz="1400" dirty="0"/>
              <a:t>- sairaudet: reuma, lihasheikkous, afasia...</a:t>
            </a:r>
          </a:p>
          <a:p>
            <a:endParaRPr lang="fi-FI" sz="1400" dirty="0"/>
          </a:p>
          <a:p>
            <a:pPr marL="0" indent="0">
              <a:buNone/>
            </a:pPr>
            <a:r>
              <a:rPr lang="fi-FI" sz="1400" dirty="0"/>
              <a:t>-&gt; Jos asiakas ei pysty lukemaan painettua kirjaa, on oikeutettu palveluun.</a:t>
            </a:r>
          </a:p>
          <a:p>
            <a:pPr marL="0" indent="0">
              <a:buNone/>
            </a:pPr>
            <a:endParaRPr lang="fi-FI" sz="1600" dirty="0"/>
          </a:p>
          <a:p>
            <a:r>
              <a:rPr lang="fi-FI" sz="1400" dirty="0"/>
              <a:t>Rekisteröijä kertoo asiakkaalle, että palveluun saa liittää vain henkilöitä, joilla on lukemisen este terveydellisten syiden, vamman tai oppimisvaikeuksien takia.</a:t>
            </a:r>
          </a:p>
          <a:p>
            <a:endParaRPr lang="fi-FI" sz="1400" dirty="0"/>
          </a:p>
          <a:p>
            <a:r>
              <a:rPr lang="fi-FI" sz="1400" dirty="0"/>
              <a:t>Liittyvä asiakas vahvistaa lukemisesteen olemassaolon suullisesti: </a:t>
            </a:r>
            <a:br>
              <a:rPr lang="fi-FI" sz="1400" dirty="0"/>
            </a:br>
            <a:r>
              <a:rPr lang="fi-FI" sz="1400" dirty="0"/>
              <a:t>ei tarvita kirjallista todistusta, ei tarkkaa selvitystä.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A3C840A-9D2F-4724-806B-168404C4D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83022"/>
            <a:ext cx="2321671" cy="371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17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697300"/>
          </a:xfrm>
        </p:spPr>
        <p:txBody>
          <a:bodyPr/>
          <a:lstStyle/>
          <a:p>
            <a:r>
              <a:rPr lang="fi-FI" dirty="0"/>
              <a:t>Rekisteröityminen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314400" y="1151544"/>
            <a:ext cx="5337720" cy="4293483"/>
          </a:xfrm>
        </p:spPr>
        <p:txBody>
          <a:bodyPr>
            <a:spAutoFit/>
          </a:bodyPr>
          <a:lstStyle/>
          <a:p>
            <a:r>
              <a:rPr lang="fi-FI" sz="1300" dirty="0"/>
              <a:t>Asiakkaan pitää rekisteröityä palveluun, jotta saa tunnukset tai </a:t>
            </a:r>
            <a:r>
              <a:rPr lang="fi-FI" sz="1300" dirty="0" err="1"/>
              <a:t>CD-levyjä</a:t>
            </a:r>
            <a:r>
              <a:rPr lang="fi-FI" sz="1300" dirty="0"/>
              <a:t>.</a:t>
            </a:r>
          </a:p>
          <a:p>
            <a:r>
              <a:rPr lang="fi-FI" sz="1300" dirty="0"/>
              <a:t>Jos lainaa vain kirjaston kokoelmista, ei tarvitse rekisteröityä.</a:t>
            </a:r>
          </a:p>
          <a:p>
            <a:endParaRPr lang="fi-FI" sz="1300" dirty="0"/>
          </a:p>
          <a:p>
            <a:r>
              <a:rPr lang="fi-FI" sz="1300" b="1" dirty="0"/>
              <a:t>Vaihtoehdot</a:t>
            </a:r>
            <a:r>
              <a:rPr lang="fi-FI" sz="1300" dirty="0"/>
              <a:t>:</a:t>
            </a:r>
          </a:p>
          <a:p>
            <a:pPr marL="0" indent="0">
              <a:buNone/>
            </a:pPr>
            <a:r>
              <a:rPr lang="fi-FI" sz="1300" dirty="0"/>
              <a:t>1. Asiakas itse tulee kirjastoon ja rekisteröidään.</a:t>
            </a:r>
          </a:p>
          <a:p>
            <a:pPr marL="0" indent="0">
              <a:buNone/>
            </a:pPr>
            <a:br>
              <a:rPr lang="fi-FI" sz="1300" dirty="0"/>
            </a:br>
            <a:r>
              <a:rPr lang="fi-FI" sz="1300" dirty="0"/>
              <a:t>2. Tuttava tai yhteyshenkilö tuo valtakirjan ja asiakas rekisteröidään. </a:t>
            </a:r>
            <a:r>
              <a:rPr lang="fi-FI" sz="1300" dirty="0">
                <a:hlinkClick r:id="rId2"/>
              </a:rPr>
              <a:t>www.celianet.fi/content/uploads/2018/06/Valtakirja_ja_kayttosaannot_09042018.pdf</a:t>
            </a:r>
            <a:endParaRPr lang="fi-FI" sz="1300" dirty="0"/>
          </a:p>
          <a:p>
            <a:pPr marL="0" indent="0">
              <a:buNone/>
            </a:pPr>
            <a:br>
              <a:rPr lang="fi-FI" sz="1300" dirty="0"/>
            </a:br>
            <a:r>
              <a:rPr lang="fi-FI" sz="1300" dirty="0"/>
              <a:t>3. Asiakkaan tiedot täytetään lomakkeelle ja siirretään rekisteriin, kun pääsy tietokoneelle.</a:t>
            </a:r>
            <a:br>
              <a:rPr lang="fi-FI" sz="1300" dirty="0"/>
            </a:br>
            <a:r>
              <a:rPr lang="fi-FI" sz="1300" dirty="0">
                <a:hlinkClick r:id="rId3"/>
              </a:rPr>
              <a:t>www.celianet.fi/content/uploads/2018/06/Celia-lomake_ja_kayttosaannot_kirjastoille_08222018.pdf</a:t>
            </a:r>
            <a:endParaRPr lang="fi-FI" sz="1300" dirty="0"/>
          </a:p>
          <a:p>
            <a:pPr marL="0" indent="0">
              <a:buNone/>
            </a:pPr>
            <a:endParaRPr lang="fi-FI" sz="1300" dirty="0"/>
          </a:p>
          <a:p>
            <a:r>
              <a:rPr lang="fi-FI" sz="1300" b="1" dirty="0"/>
              <a:t>Ohjeet</a:t>
            </a:r>
          </a:p>
          <a:p>
            <a:pPr marL="0" indent="0">
              <a:buNone/>
            </a:pPr>
            <a:r>
              <a:rPr lang="fi-FI" sz="1300" dirty="0"/>
              <a:t>Verkkokuuntelija: </a:t>
            </a:r>
            <a:r>
              <a:rPr lang="fi-FI" sz="1300" dirty="0">
                <a:hlinkClick r:id="rId4"/>
              </a:rPr>
              <a:t>www.celianet.fi/verkkoasiakkaan-rekisterointi/</a:t>
            </a:r>
            <a:endParaRPr lang="fi-FI" sz="1300" dirty="0"/>
          </a:p>
          <a:p>
            <a:pPr marL="0" indent="0">
              <a:buNone/>
            </a:pPr>
            <a:r>
              <a:rPr lang="fi-FI" sz="1300" dirty="0"/>
              <a:t>CD-lainaaja: </a:t>
            </a:r>
            <a:r>
              <a:rPr lang="fi-FI" sz="1300" dirty="0">
                <a:hlinkClick r:id="rId5"/>
              </a:rPr>
              <a:t>www.celianet.fi/cd-kerhot/</a:t>
            </a:r>
            <a:endParaRPr lang="fi-FI" sz="13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7E59810-EF7A-48AD-8071-812BFFBB7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889" y="1981319"/>
            <a:ext cx="3029711" cy="244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1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18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611560" y="1633364"/>
            <a:ext cx="7992888" cy="2065452"/>
          </a:xfrm>
        </p:spPr>
        <p:txBody>
          <a:bodyPr/>
          <a:lstStyle/>
          <a:p>
            <a:pPr marL="457200" indent="-457200"/>
            <a:r>
              <a:rPr lang="fi-FI" dirty="0"/>
              <a:t>4. </a:t>
            </a:r>
            <a:r>
              <a:rPr lang="fi-FI" dirty="0" err="1"/>
              <a:t>Celian</a:t>
            </a:r>
            <a:r>
              <a:rPr lang="fi-FI" dirty="0"/>
              <a:t> palvelut tutuiksi sinulle ja asiakkaille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921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19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791544"/>
          </a:xfrm>
        </p:spPr>
        <p:txBody>
          <a:bodyPr/>
          <a:lstStyle/>
          <a:p>
            <a:r>
              <a:rPr lang="fi-FI" dirty="0"/>
              <a:t>Tunne </a:t>
            </a:r>
            <a:r>
              <a:rPr lang="fi-FI" dirty="0" err="1"/>
              <a:t>Celian</a:t>
            </a:r>
            <a:r>
              <a:rPr lang="fi-FI" dirty="0"/>
              <a:t> palvelut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467544" y="1151544"/>
            <a:ext cx="5112568" cy="3834896"/>
          </a:xfrm>
        </p:spPr>
        <p:txBody>
          <a:bodyPr>
            <a:spAutoFit/>
          </a:bodyPr>
          <a:lstStyle/>
          <a:p>
            <a:r>
              <a:rPr lang="fi-FI" sz="1600" dirty="0"/>
              <a:t>Jotta voit kertoa asiakkaillesi äänikirjojen lainaamisesta ja opastaa heitä alkuun, sinun on itse tutustuttava, miten palvelu toimii.</a:t>
            </a:r>
          </a:p>
          <a:p>
            <a:endParaRPr lang="fi-FI" sz="1600" dirty="0"/>
          </a:p>
          <a:p>
            <a:r>
              <a:rPr lang="fi-FI" sz="1600" dirty="0"/>
              <a:t>Kirjaston yhteiset tunnukset, joilla voitte kokeilla ja esitellä palvelua, kysy tunnukset kirjastonne yhteyshenkilöltä</a:t>
            </a:r>
          </a:p>
          <a:p>
            <a:pPr marL="0" indent="0">
              <a:buNone/>
            </a:pPr>
            <a:endParaRPr lang="fi-FI" sz="1600" dirty="0"/>
          </a:p>
          <a:p>
            <a:r>
              <a:rPr lang="fi-FI" sz="1600" dirty="0"/>
              <a:t>Tilaa koulutuksiin harjoittelutunnukset palvelut@celia.fi</a:t>
            </a:r>
          </a:p>
          <a:p>
            <a:pPr marL="0" indent="0">
              <a:buNone/>
            </a:pPr>
            <a:endParaRPr lang="fi-FI" sz="1600" dirty="0"/>
          </a:p>
          <a:p>
            <a:r>
              <a:rPr lang="fi-FI" sz="1600" dirty="0"/>
              <a:t>Jos opastusta on paljon, hanki henkilökohtaiset kouluttajatunnukset, pyydä lomake palvelut@celia.fi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A8B91FC-1113-4D3D-BD09-67CEFBE6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273324"/>
            <a:ext cx="2675047" cy="388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360000"/>
            <a:ext cx="7128792" cy="985332"/>
          </a:xfrm>
        </p:spPr>
        <p:txBody>
          <a:bodyPr/>
          <a:lstStyle/>
          <a:p>
            <a:r>
              <a:rPr lang="fi-FI" dirty="0"/>
              <a:t>Lähelle asiakasta</a:t>
            </a: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467544" y="1273324"/>
            <a:ext cx="5447652" cy="39826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b="1" dirty="0"/>
              <a:t>Kotipalvelu</a:t>
            </a:r>
          </a:p>
          <a:p>
            <a:r>
              <a:rPr lang="fi-FI" dirty="0"/>
              <a:t>Muista kotipalveluasiakkaille myös </a:t>
            </a:r>
            <a:r>
              <a:rPr lang="fi-FI" dirty="0" err="1"/>
              <a:t>Celian</a:t>
            </a:r>
            <a:r>
              <a:rPr lang="fi-FI" dirty="0"/>
              <a:t> tarjonta.</a:t>
            </a:r>
          </a:p>
          <a:p>
            <a:r>
              <a:rPr lang="fi-FI" dirty="0"/>
              <a:t>Tue verkkokuunteluun, jos asiakkaalla on älypuhelin.</a:t>
            </a:r>
          </a:p>
          <a:p>
            <a:r>
              <a:rPr lang="fi-FI" dirty="0"/>
              <a:t>Auta lainaamisessa, katso esim. vinkkilista</a:t>
            </a:r>
            <a:br>
              <a:rPr lang="fi-FI" dirty="0"/>
            </a:br>
            <a:r>
              <a:rPr lang="fi-FI" dirty="0">
                <a:hlinkClick r:id="rId3"/>
              </a:rPr>
              <a:t>www.celianet.fi/kirjavinkkeja-senioreille/</a:t>
            </a:r>
            <a:br>
              <a:rPr lang="fi-FI" dirty="0"/>
            </a:br>
            <a:endParaRPr lang="fi-FI" dirty="0"/>
          </a:p>
          <a:p>
            <a:r>
              <a:rPr lang="fi-FI" dirty="0"/>
              <a:t>Mieti uusia vaihtoehtoja ja yhteistyökuvioita.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b="1" dirty="0"/>
              <a:t>Esittele palvelua sisältöjen kautta</a:t>
            </a:r>
          </a:p>
          <a:p>
            <a:pPr lvl="0"/>
            <a:r>
              <a:rPr lang="fi-FI" dirty="0"/>
              <a:t>Senioreiden kirjavinkkauksissa </a:t>
            </a:r>
            <a:r>
              <a:rPr lang="fi-FI" dirty="0" err="1"/>
              <a:t>Celian</a:t>
            </a:r>
            <a:r>
              <a:rPr lang="fi-FI" dirty="0"/>
              <a:t> äänikirjat yhtenä osana. 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20</a:t>
            </a:fld>
            <a:endParaRPr lang="fi-FI" dirty="0"/>
          </a:p>
        </p:txBody>
      </p:sp>
      <p:pic>
        <p:nvPicPr>
          <p:cNvPr id="9" name="Picture 2" descr="https://akaanseutu.fi/wp-content/uploads/2019/03/10kirjakassi.jpg">
            <a:extLst>
              <a:ext uri="{FF2B5EF4-FFF2-40B4-BE49-F238E27FC236}">
                <a16:creationId xmlns:a16="http://schemas.microsoft.com/office/drawing/2014/main" id="{11089A71-120F-4A2F-9DFB-1C715378F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73324"/>
            <a:ext cx="253922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0609FEF3-1479-4E41-9ABC-D1068AEE866C}"/>
              </a:ext>
            </a:extLst>
          </p:cNvPr>
          <p:cNvSpPr/>
          <p:nvPr/>
        </p:nvSpPr>
        <p:spPr>
          <a:xfrm>
            <a:off x="6012160" y="4818350"/>
            <a:ext cx="20746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dirty="0"/>
              <a:t>Akaan seutu –lehti 4.3.2019</a:t>
            </a:r>
          </a:p>
        </p:txBody>
      </p:sp>
    </p:spTree>
    <p:extLst>
      <p:ext uri="{BB962C8B-B14F-4D97-AF65-F5344CB8AC3E}">
        <p14:creationId xmlns:p14="http://schemas.microsoft.com/office/powerpoint/2010/main" val="63331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21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769308"/>
          </a:xfrm>
        </p:spPr>
        <p:txBody>
          <a:bodyPr/>
          <a:lstStyle/>
          <a:p>
            <a:r>
              <a:rPr lang="fi-FI" dirty="0"/>
              <a:t>Rajattuja palveluita esille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251520" y="1204770"/>
            <a:ext cx="5472608" cy="3711785"/>
          </a:xfrm>
        </p:spPr>
        <p:txBody>
          <a:bodyPr>
            <a:spAutoFit/>
          </a:bodyPr>
          <a:lstStyle/>
          <a:p>
            <a:r>
              <a:rPr lang="fi-FI" sz="1400" dirty="0"/>
              <a:t>Tee kirjaston tiloista esteetöntä ja </a:t>
            </a:r>
            <a:r>
              <a:rPr lang="fi-FI" sz="1400" dirty="0" err="1"/>
              <a:t>Celian</a:t>
            </a:r>
            <a:r>
              <a:rPr lang="fi-FI" sz="1400" dirty="0"/>
              <a:t> palveluista helposti löydettäviä.</a:t>
            </a:r>
          </a:p>
          <a:p>
            <a:endParaRPr lang="fi-FI" sz="1400" dirty="0"/>
          </a:p>
          <a:p>
            <a:r>
              <a:rPr lang="fi-FI" sz="1400" dirty="0"/>
              <a:t>Kannusta lukupiiriin myös </a:t>
            </a:r>
            <a:r>
              <a:rPr lang="fi-FI" sz="1400" dirty="0" err="1"/>
              <a:t>Celian</a:t>
            </a:r>
            <a:r>
              <a:rPr lang="fi-FI" sz="1400" dirty="0"/>
              <a:t> palveluiden käyttäjiä.</a:t>
            </a:r>
          </a:p>
          <a:p>
            <a:endParaRPr lang="fi-FI" sz="1400" dirty="0"/>
          </a:p>
          <a:p>
            <a:r>
              <a:rPr lang="fi-FI" sz="1400" dirty="0"/>
              <a:t>Kerro palvelutaloissa ym. yhteisöissä, että voivat liittyä </a:t>
            </a:r>
            <a:r>
              <a:rPr lang="fi-FI" sz="1400" dirty="0" err="1"/>
              <a:t>Celian</a:t>
            </a:r>
            <a:r>
              <a:rPr lang="fi-FI" sz="1400" dirty="0"/>
              <a:t> asiakkaaksi. </a:t>
            </a:r>
          </a:p>
          <a:p>
            <a:r>
              <a:rPr lang="fi-FI" sz="1400" dirty="0"/>
              <a:t>Huom. Kirjasto rekisteröi vain lukemisesteisiä henkilöitä, yhteisöt tekevät sopimuksen </a:t>
            </a:r>
            <a:r>
              <a:rPr lang="fi-FI" sz="1400" dirty="0" err="1"/>
              <a:t>Celian</a:t>
            </a:r>
            <a:r>
              <a:rPr lang="fi-FI" sz="1400" dirty="0"/>
              <a:t> kanssa.</a:t>
            </a:r>
          </a:p>
          <a:p>
            <a:endParaRPr lang="fi-FI" sz="1400" dirty="0"/>
          </a:p>
          <a:p>
            <a:r>
              <a:rPr lang="fi-FI" sz="1400" dirty="0"/>
              <a:t>Kun käyt messuilla, yhdistyksissä jne., kerro myös </a:t>
            </a:r>
            <a:r>
              <a:rPr lang="fi-FI" sz="1400" dirty="0" err="1"/>
              <a:t>Celian</a:t>
            </a:r>
            <a:r>
              <a:rPr lang="fi-FI" sz="1400" dirty="0"/>
              <a:t> äänikirjoista.</a:t>
            </a:r>
          </a:p>
          <a:p>
            <a:endParaRPr lang="fi-FI" sz="1400" dirty="0"/>
          </a:p>
          <a:p>
            <a:r>
              <a:rPr lang="fi-FI" sz="1400" dirty="0"/>
              <a:t>Tilaa kirjastossa, messuilla ym. jaettavaksi </a:t>
            </a:r>
            <a:r>
              <a:rPr lang="fi-FI" sz="1400" dirty="0" err="1"/>
              <a:t>Celian</a:t>
            </a:r>
            <a:r>
              <a:rPr lang="fi-FI" sz="1400" dirty="0"/>
              <a:t> maksuttomia esitteitä </a:t>
            </a:r>
            <a:r>
              <a:rPr lang="fi-FI" sz="1400" dirty="0">
                <a:hlinkClick r:id="rId2"/>
              </a:rPr>
              <a:t>www.celia.fi/tilaa-celian-esitteita/</a:t>
            </a:r>
            <a:endParaRPr lang="fi-FI" sz="140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3D0B51E-D15C-4763-9B54-39988EDFB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205136"/>
            <a:ext cx="2597121" cy="3664014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2D642E4D-2AD8-4D8C-890F-BFAB8A93058C}"/>
              </a:ext>
            </a:extLst>
          </p:cNvPr>
          <p:cNvSpPr txBox="1"/>
          <p:nvPr/>
        </p:nvSpPr>
        <p:spPr>
          <a:xfrm>
            <a:off x="5220072" y="5089748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shop.kuntaliitto.fi/product_details.php?p=3215</a:t>
            </a:r>
          </a:p>
        </p:txBody>
      </p:sp>
    </p:spTree>
    <p:extLst>
      <p:ext uri="{BB962C8B-B14F-4D97-AF65-F5344CB8AC3E}">
        <p14:creationId xmlns:p14="http://schemas.microsoft.com/office/powerpoint/2010/main" val="279847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D890-9714-47BC-B6FE-73CFFC699143}" type="slidenum">
              <a:rPr lang="fi-FI" smtClean="0"/>
              <a:pPr/>
              <a:t>22</a:t>
            </a:fld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67544" y="360000"/>
            <a:ext cx="7056784" cy="841316"/>
          </a:xfrm>
        </p:spPr>
        <p:txBody>
          <a:bodyPr/>
          <a:lstStyle/>
          <a:p>
            <a:r>
              <a:rPr lang="fi-FI" dirty="0"/>
              <a:t>Mistä tukea?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3"/>
          </p:nvPr>
        </p:nvSpPr>
        <p:spPr>
          <a:xfrm>
            <a:off x="611560" y="1345332"/>
            <a:ext cx="4680520" cy="4081117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fi-FI" sz="1600" dirty="0"/>
              <a:t>Kirjaston henkilökunta</a:t>
            </a:r>
            <a:br>
              <a:rPr lang="fi-FI" sz="1600" dirty="0"/>
            </a:br>
            <a:r>
              <a:rPr lang="fi-FI" sz="1600" dirty="0"/>
              <a:t>Kuopion alueen Celia-vastaava Marja Räsänen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r>
              <a:rPr lang="fi-FI" sz="1600" dirty="0"/>
              <a:t>Ohjeet:</a:t>
            </a:r>
            <a:br>
              <a:rPr lang="fi-FI" sz="1600" dirty="0"/>
            </a:br>
            <a:r>
              <a:rPr lang="fi-FI" sz="1600" dirty="0"/>
              <a:t>Kirjastoille </a:t>
            </a:r>
            <a:r>
              <a:rPr lang="fi-FI" sz="1600" dirty="0">
                <a:hlinkClick r:id="rId2"/>
              </a:rPr>
              <a:t>www.celianet.fi/kirjastoille</a:t>
            </a:r>
            <a:endParaRPr lang="fi-FI" sz="1600" dirty="0"/>
          </a:p>
          <a:p>
            <a:pPr marL="0" indent="0">
              <a:buNone/>
            </a:pPr>
            <a:r>
              <a:rPr lang="fi-FI" sz="1600" dirty="0"/>
              <a:t>Palvelun käyttöön </a:t>
            </a:r>
            <a:r>
              <a:rPr lang="fi-FI" sz="1600" dirty="0">
                <a:hlinkClick r:id="rId3"/>
              </a:rPr>
              <a:t>www.celianet.fi/ohjeet</a:t>
            </a:r>
            <a:endParaRPr lang="fi-FI" sz="1600" dirty="0"/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r>
              <a:rPr lang="fi-FI" sz="1600" dirty="0"/>
              <a:t>Muista myös </a:t>
            </a:r>
            <a:r>
              <a:rPr lang="fi-FI" sz="1600" dirty="0" err="1"/>
              <a:t>Savonetin</a:t>
            </a:r>
            <a:r>
              <a:rPr lang="fi-FI" sz="1600" dirty="0"/>
              <a:t> vertaisopastajat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r>
              <a:rPr lang="fi-FI" sz="1600" dirty="0" err="1"/>
              <a:t>Celian</a:t>
            </a:r>
            <a:r>
              <a:rPr lang="fi-FI" sz="1600" dirty="0"/>
              <a:t> asiakaspalvelu:</a:t>
            </a:r>
          </a:p>
          <a:p>
            <a:pPr marL="457200" lvl="1" indent="0">
              <a:buNone/>
            </a:pPr>
            <a:r>
              <a:rPr lang="fi-FI" sz="1600" dirty="0"/>
              <a:t>Chat: arkipäivinä pääsääntöisesti klo 9-14</a:t>
            </a:r>
          </a:p>
          <a:p>
            <a:pPr marL="457200" lvl="1" indent="0">
              <a:buNone/>
            </a:pPr>
            <a:r>
              <a:rPr lang="fi-FI" sz="1600" dirty="0"/>
              <a:t>Sähköposti: palvelut@celia.fi</a:t>
            </a:r>
          </a:p>
          <a:p>
            <a:pPr marL="457200" lvl="1" indent="0">
              <a:buNone/>
            </a:pPr>
            <a:r>
              <a:rPr lang="fi-FI" sz="1600" dirty="0"/>
              <a:t>Puhelinpalvelu. p. 0295 333 050</a:t>
            </a:r>
          </a:p>
          <a:p>
            <a:pPr marL="914400" lvl="2" indent="0">
              <a:buNone/>
            </a:pPr>
            <a:r>
              <a:rPr lang="fi-FI" dirty="0"/>
              <a:t>maanantai-torstai klo 9-11</a:t>
            </a:r>
          </a:p>
        </p:txBody>
      </p:sp>
      <p:pic>
        <p:nvPicPr>
          <p:cNvPr id="8" name="Picture 2" descr="https://www.entersenior.fi/@Bin/2473792/etusivulle2.jpeg">
            <a:extLst>
              <a:ext uri="{FF2B5EF4-FFF2-40B4-BE49-F238E27FC236}">
                <a16:creationId xmlns:a16="http://schemas.microsoft.com/office/drawing/2014/main" id="{683F02F3-C7A7-4773-A664-9AC9C3633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631" y="1345332"/>
            <a:ext cx="2949169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F5B4FA0A-3EAE-4DB8-854F-132261E22EF0}"/>
              </a:ext>
            </a:extLst>
          </p:cNvPr>
          <p:cNvSpPr txBox="1"/>
          <p:nvPr/>
        </p:nvSpPr>
        <p:spPr>
          <a:xfrm>
            <a:off x="5548724" y="4822136"/>
            <a:ext cx="2509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dirty="0"/>
              <a:t>Kuva ENTER ry:n sivulta www.entersenior.fi</a:t>
            </a:r>
          </a:p>
        </p:txBody>
      </p:sp>
    </p:spTree>
    <p:extLst>
      <p:ext uri="{BB962C8B-B14F-4D97-AF65-F5344CB8AC3E}">
        <p14:creationId xmlns:p14="http://schemas.microsoft.com/office/powerpoint/2010/main" val="34025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otsikko 1"/>
          <p:cNvSpPr>
            <a:spLocks noGrp="1"/>
          </p:cNvSpPr>
          <p:nvPr>
            <p:ph type="subTitle" idx="1"/>
          </p:nvPr>
        </p:nvSpPr>
        <p:spPr>
          <a:xfrm>
            <a:off x="1331640" y="337220"/>
            <a:ext cx="6264696" cy="4310211"/>
          </a:xfrm>
        </p:spPr>
        <p:txBody>
          <a:bodyPr>
            <a:normAutofit/>
          </a:bodyPr>
          <a:lstStyle/>
          <a:p>
            <a:pPr algn="ctr"/>
            <a:endParaRPr lang="fi-FI" sz="2800" dirty="0">
              <a:solidFill>
                <a:srgbClr val="FFFFFF"/>
              </a:solidFill>
              <a:latin typeface="Trebuchet MS"/>
            </a:endParaRPr>
          </a:p>
          <a:p>
            <a:pPr algn="ctr"/>
            <a:endParaRPr lang="fi-FI" sz="2800" dirty="0">
              <a:solidFill>
                <a:srgbClr val="FFFFFF"/>
              </a:solidFill>
              <a:latin typeface="Trebuchet MS"/>
            </a:endParaRPr>
          </a:p>
          <a:p>
            <a:pPr algn="ctr"/>
            <a:r>
              <a:rPr lang="fi-FI" sz="2800" dirty="0">
                <a:solidFill>
                  <a:srgbClr val="FFFFFF"/>
                </a:solidFill>
              </a:rPr>
              <a:t>Tehdään yhdessä lukemisesta yhdenvertaista</a:t>
            </a:r>
            <a:r>
              <a:rPr lang="fi-FI" sz="2800" dirty="0">
                <a:solidFill>
                  <a:srgbClr val="FFFFFF"/>
                </a:solidFill>
                <a:latin typeface="Trebuchet MS"/>
              </a:rPr>
              <a:t>!</a:t>
            </a:r>
          </a:p>
          <a:p>
            <a:pPr algn="ctr"/>
            <a:endParaRPr lang="fi-FI" sz="2800" dirty="0">
              <a:solidFill>
                <a:srgbClr val="FFFFFF"/>
              </a:solidFill>
              <a:latin typeface="Trebuchet MS"/>
            </a:endParaRPr>
          </a:p>
          <a:p>
            <a:pPr algn="ctr"/>
            <a:r>
              <a:rPr lang="fi-FI" sz="2800" dirty="0">
                <a:solidFill>
                  <a:srgbClr val="FFFFFF"/>
                </a:solidFill>
                <a:latin typeface="Trebuchet MS"/>
              </a:rPr>
              <a:t>palvelut@celia.fi</a:t>
            </a:r>
            <a:br>
              <a:rPr lang="fi-FI" sz="2800" dirty="0">
                <a:solidFill>
                  <a:srgbClr val="FFFFFF"/>
                </a:solidFill>
                <a:latin typeface="Trebuchet MS"/>
              </a:rPr>
            </a:br>
            <a:r>
              <a:rPr lang="fi-FI" sz="2800" dirty="0">
                <a:solidFill>
                  <a:srgbClr val="FFFFFF"/>
                </a:solidFill>
                <a:latin typeface="Trebuchet MS"/>
              </a:rPr>
              <a:t>elina.kilpio@celia.fi</a:t>
            </a:r>
          </a:p>
          <a:p>
            <a:pPr algn="ctr"/>
            <a:endParaRPr lang="fi-FI" sz="2800" dirty="0">
              <a:solidFill>
                <a:srgbClr val="FFFFFF"/>
              </a:solidFill>
              <a:latin typeface="Trebuchet MS"/>
            </a:endParaRPr>
          </a:p>
          <a:p>
            <a:pPr algn="ctr"/>
            <a:endParaRPr lang="FI-FI" sz="24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108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irjastojen yhteistyö">
  <a:themeElements>
    <a:clrScheme name="Mukautettu 1">
      <a:dk1>
        <a:srgbClr val="FFFFFF"/>
      </a:dk1>
      <a:lt1>
        <a:srgbClr val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lia">
      <a:majorFont>
        <a:latin typeface="Georgi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C1B475CA606064797A7EB3699C0BFF3" ma:contentTypeVersion="1" ma:contentTypeDescription="Luo uusi asiakirja." ma:contentTypeScope="" ma:versionID="16e779d46759aba255baa6d0b23de8ac">
  <xsd:schema xmlns:xsd="http://www.w3.org/2001/XMLSchema" xmlns:xs="http://www.w3.org/2001/XMLSchema" xmlns:p="http://schemas.microsoft.com/office/2006/metadata/properties" xmlns:ns2="ce19b87d-c6dc-4b4c-9545-80da9f27a466" targetNamespace="http://schemas.microsoft.com/office/2006/metadata/properties" ma:root="true" ma:fieldsID="9b392551090c8a1b6cc086053afadead" ns2:_="">
    <xsd:import namespace="ce19b87d-c6dc-4b4c-9545-80da9f27a46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19b87d-c6dc-4b4c-9545-80da9f27a46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C511D4E-1693-44E4-8D48-FCE491AAEA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19C923-7521-4A5A-99F0-8052BCE601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19b87d-c6dc-4b4c-9545-80da9f27a4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F86B4C-3919-4349-AAD0-96F27FF284A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e19b87d-c6dc-4b4c-9545-80da9f27a46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Kirjastojen yhteistyö</Template>
  <TotalTime>4957</TotalTime>
  <Words>825</Words>
  <Application>Microsoft Office PowerPoint</Application>
  <PresentationFormat>Näytössä katseltava esitys (16:10)</PresentationFormat>
  <Paragraphs>219</Paragraphs>
  <Slides>23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28" baseType="lpstr">
      <vt:lpstr>Arial</vt:lpstr>
      <vt:lpstr>Calibri</vt:lpstr>
      <vt:lpstr>Georgia</vt:lpstr>
      <vt:lpstr>Trebuchet MS</vt:lpstr>
      <vt:lpstr>Kirjastojen yhteistyö</vt:lpstr>
      <vt:lpstr>Celian palvelut senioreille</vt:lpstr>
      <vt:lpstr>Aiheet</vt:lpstr>
      <vt:lpstr>1. Celian äänikirjoja on paljon </vt:lpstr>
      <vt:lpstr>Lukemisen vaikutukset</vt:lpstr>
      <vt:lpstr>Paljon vaihtoehtoja</vt:lpstr>
      <vt:lpstr>Omaa valintaa ja kerhot</vt:lpstr>
      <vt:lpstr>2. Äänikirjojen kuunteluvaihtoehdot   </vt:lpstr>
      <vt:lpstr>Kuuntelu verkon kautta</vt:lpstr>
      <vt:lpstr>Mobiilisovellus on suosituin</vt:lpstr>
      <vt:lpstr>Kirjaudu, hae ja kuuntele</vt:lpstr>
      <vt:lpstr>Celian CD-palvelu</vt:lpstr>
      <vt:lpstr>Celian CD-äänikirjat kirjastossa</vt:lpstr>
      <vt:lpstr>Celian CD-äänikirjojen kuuntelu</vt:lpstr>
      <vt:lpstr>3. Miten asiakas pääsee mukaan palveluun   </vt:lpstr>
      <vt:lpstr>Celian palvelut kirjastotyössä</vt:lpstr>
      <vt:lpstr>Liitä mukaan</vt:lpstr>
      <vt:lpstr>Rekisteröityminen</vt:lpstr>
      <vt:lpstr>4. Celian palvelut tutuiksi sinulle ja asiakkaille  </vt:lpstr>
      <vt:lpstr>Tunne Celian palvelut</vt:lpstr>
      <vt:lpstr>Lähelle asiakasta</vt:lpstr>
      <vt:lpstr>Rajattuja palveluita esille</vt:lpstr>
      <vt:lpstr>Mistä tukea?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Yhteistyö kirjastojen kanssa</dc:title>
  <dc:creator>Kilpiö Elina (Celia)</dc:creator>
  <cp:lastModifiedBy>Kilpiö Elina</cp:lastModifiedBy>
  <cp:revision>295</cp:revision>
  <dcterms:created xsi:type="dcterms:W3CDTF">2016-07-12T08:04:18Z</dcterms:created>
  <dcterms:modified xsi:type="dcterms:W3CDTF">2019-10-09T18:57:37Z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0x0101005C1B475CA606064797A7EB3699C0BFF3</vt:lpwstr>
  </property>
</Properties>
</file>