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3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125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1435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7951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2347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7193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6848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4782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5806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8817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215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947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1C76C-E85F-446F-B08F-C486A6AD6607}" type="datetimeFigureOut">
              <a:rPr lang="fi-FI" smtClean="0"/>
              <a:t>10.10.2019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953A9-AEFB-4FFE-ADAF-0C60EC49A0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3713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4936" cy="610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1800199"/>
          </a:xfrm>
        </p:spPr>
        <p:txBody>
          <a:bodyPr/>
          <a:lstStyle/>
          <a:p>
            <a:r>
              <a:rPr lang="fi-FI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MUISTOJEN KULTAA-</a:t>
            </a:r>
            <a:br>
              <a:rPr lang="fi-FI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i-FI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HANKE 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Mikkelin seutukirjasto</a:t>
            </a:r>
          </a:p>
        </p:txBody>
      </p:sp>
    </p:spTree>
    <p:extLst>
      <p:ext uri="{BB962C8B-B14F-4D97-AF65-F5344CB8AC3E}">
        <p14:creationId xmlns:p14="http://schemas.microsoft.com/office/powerpoint/2010/main" val="128797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Muistojen </a:t>
            </a:r>
            <a:r>
              <a:rPr lang="fi-FI" sz="2800" dirty="0" err="1"/>
              <a:t>kultaa-</a:t>
            </a:r>
            <a:r>
              <a:rPr lang="fi-FI" sz="2800" dirty="0"/>
              <a:t> hanke 1.1. – 31.12.2018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/>
              <a:t>Hankkeen tavoitteena:</a:t>
            </a:r>
            <a:br>
              <a:rPr lang="fi-FI" sz="2800" dirty="0"/>
            </a:br>
            <a:endParaRPr lang="fi-FI" sz="2800" dirty="0"/>
          </a:p>
          <a:p>
            <a:pPr marL="0" indent="0">
              <a:buNone/>
            </a:pPr>
            <a:r>
              <a:rPr lang="fi-FI" sz="2400" dirty="0"/>
              <a:t>- tarinoiden ja kulttuurimuistojen tallentaminen</a:t>
            </a:r>
            <a:br>
              <a:rPr lang="fi-FI" sz="2400" dirty="0"/>
            </a:br>
            <a:r>
              <a:rPr lang="fi-FI" sz="2400" dirty="0"/>
              <a:t>- välineiden luominen omaehtoiseen muisteluun</a:t>
            </a:r>
            <a:br>
              <a:rPr lang="fi-FI" sz="2400" dirty="0"/>
            </a:br>
            <a:r>
              <a:rPr lang="fi-FI" sz="2400" dirty="0"/>
              <a:t>  hankkeessa kerätyn haastatteluaineiston pohjalta</a:t>
            </a:r>
            <a:r>
              <a:rPr lang="fi-FI" sz="2800" dirty="0"/>
              <a:t/>
            </a:r>
            <a:br>
              <a:rPr lang="fi-FI" sz="2800" dirty="0"/>
            </a:br>
            <a:r>
              <a:rPr lang="fi-FI" sz="2800" dirty="0"/>
              <a:t> </a:t>
            </a:r>
            <a:r>
              <a:rPr lang="fi-FI" sz="2400" dirty="0"/>
              <a:t> ● muistelukortit</a:t>
            </a:r>
            <a:br>
              <a:rPr lang="fi-FI" sz="2400" dirty="0"/>
            </a:br>
            <a:r>
              <a:rPr lang="fi-FI" sz="2400" dirty="0"/>
              <a:t>  ● muisteluvihko</a:t>
            </a:r>
            <a:br>
              <a:rPr lang="fi-FI" sz="2400" dirty="0"/>
            </a:br>
            <a:r>
              <a:rPr lang="fi-FI" sz="2400" dirty="0"/>
              <a:t>  ● edellisiin liittyen kirjaston kotisivulle kootut linkit</a:t>
            </a:r>
          </a:p>
          <a:p>
            <a:pPr marL="0" indent="0">
              <a:buNone/>
            </a:pPr>
            <a:r>
              <a:rPr lang="fi-FI" sz="2400" dirty="0"/>
              <a:t>- sukupolvien väliset sosiaaliset kontaktit</a:t>
            </a:r>
          </a:p>
        </p:txBody>
      </p:sp>
    </p:spTree>
    <p:extLst>
      <p:ext uri="{BB962C8B-B14F-4D97-AF65-F5344CB8AC3E}">
        <p14:creationId xmlns:p14="http://schemas.microsoft.com/office/powerpoint/2010/main" val="401573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Materiaalien hyödyntäminen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kirjaston omissa tapahtumissa</a:t>
            </a:r>
          </a:p>
          <a:p>
            <a:pPr marL="0" indent="0">
              <a:buNone/>
            </a:pPr>
            <a:endParaRPr lang="fi-FI" sz="2400" dirty="0"/>
          </a:p>
          <a:p>
            <a:r>
              <a:rPr lang="fi-FI" sz="2400" dirty="0"/>
              <a:t>muisteluhetket vanhustyön toimipisteissä</a:t>
            </a:r>
          </a:p>
          <a:p>
            <a:pPr marL="0" indent="0">
              <a:buNone/>
            </a:pPr>
            <a:r>
              <a:rPr lang="fi-FI" sz="2400" dirty="0"/>
              <a:t>     - painettujen materiaalien lisäksi muistelukassi,</a:t>
            </a:r>
          </a:p>
          <a:p>
            <a:pPr marL="0" indent="0">
              <a:buNone/>
            </a:pPr>
            <a:r>
              <a:rPr lang="fi-FI" sz="2400" dirty="0"/>
              <a:t>        johon koottu erilaisia muistiherätteitä kirjastoaineistosta</a:t>
            </a:r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3899936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Hieman teoreettista taustaa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● piirteitä </a:t>
            </a:r>
            <a:br>
              <a:rPr lang="fi-FI" sz="2400" dirty="0"/>
            </a:br>
            <a:r>
              <a:rPr lang="fi-FI" sz="2400" dirty="0"/>
              <a:t>   Kasvatuksellisesta gerontologiasta</a:t>
            </a:r>
          </a:p>
          <a:p>
            <a:pPr marL="0" indent="0">
              <a:buNone/>
            </a:pPr>
            <a:r>
              <a:rPr lang="fi-FI" sz="2400" dirty="0"/>
              <a:t>    - dialogin syntyminen</a:t>
            </a:r>
            <a:br>
              <a:rPr lang="fi-FI" sz="2400" dirty="0"/>
            </a:br>
            <a:r>
              <a:rPr lang="fi-FI" sz="2400" dirty="0"/>
              <a:t>    - elinikäinen oppiminen</a:t>
            </a:r>
            <a:br>
              <a:rPr lang="fi-FI" sz="2400" dirty="0"/>
            </a:br>
            <a:r>
              <a:rPr lang="fi-FI" sz="2400" dirty="0"/>
              <a:t>    </a:t>
            </a:r>
          </a:p>
          <a:p>
            <a:pPr marL="0" indent="0">
              <a:buNone/>
            </a:pPr>
            <a:r>
              <a:rPr lang="fi-FI" sz="2400" dirty="0"/>
              <a:t>     Sosiokulttuurinen vahvistamisesta </a:t>
            </a:r>
            <a:br>
              <a:rPr lang="fi-FI" sz="2400" dirty="0"/>
            </a:br>
            <a:r>
              <a:rPr lang="fi-FI" sz="2400" dirty="0"/>
              <a:t>     - jokainen tarina ja ihminen ainutlaatuisen arvokas</a:t>
            </a:r>
            <a:br>
              <a:rPr lang="fi-FI" sz="2400" dirty="0"/>
            </a:br>
            <a:r>
              <a:rPr lang="fi-FI" sz="2400" dirty="0"/>
              <a:t>       - oman elämän jäsentäminen, voimavarat</a:t>
            </a:r>
            <a:br>
              <a:rPr lang="fi-FI" sz="2400" dirty="0"/>
            </a:br>
            <a:r>
              <a:rPr lang="fi-FI" sz="2400" dirty="0"/>
              <a:t>        </a:t>
            </a:r>
            <a:br>
              <a:rPr lang="fi-FI" sz="2400" dirty="0"/>
            </a:br>
            <a:r>
              <a:rPr lang="fi-FI" sz="2400" dirty="0"/>
              <a:t>     Kulttuuriperinnön siirtäminen</a:t>
            </a:r>
            <a:br>
              <a:rPr lang="fi-FI" sz="2400" dirty="0"/>
            </a:br>
            <a:r>
              <a:rPr lang="fi-FI" sz="2400" dirty="0"/>
              <a:t>     - yhteisöllisyyden vahvistaminen</a:t>
            </a:r>
          </a:p>
        </p:txBody>
      </p:sp>
    </p:spTree>
    <p:extLst>
      <p:ext uri="{BB962C8B-B14F-4D97-AF65-F5344CB8AC3E}">
        <p14:creationId xmlns:p14="http://schemas.microsoft.com/office/powerpoint/2010/main" val="2768105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Hankkeen käytännön vaiheet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>
                <a:latin typeface="Calibri Light" panose="020F0302020204030204" pitchFamily="34" charset="0"/>
              </a:rPr>
              <a:t>● senioriväestön haastattelut Vuolingonhovin  (11) ja  </a:t>
            </a:r>
            <a:r>
              <a:rPr lang="fi-FI" sz="2400" dirty="0" err="1">
                <a:latin typeface="Calibri Light" panose="020F0302020204030204" pitchFamily="34" charset="0"/>
              </a:rPr>
              <a:t>Graanin</a:t>
            </a:r>
            <a:r>
              <a:rPr lang="fi-FI" sz="2400" dirty="0">
                <a:latin typeface="Calibri Light" panose="020F0302020204030204" pitchFamily="34" charset="0"/>
              </a:rPr>
              <a:t>                                 palvelutaloissa (8) sekä Mikkelin setlementissä (4)</a:t>
            </a:r>
          </a:p>
          <a:p>
            <a:pPr marL="0" indent="0">
              <a:buNone/>
            </a:pPr>
            <a:r>
              <a:rPr lang="fi-FI" sz="2400" dirty="0">
                <a:latin typeface="Calibri Light" panose="020F0302020204030204" pitchFamily="34" charset="0"/>
              </a:rPr>
              <a:t>-  haasteena </a:t>
            </a:r>
            <a:r>
              <a:rPr lang="fi-FI" sz="2400" dirty="0" err="1">
                <a:latin typeface="Calibri Light" panose="020F0302020204030204" pitchFamily="34" charset="0"/>
              </a:rPr>
              <a:t>haastatteltavien</a:t>
            </a:r>
            <a:r>
              <a:rPr lang="fi-FI" sz="2400" dirty="0">
                <a:latin typeface="Calibri Light" panose="020F0302020204030204" pitchFamily="34" charset="0"/>
              </a:rPr>
              <a:t> yleiskunto, muistin ongelmat</a:t>
            </a:r>
          </a:p>
          <a:p>
            <a:pPr marL="0" indent="0">
              <a:buNone/>
            </a:pPr>
            <a:r>
              <a:rPr lang="fi-FI" sz="2400" dirty="0">
                <a:latin typeface="Calibri Light" panose="020F0302020204030204" pitchFamily="34" charset="0"/>
              </a:rPr>
              <a:t>● yhteiset piirteet:</a:t>
            </a:r>
          </a:p>
          <a:p>
            <a:pPr marL="0" indent="0">
              <a:buNone/>
            </a:pPr>
            <a:r>
              <a:rPr lang="fi-FI" sz="2400" dirty="0">
                <a:latin typeface="Calibri Light" panose="020F0302020204030204" pitchFamily="34" charset="0"/>
              </a:rPr>
              <a:t>- sota-ajan vaikutus: niukkuus ja työtaakka</a:t>
            </a:r>
          </a:p>
          <a:p>
            <a:pPr>
              <a:buFontTx/>
              <a:buChar char="-"/>
            </a:pPr>
            <a:r>
              <a:rPr lang="fi-FI" sz="2400" dirty="0">
                <a:latin typeface="Calibri Light" panose="020F0302020204030204" pitchFamily="34" charset="0"/>
              </a:rPr>
              <a:t>kulttuurin tilat: NS-talot, työväentalot, talojen tuvat</a:t>
            </a:r>
            <a:br>
              <a:rPr lang="fi-FI" sz="2400" dirty="0">
                <a:latin typeface="Calibri Light" panose="020F0302020204030204" pitchFamily="34" charset="0"/>
              </a:rPr>
            </a:br>
            <a:r>
              <a:rPr lang="fi-FI" sz="2400" dirty="0">
                <a:latin typeface="Calibri Light" panose="020F0302020204030204" pitchFamily="34" charset="0"/>
              </a:rPr>
              <a:t>- laulun ja tanssin merkitys</a:t>
            </a:r>
          </a:p>
          <a:p>
            <a:pPr marL="0" indent="0">
              <a:buNone/>
            </a:pPr>
            <a:r>
              <a:rPr lang="fi-FI" sz="2400" dirty="0">
                <a:latin typeface="Calibri Light" panose="020F0302020204030204" pitchFamily="34" charset="0"/>
              </a:rPr>
              <a:t>     - kirjallisuuteen ja taiteeseen liittyvät muistot vähäisempiä</a:t>
            </a:r>
          </a:p>
          <a:p>
            <a:pPr marL="0" indent="0">
              <a:buNone/>
            </a:pPr>
            <a:endParaRPr lang="fi-FI" sz="2400" dirty="0"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fi-FI" sz="2400" dirty="0">
                <a:latin typeface="Calibri Light" panose="020F0302020204030204" pitchFamily="34" charset="0"/>
              </a:rPr>
              <a:t>   </a:t>
            </a:r>
          </a:p>
          <a:p>
            <a:pPr marL="0" indent="0">
              <a:buNone/>
            </a:pPr>
            <a:endParaRPr lang="fi-FI" sz="24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56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5E23213-72C2-465F-A2B8-B06BF24B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954" y="36282"/>
            <a:ext cx="4932091" cy="67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963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E5A244FB-9B02-4115-BB73-D702B9756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446" y="51523"/>
            <a:ext cx="6133108" cy="675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56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EA15E3EC-C25F-439A-A066-C315CCDF0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508" y="115537"/>
            <a:ext cx="5998984" cy="66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72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2D22F55E-99C7-4896-AB8A-F383E4A9A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508" y="63716"/>
            <a:ext cx="5998984" cy="673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53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FFC57138-2728-4078-86F4-2FDAF41F3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56" y="127730"/>
            <a:ext cx="5992887" cy="660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56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DB9E2050-A41F-4B67-8A11-A9214561B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106" y="469135"/>
            <a:ext cx="5291787" cy="591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036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D1757ABB-D72F-44BC-AD70-9BC41A2D3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315" y="85054"/>
            <a:ext cx="6023370" cy="668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29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4B97CBAF-6A1F-490A-9280-C7C4900D1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411" y="91150"/>
            <a:ext cx="6011177" cy="667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05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B951B401-A639-404B-80D4-36742D942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42" y="106392"/>
            <a:ext cx="5944115" cy="664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277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16EB088-0308-42AE-8A31-741FEF690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604" y="51523"/>
            <a:ext cx="5986791" cy="675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407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73939067-765C-42CC-A606-9F2E30ABF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521" y="243564"/>
            <a:ext cx="5870957" cy="637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85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CDC64353-2AAC-42D3-90BD-AFC91D866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42" y="173454"/>
            <a:ext cx="5944115" cy="651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775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B2358E82-64AC-4E8C-9E90-61DFCEEC6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736" y="57620"/>
            <a:ext cx="6096528" cy="67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65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B1A415A5-2AF0-4810-AAFB-379E65271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846" y="118585"/>
            <a:ext cx="5956308" cy="662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229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B03BF11C-F1A2-48FD-9E40-5AEFBB0C2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315" y="109440"/>
            <a:ext cx="6023370" cy="663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00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1B51640A-C44F-418A-B17C-A471654A6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705" y="112488"/>
            <a:ext cx="4584589" cy="663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160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E85B7C05-DE94-4720-8E79-0A52F58CA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535" y="258805"/>
            <a:ext cx="5742930" cy="63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07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10369206-FD6C-4E18-92FA-ABF37ED36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73" y="237467"/>
            <a:ext cx="6053853" cy="638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869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5BD6A622-FF9E-4B41-890B-12EAD4CA2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969" y="286239"/>
            <a:ext cx="5688061" cy="628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7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D230FD8A-6D8A-4DBF-AB09-D6F0758B4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714" y="158212"/>
            <a:ext cx="5846571" cy="65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35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FF79BD99-CF43-4358-A002-AAA403D2E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087" y="152116"/>
            <a:ext cx="5925826" cy="65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7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EC2F3D48-75E8-4B09-A02B-D8DABBA77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411" y="78957"/>
            <a:ext cx="6011177" cy="67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74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889933ED-8466-4187-AD4B-D8188FC32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469" y="0"/>
            <a:ext cx="6215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625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193D7424-60A2-4A9A-9D7B-1A3FBDA72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476" y="0"/>
            <a:ext cx="6991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15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C083ACF-0CCF-4AA2-BAA4-DC2E89D97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707" y="0"/>
            <a:ext cx="62045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52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89</Words>
  <Application>Microsoft Office PowerPoint</Application>
  <PresentationFormat>Näytössä katseltava diaesitys (4:3)</PresentationFormat>
  <Paragraphs>25</Paragraphs>
  <Slides>30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Office-teema</vt:lpstr>
      <vt:lpstr>MUISTOJEN KULTAA- HANKE </vt:lpstr>
      <vt:lpstr>Muistojen kultaa- hanke 1.1. – 31.12.2018</vt:lpstr>
      <vt:lpstr>Materiaalien hyödyntäminen</vt:lpstr>
      <vt:lpstr>Hieman teoreettista taustaa</vt:lpstr>
      <vt:lpstr>Hankkeen käytännön vaiheet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Kuntien Tiera Oy - Mikkelin toimipiste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MUISTOJEN KULTAA- HANKE</dc:title>
  <dc:creator>Erola Päivi-Kristiina</dc:creator>
  <cp:lastModifiedBy>Vuorinne Johanna</cp:lastModifiedBy>
  <cp:revision>17</cp:revision>
  <dcterms:created xsi:type="dcterms:W3CDTF">2019-10-08T11:44:54Z</dcterms:created>
  <dcterms:modified xsi:type="dcterms:W3CDTF">2019-10-10T08:38:31Z</dcterms:modified>
</cp:coreProperties>
</file>