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49" r:id="rId2"/>
    <p:sldId id="341" r:id="rId3"/>
    <p:sldId id="344" r:id="rId4"/>
    <p:sldId id="322" r:id="rId5"/>
    <p:sldId id="377" r:id="rId6"/>
    <p:sldId id="347" r:id="rId7"/>
    <p:sldId id="376" r:id="rId8"/>
    <p:sldId id="350" r:id="rId9"/>
    <p:sldId id="352" r:id="rId10"/>
    <p:sldId id="336" r:id="rId11"/>
    <p:sldId id="363" r:id="rId12"/>
    <p:sldId id="362" r:id="rId13"/>
    <p:sldId id="361" r:id="rId14"/>
    <p:sldId id="360" r:id="rId15"/>
    <p:sldId id="359" r:id="rId16"/>
    <p:sldId id="358" r:id="rId17"/>
    <p:sldId id="357" r:id="rId18"/>
    <p:sldId id="356" r:id="rId19"/>
    <p:sldId id="355" r:id="rId20"/>
    <p:sldId id="354" r:id="rId21"/>
    <p:sldId id="353" r:id="rId22"/>
    <p:sldId id="364" r:id="rId23"/>
    <p:sldId id="371" r:id="rId24"/>
    <p:sldId id="365" r:id="rId25"/>
    <p:sldId id="370" r:id="rId26"/>
    <p:sldId id="369" r:id="rId27"/>
    <p:sldId id="367" r:id="rId28"/>
    <p:sldId id="366" r:id="rId29"/>
    <p:sldId id="375" r:id="rId30"/>
    <p:sldId id="373" r:id="rId31"/>
    <p:sldId id="368" r:id="rId32"/>
    <p:sldId id="346" r:id="rId33"/>
  </p:sldIdLst>
  <p:sldSz cx="9144000" cy="5715000" type="screen16x10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018" y="-8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5C7CB-0FF7-224B-AB80-495E0D05C9C2}" type="datetime1">
              <a:rPr lang="fi-FI" smtClean="0"/>
              <a:t>7.10.2019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C8806-4CEA-7D47-ABB4-47F03C7D32B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310640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F2E40-48D8-6F4F-8519-EAE17425E2CA}" type="datetime1">
              <a:rPr lang="fi-FI" smtClean="0"/>
              <a:t>7.10.2019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61EE1-23F0-5941-8AC1-6FFEA565D84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686377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Kansikuvan saa vaihdettua siten, että </a:t>
            </a:r>
          </a:p>
          <a:p>
            <a:r>
              <a:rPr lang="fi-FI" dirty="0"/>
              <a:t>1) aktivoi valkoisen kehyksen (klikkaa hiirellä valkoista kehystä)</a:t>
            </a:r>
          </a:p>
          <a:p>
            <a:r>
              <a:rPr lang="fi-FI" dirty="0"/>
              <a:t>2) vie kehyksen kuvan taakse (Järjestä &gt; Vie taakse)</a:t>
            </a:r>
          </a:p>
          <a:p>
            <a:r>
              <a:rPr lang="fi-FI" dirty="0"/>
              <a:t>3) aktivoi kuvan (klikkaa hiirellä kuvaa) ja poistaa sen esim. </a:t>
            </a:r>
            <a:r>
              <a:rPr lang="fi-FI" dirty="0" err="1"/>
              <a:t>delete</a:t>
            </a:r>
            <a:r>
              <a:rPr lang="fi-FI" dirty="0"/>
              <a:t>-näppäimellä (tai Muokkaa &gt; Poista)</a:t>
            </a:r>
          </a:p>
          <a:p>
            <a:r>
              <a:rPr lang="fi-FI" dirty="0"/>
              <a:t>4) Uuden kuvan voi tuoda paikalle tietokoneen työpöydältä Drag and </a:t>
            </a:r>
            <a:r>
              <a:rPr lang="fi-FI" dirty="0" err="1"/>
              <a:t>droppilla</a:t>
            </a:r>
            <a:r>
              <a:rPr lang="fi-FI" dirty="0"/>
              <a:t> (tai Lisää &gt; Valokuva &gt; Kuva tiedostosta). Parhaiten kuva asettuu paikalleen, jos se on jo esityksen muotoinen eli 25,4 x 15,87 cm. Suosittelisin kuvan resoluutioksi vähintään 150 </a:t>
            </a:r>
            <a:r>
              <a:rPr lang="fi-FI" dirty="0" err="1"/>
              <a:t>dpi:tä</a:t>
            </a:r>
            <a:r>
              <a:rPr lang="fi-FI" dirty="0"/>
              <a:t>. Mieluummin 200 </a:t>
            </a:r>
            <a:r>
              <a:rPr lang="fi-FI" dirty="0" err="1"/>
              <a:t>dpi</a:t>
            </a:r>
            <a:r>
              <a:rPr lang="fi-FI" dirty="0"/>
              <a:t>.</a:t>
            </a:r>
          </a:p>
          <a:p>
            <a:r>
              <a:rPr lang="fi-FI" dirty="0"/>
              <a:t>5) Kun kuva on paikallaan, se viedään kehyksen, logon ja tekstien taakse (Järjestä &gt; Vie taakse)</a:t>
            </a:r>
          </a:p>
          <a:p>
            <a:r>
              <a:rPr lang="fi-FI"/>
              <a:t>6) Varo koskemasta sivun muihin elementteihin</a:t>
            </a:r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790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2676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7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267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Imatra_kansikuva_25,4x15,8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"/>
            <a:ext cx="9144000" cy="5711952"/>
          </a:xfrm>
          <a:prstGeom prst="rect">
            <a:avLst/>
          </a:prstGeom>
        </p:spPr>
      </p:pic>
      <p:pic>
        <p:nvPicPr>
          <p:cNvPr id="9" name="Kuva 8" descr="Imatra_kehys_25,4x15,87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63287" cy="5724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543551" y="4129980"/>
            <a:ext cx="3359149" cy="911919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543551" y="5041900"/>
            <a:ext cx="3359150" cy="412750"/>
          </a:xfrm>
        </p:spPr>
        <p:txBody>
          <a:bodyPr>
            <a:normAutofit/>
          </a:bodyPr>
          <a:lstStyle>
            <a:lvl1pPr marL="0" indent="0" algn="ctr">
              <a:buNone/>
              <a:defRPr sz="1200" b="0" i="1">
                <a:solidFill>
                  <a:srgbClr val="000000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7" descr="Imatra_tunnus_vaaka+tunnuslaus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" y="176400"/>
            <a:ext cx="2340000" cy="9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4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Imatra_välidia_25,4x15,87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724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733801" y="1869380"/>
            <a:ext cx="5168900" cy="911919"/>
          </a:xfrm>
        </p:spPr>
        <p:txBody>
          <a:bodyPr anchor="ctr">
            <a:normAutofit/>
          </a:bodyPr>
          <a:lstStyle>
            <a:lvl1pPr algn="l">
              <a:lnSpc>
                <a:spcPct val="90000"/>
              </a:lnSpc>
              <a:defRPr sz="2400" i="1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733801" y="2787650"/>
            <a:ext cx="5168900" cy="412750"/>
          </a:xfrm>
        </p:spPr>
        <p:txBody>
          <a:bodyPr>
            <a:normAutofit/>
          </a:bodyPr>
          <a:lstStyle>
            <a:lvl1pPr marL="0" indent="0" algn="l">
              <a:buNone/>
              <a:defRPr sz="1400" b="0" i="1">
                <a:solidFill>
                  <a:srgbClr val="FFFFFE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7" descr="Imatra_tunnus_vaaka+tunnuslaus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" y="176894"/>
            <a:ext cx="2340000" cy="9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1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Imatra_välidia_25,4x15,87.jp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724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733801" y="1869380"/>
            <a:ext cx="5168900" cy="911919"/>
          </a:xfrm>
        </p:spPr>
        <p:txBody>
          <a:bodyPr anchor="ctr">
            <a:normAutofit/>
          </a:bodyPr>
          <a:lstStyle>
            <a:lvl1pPr algn="l">
              <a:lnSpc>
                <a:spcPct val="90000"/>
              </a:lnSpc>
              <a:defRPr sz="2400" b="1" i="1">
                <a:solidFill>
                  <a:schemeClr val="bg2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733801" y="2787650"/>
            <a:ext cx="5168900" cy="2260600"/>
          </a:xfrm>
        </p:spPr>
        <p:txBody>
          <a:bodyPr>
            <a:normAutofit/>
          </a:bodyPr>
          <a:lstStyle>
            <a:lvl1pPr marL="0" indent="0" algn="l">
              <a:buNone/>
              <a:defRPr sz="1200" b="0" i="1">
                <a:solidFill>
                  <a:schemeClr val="tx1"/>
                </a:solidFill>
                <a:latin typeface="Georgia" panose="02040502050405020303" pitchFamily="18" charset="0"/>
                <a:cs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 descr="Imatra_tunnus_vaaka+tunnuslaus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" y="176894"/>
            <a:ext cx="2340000" cy="9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0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0" y="787400"/>
            <a:ext cx="7328861" cy="952500"/>
          </a:xfrm>
        </p:spPr>
        <p:txBody>
          <a:bodyPr anchor="ctr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5350" y="1739900"/>
            <a:ext cx="7337681" cy="335556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521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0" y="787400"/>
            <a:ext cx="7346950" cy="952500"/>
          </a:xfrm>
        </p:spPr>
        <p:txBody>
          <a:bodyPr anchor="ctr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26" y="1739900"/>
            <a:ext cx="7340599" cy="335556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800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0" y="787400"/>
            <a:ext cx="7328861" cy="952500"/>
          </a:xfrm>
        </p:spPr>
        <p:txBody>
          <a:bodyPr anchor="ctr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95350" y="1739900"/>
            <a:ext cx="3517900" cy="3365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707011" y="1739900"/>
            <a:ext cx="3517200" cy="3365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177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1" y="787400"/>
            <a:ext cx="3517900" cy="952500"/>
          </a:xfrm>
        </p:spPr>
        <p:txBody>
          <a:bodyPr anchor="ctr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95350" y="1739900"/>
            <a:ext cx="3517900" cy="3365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707011" y="1174750"/>
            <a:ext cx="3517200" cy="3365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47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1" y="787400"/>
            <a:ext cx="3517900" cy="952500"/>
          </a:xfrm>
        </p:spPr>
        <p:txBody>
          <a:bodyPr anchor="ctr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95350" y="1739900"/>
            <a:ext cx="3517900" cy="33655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707011" y="2981400"/>
            <a:ext cx="3517200" cy="2124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isällön paikkamerkki 3"/>
          <p:cNvSpPr>
            <a:spLocks noGrp="1"/>
          </p:cNvSpPr>
          <p:nvPr>
            <p:ph sz="half" idx="13"/>
          </p:nvPr>
        </p:nvSpPr>
        <p:spPr>
          <a:xfrm>
            <a:off x="4707011" y="769268"/>
            <a:ext cx="3517200" cy="21136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9693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Suorakulmio 4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isällön paikkamerkki 2"/>
          <p:cNvSpPr>
            <a:spLocks noGrp="1"/>
          </p:cNvSpPr>
          <p:nvPr>
            <p:ph idx="1"/>
          </p:nvPr>
        </p:nvSpPr>
        <p:spPr>
          <a:xfrm>
            <a:off x="528" y="0"/>
            <a:ext cx="9143472" cy="5715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54086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Suorakulmio 4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37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99760" y="781050"/>
            <a:ext cx="7328861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95350" y="1733550"/>
            <a:ext cx="7337681" cy="3494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99500" y="0"/>
            <a:ext cx="443972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25000"/>
                    <a:lumOff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F91EDE1A-9BCA-254C-A3FA-DB4A782DF16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Kuva 8" descr="Imatra_tunnus_vaaka+tunnuslause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0"/>
            <a:ext cx="1871999" cy="758470"/>
          </a:xfrm>
          <a:prstGeom prst="rect">
            <a:avLst/>
          </a:prstGeom>
        </p:spPr>
      </p:pic>
      <p:sp>
        <p:nvSpPr>
          <p:cNvPr id="10" name="Suorakulmainen kolmio 9"/>
          <p:cNvSpPr/>
          <p:nvPr userDrawn="1"/>
        </p:nvSpPr>
        <p:spPr>
          <a:xfrm flipH="1">
            <a:off x="6325128" y="5397500"/>
            <a:ext cx="2812522" cy="311150"/>
          </a:xfrm>
          <a:prstGeom prst="rtTriangle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70" r:id="rId3"/>
    <p:sldLayoutId id="2147483650" r:id="rId4"/>
    <p:sldLayoutId id="2147483667" r:id="rId5"/>
    <p:sldLayoutId id="2147483652" r:id="rId6"/>
    <p:sldLayoutId id="2147483672" r:id="rId7"/>
    <p:sldLayoutId id="2147483671" r:id="rId8"/>
    <p:sldLayoutId id="2147483655" r:id="rId9"/>
    <p:sldLayoutId id="2147483666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b="1" i="1" kern="1200">
          <a:solidFill>
            <a:schemeClr val="tx1"/>
          </a:solidFill>
          <a:latin typeface="Georgia" panose="02040502050405020303" pitchFamily="18" charset="0"/>
          <a:ea typeface="+mj-ea"/>
          <a:cs typeface="Georgia" panose="02040502050405020303" pitchFamily="18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1400" b="0" i="0" kern="1200">
          <a:solidFill>
            <a:srgbClr val="1D1D1C"/>
          </a:solidFill>
          <a:latin typeface="Georgia" panose="02040502050405020303" pitchFamily="18" charset="0"/>
          <a:ea typeface="+mn-ea"/>
          <a:cs typeface="Georgia" panose="02040502050405020303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1400" b="0" i="0" kern="1200">
          <a:solidFill>
            <a:srgbClr val="1D1D1C"/>
          </a:solidFill>
          <a:latin typeface="Georgia" panose="02040502050405020303" pitchFamily="18" charset="0"/>
          <a:ea typeface="+mn-ea"/>
          <a:cs typeface="Georgia" panose="02040502050405020303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b="0" i="0" kern="1200">
          <a:solidFill>
            <a:srgbClr val="1D1D1C"/>
          </a:solidFill>
          <a:latin typeface="Georgia" panose="02040502050405020303" pitchFamily="18" charset="0"/>
          <a:ea typeface="+mn-ea"/>
          <a:cs typeface="Georgia" panose="02040502050405020303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1D1D1C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rgbClr val="1D1D1C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 rotWithShape="1">
          <a:blip r:embed="rId3"/>
          <a:srcRect t="51" b="6250"/>
          <a:stretch/>
        </p:blipFill>
        <p:spPr>
          <a:xfrm>
            <a:off x="0" y="3048"/>
            <a:ext cx="9144000" cy="5711952"/>
          </a:xfrm>
          <a:prstGeom prst="rect">
            <a:avLst/>
          </a:prstGeom>
        </p:spPr>
      </p:pic>
      <p:pic>
        <p:nvPicPr>
          <p:cNvPr id="5" name="Kuva 4" descr="Imatra_kehys_25,4x15,8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711952"/>
          </a:xfrm>
          <a:prstGeom prst="rect">
            <a:avLst/>
          </a:prstGeom>
        </p:spPr>
      </p:pic>
      <p:grpSp>
        <p:nvGrpSpPr>
          <p:cNvPr id="2" name="Ryhmä 1">
            <a:extLst>
              <a:ext uri="{FF2B5EF4-FFF2-40B4-BE49-F238E27FC236}">
                <a16:creationId xmlns="" xmlns:a16="http://schemas.microsoft.com/office/drawing/2014/main" id="{94666362-79DC-458E-9252-A6A847FFCD41}"/>
              </a:ext>
            </a:extLst>
          </p:cNvPr>
          <p:cNvGrpSpPr/>
          <p:nvPr/>
        </p:nvGrpSpPr>
        <p:grpSpPr>
          <a:xfrm>
            <a:off x="5543551" y="4129980"/>
            <a:ext cx="3359150" cy="1324670"/>
            <a:chOff x="5543551" y="4129980"/>
            <a:chExt cx="3359150" cy="1324670"/>
          </a:xfrm>
        </p:grpSpPr>
        <p:sp>
          <p:nvSpPr>
            <p:cNvPr id="6" name="Otsikko 1"/>
            <p:cNvSpPr txBox="1">
              <a:spLocks/>
            </p:cNvSpPr>
            <p:nvPr/>
          </p:nvSpPr>
          <p:spPr>
            <a:xfrm>
              <a:off x="5543551" y="4129980"/>
              <a:ext cx="3359149" cy="1261003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algn="ctr" defTabSz="4572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b="0" i="1" kern="1200">
                  <a:solidFill>
                    <a:schemeClr val="tx1"/>
                  </a:solidFill>
                  <a:latin typeface="Raleway SemiBold Italic"/>
                  <a:ea typeface="+mj-ea"/>
                  <a:cs typeface="Raleway SemiBold Italic"/>
                </a:defRPr>
              </a:lvl1pPr>
            </a:lstStyle>
            <a:p>
              <a:r>
                <a:rPr lang="fi-FI" sz="1800" b="1" dirty="0" smtClean="0">
                  <a:latin typeface="Georgia" panose="02040502050405020303" pitchFamily="18" charset="0"/>
                </a:rPr>
                <a:t/>
              </a:r>
              <a:br>
                <a:rPr lang="fi-FI" sz="1800" b="1" dirty="0" smtClean="0">
                  <a:latin typeface="Georgia" panose="02040502050405020303" pitchFamily="18" charset="0"/>
                </a:rPr>
              </a:br>
              <a:r>
                <a:rPr lang="fi-FI" sz="1800" b="1" dirty="0" smtClean="0">
                  <a:latin typeface="Georgia" panose="02040502050405020303" pitchFamily="18" charset="0"/>
                </a:rPr>
                <a:t>Seniorit aamupuurolla </a:t>
              </a:r>
              <a:r>
                <a:rPr lang="fi-FI" sz="1800" b="1" dirty="0">
                  <a:latin typeface="Georgia" panose="02040502050405020303" pitchFamily="18" charset="0"/>
                </a:rPr>
                <a:t>– Lähikirjasto Imatran </a:t>
              </a:r>
              <a:r>
                <a:rPr lang="fi-FI" sz="1800" b="1" dirty="0" smtClean="0">
                  <a:latin typeface="Georgia" panose="02040502050405020303" pitchFamily="18" charset="0"/>
                </a:rPr>
                <a:t>tapaan	</a:t>
              </a:r>
              <a:endParaRPr lang="fi-FI" sz="1800" b="1" dirty="0">
                <a:latin typeface="Georgia" panose="02040502050405020303" pitchFamily="18" charset="0"/>
              </a:endParaRPr>
            </a:p>
            <a:p>
              <a:endParaRPr lang="fi-FI" sz="1900" b="1" dirty="0">
                <a:latin typeface="Georgia" panose="02040502050405020303" pitchFamily="18" charset="0"/>
              </a:endParaRPr>
            </a:p>
          </p:txBody>
        </p:sp>
        <p:sp>
          <p:nvSpPr>
            <p:cNvPr id="7" name="Alaotsikko 2"/>
            <p:cNvSpPr txBox="1">
              <a:spLocks/>
            </p:cNvSpPr>
            <p:nvPr/>
          </p:nvSpPr>
          <p:spPr>
            <a:xfrm>
              <a:off x="5543551" y="5041900"/>
              <a:ext cx="3359150" cy="4127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Tx/>
                <a:buNone/>
                <a:defRPr sz="1000" b="0" i="1" kern="1200">
                  <a:solidFill>
                    <a:srgbClr val="000000"/>
                  </a:solidFill>
                  <a:latin typeface="Raleway"/>
                  <a:ea typeface="+mn-ea"/>
                  <a:cs typeface="Raleway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400" b="0" i="0" kern="1200">
                  <a:solidFill>
                    <a:schemeClr val="tx1">
                      <a:tint val="75000"/>
                    </a:schemeClr>
                  </a:solidFill>
                  <a:latin typeface="Raleway"/>
                  <a:ea typeface="+mn-ea"/>
                  <a:cs typeface="Raleway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400" b="0" i="0" kern="1200">
                  <a:solidFill>
                    <a:schemeClr val="tx1">
                      <a:tint val="75000"/>
                    </a:schemeClr>
                  </a:solidFill>
                  <a:latin typeface="Raleway"/>
                  <a:ea typeface="+mn-ea"/>
                  <a:cs typeface="Raleway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 dirty="0">
                <a:latin typeface="Georgia" panose="02040502050405020303" pitchFamily="18" charset="0"/>
              </a:endParaRPr>
            </a:p>
          </p:txBody>
        </p:sp>
      </p:grpSp>
      <p:sp>
        <p:nvSpPr>
          <p:cNvPr id="8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1</a:t>
            </a:fld>
            <a:endParaRPr lang="fi-FI" dirty="0">
              <a:latin typeface="Georgia" panose="02040502050405020303" pitchFamily="18" charset="0"/>
            </a:endParaRPr>
          </a:p>
        </p:txBody>
      </p:sp>
      <p:pic>
        <p:nvPicPr>
          <p:cNvPr id="9" name="Kuva 8" descr="Imatra_tunnus_vaaka+tunnuslaus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" y="176400"/>
            <a:ext cx="2340000" cy="9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8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fi-FI" b="1" dirty="0" smtClean="0">
                <a:latin typeface="Georgia" panose="02040502050405020303" pitchFamily="18" charset="0"/>
              </a:rPr>
              <a:t>Vuoksenniskan kirjasto </a:t>
            </a:r>
            <a:r>
              <a:rPr lang="fi-FI" dirty="0" smtClean="0"/>
              <a:t>senioritalon yhteydessä</a:t>
            </a:r>
            <a:endParaRPr lang="fi-FI" sz="1050" b="1" dirty="0">
              <a:latin typeface="Georgia" panose="02040502050405020303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2</a:t>
            </a:fld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0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/>
          <p:cNvSpPr>
            <a:spLocks noGrp="1"/>
          </p:cNvSpPr>
          <p:nvPr>
            <p:ph sz="half" idx="1"/>
          </p:nvPr>
        </p:nvSpPr>
        <p:spPr>
          <a:xfrm>
            <a:off x="807884" y="3492677"/>
            <a:ext cx="7826723" cy="2144798"/>
          </a:xfrm>
        </p:spPr>
        <p:txBody>
          <a:bodyPr>
            <a:normAutofit/>
          </a:bodyPr>
          <a:lstStyle/>
          <a:p>
            <a:r>
              <a:rPr lang="fi-FI" sz="1400" dirty="0" smtClean="0"/>
              <a:t/>
            </a:r>
            <a:br>
              <a:rPr lang="fi-FI" sz="1400" dirty="0" smtClean="0"/>
            </a:br>
            <a:r>
              <a:rPr lang="fi-FI" sz="1400" dirty="0" smtClean="0"/>
              <a:t>Vuoksenniskan kirjasto avattiin </a:t>
            </a:r>
            <a:r>
              <a:rPr lang="fi-FI" sz="1400" dirty="0" smtClean="0"/>
              <a:t>uudessa senioritalo </a:t>
            </a:r>
            <a:r>
              <a:rPr lang="fi-FI" sz="1400" dirty="0" err="1" smtClean="0"/>
              <a:t>Immalan</a:t>
            </a:r>
            <a:r>
              <a:rPr lang="fi-FI" sz="1400" dirty="0" smtClean="0"/>
              <a:t> </a:t>
            </a:r>
            <a:r>
              <a:rPr lang="fi-FI" sz="1400" dirty="0" smtClean="0"/>
              <a:t>Loisteessa Kalevalan päivänä 2019. </a:t>
            </a:r>
            <a:br>
              <a:rPr lang="fi-FI" sz="1400" dirty="0" smtClean="0"/>
            </a:br>
            <a:r>
              <a:rPr lang="fi-FI" sz="1400" dirty="0" smtClean="0"/>
              <a:t>Samassa talossa on 42 asuntoa, joista osassa ohjattua </a:t>
            </a:r>
            <a:r>
              <a:rPr lang="fi-FI" sz="1400" dirty="0"/>
              <a:t>senioriasumista. </a:t>
            </a:r>
            <a:r>
              <a:rPr lang="fi-FI" sz="1400" dirty="0" smtClean="0"/>
              <a:t/>
            </a:r>
            <a:br>
              <a:rPr lang="fi-FI" sz="1400" dirty="0" smtClean="0"/>
            </a:br>
            <a:r>
              <a:rPr lang="fi-FI" sz="1400" dirty="0" smtClean="0"/>
              <a:t/>
            </a:r>
            <a:br>
              <a:rPr lang="fi-FI" sz="1400" dirty="0" smtClean="0"/>
            </a:br>
            <a:r>
              <a:rPr lang="fi-FI" sz="1400" dirty="0" smtClean="0"/>
              <a:t>Uusi kirjasto on </a:t>
            </a:r>
            <a:r>
              <a:rPr lang="fi-FI" sz="1400" dirty="0"/>
              <a:t>helposti lähestyttävä, esteetön ja tasa-arvoinen </a:t>
            </a:r>
            <a:r>
              <a:rPr lang="fi-FI" sz="1400" dirty="0" smtClean="0"/>
              <a:t>kulttuuritila. Suunnittelu on onnistunut tilankäytön, akustiikan sekä sisustuksen suhteen.  Asialla </a:t>
            </a:r>
            <a:r>
              <a:rPr lang="fi-FI" sz="1400" dirty="0" err="1" smtClean="0"/>
              <a:t>Im-Ark'in</a:t>
            </a:r>
            <a:r>
              <a:rPr lang="fi-FI" sz="1400" dirty="0" smtClean="0"/>
              <a:t> Pekka Partinen.</a:t>
            </a:r>
          </a:p>
          <a:p>
            <a:endParaRPr lang="fi-FI" sz="1400" dirty="0">
              <a:latin typeface="Georgia" panose="02040502050405020303" pitchFamily="18" charset="0"/>
            </a:endParaRPr>
          </a:p>
          <a:p>
            <a:r>
              <a:rPr lang="fi-FI" sz="1400" dirty="0"/>
              <a:t>Kirjaston ja palveluasumisen yhdistäminen on uutta, sama tila toimii sekä kirjaston ryhmätilana että asukkaiden saunatupana.</a:t>
            </a:r>
            <a:endParaRPr lang="fi-FI" sz="1400" dirty="0">
              <a:latin typeface="Georgia" panose="02040502050405020303" pitchFamily="18" charset="0"/>
            </a:endParaRP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3</a:t>
            </a:fld>
            <a:endParaRPr lang="fi-FI" dirty="0">
              <a:latin typeface="Georgia" panose="02040502050405020303" pitchFamily="18" charset="0"/>
            </a:endParaRP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958" y="360000"/>
            <a:ext cx="6265354" cy="3132677"/>
          </a:xfrm>
        </p:spPr>
      </p:pic>
    </p:spTree>
    <p:extLst>
      <p:ext uri="{BB962C8B-B14F-4D97-AF65-F5344CB8AC3E}">
        <p14:creationId xmlns:p14="http://schemas.microsoft.com/office/powerpoint/2010/main" val="26763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691" y="699935"/>
            <a:ext cx="4980664" cy="952500"/>
          </a:xfrm>
        </p:spPr>
        <p:txBody>
          <a:bodyPr>
            <a:normAutofit/>
          </a:bodyPr>
          <a:lstStyle/>
          <a:p>
            <a:pPr lvl="0"/>
            <a:r>
              <a:rPr lang="fi-FI" dirty="0" smtClean="0"/>
              <a:t>Omatoimikirjasto </a:t>
            </a:r>
            <a:br>
              <a:rPr lang="fi-FI" dirty="0" smtClean="0"/>
            </a:br>
            <a:r>
              <a:rPr lang="fi-FI" dirty="0" smtClean="0"/>
              <a:t>kovassa käytössä</a:t>
            </a:r>
            <a:endParaRPr lang="fi-FI" b="1" dirty="0">
              <a:solidFill>
                <a:srgbClr val="50515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>
          <a:xfrm>
            <a:off x="839691" y="1757238"/>
            <a:ext cx="4797784" cy="3814637"/>
          </a:xfrm>
        </p:spPr>
        <p:txBody>
          <a:bodyPr/>
          <a:lstStyle/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Vuoksenniskan kirjasto vanhoissa tiloissa 31.1.19 asti, ei omatoimisuutta</a:t>
            </a:r>
          </a:p>
          <a:p>
            <a:pPr marL="1028700" lvl="1"/>
            <a:r>
              <a:rPr lang="fi-FI" sz="1600" dirty="0"/>
              <a:t>v</a:t>
            </a:r>
            <a:r>
              <a:rPr lang="fi-FI" sz="1600" dirty="0" smtClean="0"/>
              <a:t>uonna 2018 kävijöitä 23 574, lainoja 20 397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Muuton vuoksi suljettuna 1.-27.2., avajaiset 28.2., omatoimisuus 11.3. alkaen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2019 elokuun loppuun mennessä </a:t>
            </a:r>
            <a:br>
              <a:rPr lang="fi-FI" sz="1600" dirty="0" smtClean="0"/>
            </a:br>
            <a:r>
              <a:rPr lang="fi-FI" sz="1600" dirty="0" smtClean="0"/>
              <a:t>kävijöitä 24 508, lainoja 18 764 </a:t>
            </a:r>
            <a:br>
              <a:rPr lang="fi-FI" sz="1600" dirty="0" smtClean="0"/>
            </a:br>
            <a:r>
              <a:rPr lang="fi-FI" sz="1600" dirty="0" smtClean="0"/>
              <a:t>-&gt; käyttö kaksinkertaistunut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Omatoimikirjautumisia keskimäärin 880/kk  </a:t>
            </a:r>
            <a:br>
              <a:rPr lang="fi-FI" sz="1600" dirty="0" smtClean="0"/>
            </a:br>
            <a:r>
              <a:rPr lang="fi-FI" sz="1600" dirty="0" smtClean="0"/>
              <a:t>(592-1222/kk)</a:t>
            </a:r>
          </a:p>
          <a:p>
            <a:pPr marL="285750"/>
            <a:endParaRPr lang="fi-FI" dirty="0"/>
          </a:p>
          <a:p>
            <a:pPr marL="285750"/>
            <a:endParaRPr lang="fi-FI" dirty="0" smtClean="0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4</a:t>
            </a:fld>
            <a:endParaRPr lang="fi-FI" dirty="0">
              <a:latin typeface="Georgia" panose="02040502050405020303" pitchFamily="18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31" y="151294"/>
            <a:ext cx="2910427" cy="517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3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56809" y="914398"/>
            <a:ext cx="2650934" cy="826938"/>
          </a:xfrm>
        </p:spPr>
        <p:txBody>
          <a:bodyPr>
            <a:normAutofit/>
          </a:bodyPr>
          <a:lstStyle/>
          <a:p>
            <a:r>
              <a:rPr lang="fi-FI" dirty="0" smtClean="0"/>
              <a:t>Avajaishumua 28.2.2019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556" y="159026"/>
            <a:ext cx="2596262" cy="3461684"/>
          </a:xfr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281" y="159026"/>
            <a:ext cx="2479432" cy="3461684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5" y="2274073"/>
            <a:ext cx="4272933" cy="320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5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5351" y="660179"/>
            <a:ext cx="3438110" cy="604078"/>
          </a:xfrm>
        </p:spPr>
        <p:txBody>
          <a:bodyPr/>
          <a:lstStyle/>
          <a:p>
            <a:pPr lvl="0"/>
            <a:r>
              <a:rPr lang="fi-FI" dirty="0" smtClean="0">
                <a:solidFill>
                  <a:srgbClr val="505150"/>
                </a:solidFill>
              </a:rPr>
              <a:t>Tilat ja perustiedot</a:t>
            </a:r>
            <a:endParaRPr lang="fi-FI" b="1" dirty="0">
              <a:solidFill>
                <a:srgbClr val="50515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Sisällön paikkamerkki 5"/>
          <p:cNvSpPr>
            <a:spLocks noGrp="1"/>
          </p:cNvSpPr>
          <p:nvPr>
            <p:ph sz="half" idx="1"/>
          </p:nvPr>
        </p:nvSpPr>
        <p:spPr>
          <a:xfrm>
            <a:off x="895350" y="1200646"/>
            <a:ext cx="3946993" cy="4389121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Kirjastotila 239 m</a:t>
            </a:r>
            <a:r>
              <a:rPr lang="fi-FI" baseline="30000" dirty="0" smtClean="0"/>
              <a:t>2</a:t>
            </a:r>
            <a:endParaRPr lang="fi-F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Muunneltavuus, kalusteet siirreltäviä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Esteettömyys, samassa tasossa, </a:t>
            </a:r>
            <a:br>
              <a:rPr lang="fi-FI" dirty="0" smtClean="0"/>
            </a:br>
            <a:r>
              <a:rPr lang="fi-FI" dirty="0" smtClean="0"/>
              <a:t>kolme sisäänkäyntiä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Ryhmätila erotettavissa siirtoseinin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fi-FI" dirty="0" smtClean="0"/>
              <a:t>  tilassa keittiö 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fi-FI" dirty="0" smtClean="0"/>
              <a:t>  iso näyttö ja induktiosilmukka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Kaksi pienryhmä-/työtilaa, työasemat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Lehtisali erillistä tilaa</a:t>
            </a:r>
            <a:endParaRPr lang="fi-FI" dirty="0"/>
          </a:p>
          <a:p>
            <a:pPr marL="285750" indent="-285750">
              <a:buFontTx/>
              <a:buChar char="-"/>
            </a:pPr>
            <a:r>
              <a:rPr lang="fi-FI" dirty="0"/>
              <a:t>Lastennurkkaus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Akustiset tuolit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Kirjastohenkilökunnan eli virkailijan </a:t>
            </a:r>
            <a:br>
              <a:rPr lang="fi-FI" dirty="0" smtClean="0"/>
            </a:br>
            <a:r>
              <a:rPr lang="fi-FI" dirty="0" smtClean="0"/>
              <a:t>työ- </a:t>
            </a:r>
            <a:r>
              <a:rPr lang="fi-FI" dirty="0"/>
              <a:t>ja taukotila </a:t>
            </a:r>
            <a:r>
              <a:rPr lang="fi-FI" dirty="0" smtClean="0"/>
              <a:t>minimaalinen</a:t>
            </a:r>
            <a:r>
              <a:rPr lang="fi-FI" dirty="0"/>
              <a:t>, </a:t>
            </a:r>
            <a:r>
              <a:rPr lang="fi-FI" dirty="0" smtClean="0"/>
              <a:t>kompakti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Kaikenikäisiä </a:t>
            </a:r>
            <a:r>
              <a:rPr lang="fi-FI" dirty="0"/>
              <a:t>kaupunkilaisia varten,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nuoriso-ohjaaja kirjastossa viikoittain</a:t>
            </a:r>
          </a:p>
          <a:p>
            <a:pPr marL="285750" indent="-285750">
              <a:buFontTx/>
              <a:buChar char="-"/>
            </a:pPr>
            <a:r>
              <a:rPr lang="fi-FI" dirty="0" smtClean="0"/>
              <a:t>Omatoimisuus, pitkät aukioloajat, </a:t>
            </a:r>
            <a:br>
              <a:rPr lang="fi-FI" dirty="0" smtClean="0"/>
            </a:br>
            <a:r>
              <a:rPr lang="fi-FI" dirty="0" smtClean="0"/>
              <a:t>helposti tavoitettavissa</a:t>
            </a:r>
            <a:br>
              <a:rPr lang="fi-FI" dirty="0" smtClean="0"/>
            </a:br>
            <a:r>
              <a:rPr lang="fi-FI" dirty="0" smtClean="0"/>
              <a:t>- palveluaika arkisin 6 </a:t>
            </a:r>
            <a:r>
              <a:rPr lang="fi-FI" dirty="0" err="1" smtClean="0"/>
              <a:t>h/pvä</a:t>
            </a:r>
            <a:r>
              <a:rPr lang="fi-FI" dirty="0" smtClean="0"/>
              <a:t>,  lyhenemässä</a:t>
            </a:r>
            <a:br>
              <a:rPr lang="fi-FI" dirty="0" smtClean="0"/>
            </a:br>
            <a:r>
              <a:rPr lang="fi-FI" dirty="0" smtClean="0"/>
              <a:t>- omatoimisesti joka päivä klo 7-21</a:t>
            </a:r>
            <a:endParaRPr lang="fi-FI" dirty="0"/>
          </a:p>
          <a:p>
            <a:endParaRPr lang="fi-FI" sz="1400" dirty="0" smtClean="0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6</a:t>
            </a:fld>
            <a:endParaRPr lang="fi-FI" dirty="0">
              <a:latin typeface="Georgia" panose="02040502050405020303" pitchFamily="18" charset="0"/>
            </a:endParaRP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29" y="993775"/>
            <a:ext cx="3083718" cy="4111625"/>
          </a:xfrm>
        </p:spPr>
      </p:pic>
    </p:spTree>
    <p:extLst>
      <p:ext uri="{BB962C8B-B14F-4D97-AF65-F5344CB8AC3E}">
        <p14:creationId xmlns:p14="http://schemas.microsoft.com/office/powerpoint/2010/main" val="148050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0" y="0"/>
            <a:ext cx="8187588" cy="5715000"/>
          </a:xfrm>
        </p:spPr>
      </p:pic>
    </p:spTree>
    <p:extLst>
      <p:ext uri="{BB962C8B-B14F-4D97-AF65-F5344CB8AC3E}">
        <p14:creationId xmlns:p14="http://schemas.microsoft.com/office/powerpoint/2010/main" val="165043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Immalan</a:t>
            </a:r>
            <a:r>
              <a:rPr lang="fi-FI" dirty="0"/>
              <a:t> Loisteen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ohjatun senioriasumisen viikko-ohjelma</a:t>
            </a:r>
            <a:r>
              <a:rPr lang="fi-FI" dirty="0"/>
              <a:t/>
            </a:r>
            <a:br>
              <a:rPr lang="fi-FI" dirty="0"/>
            </a:br>
            <a:r>
              <a:rPr lang="fi-FI" b="0" dirty="0" smtClean="0"/>
              <a:t>ajalle 8</a:t>
            </a:r>
            <a:r>
              <a:rPr lang="fi-FI" b="0" dirty="0"/>
              <a:t>.–12.7.2019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fi-FI" sz="1600" dirty="0" smtClean="0"/>
          </a:p>
          <a:p>
            <a:r>
              <a:rPr lang="fi-FI" sz="1600" dirty="0" smtClean="0"/>
              <a:t>Ma:</a:t>
            </a:r>
            <a:r>
              <a:rPr lang="fi-FI" sz="1600" dirty="0"/>
              <a:t>	</a:t>
            </a:r>
            <a:r>
              <a:rPr lang="fi-FI" sz="1600" dirty="0" smtClean="0"/>
              <a:t>klo 8</a:t>
            </a:r>
            <a:r>
              <a:rPr lang="fi-FI" sz="1600" dirty="0"/>
              <a:t>	</a:t>
            </a:r>
            <a:r>
              <a:rPr lang="fi-FI" sz="1600" dirty="0" smtClean="0"/>
              <a:t>	Aamupuuro </a:t>
            </a:r>
            <a:r>
              <a:rPr lang="fi-FI" sz="1600" dirty="0"/>
              <a:t>ja lehtikatsaus. Neulonta ja jutustelua</a:t>
            </a:r>
          </a:p>
          <a:p>
            <a:r>
              <a:rPr lang="fi-FI" sz="1600" dirty="0" smtClean="0"/>
              <a:t>	klo 13</a:t>
            </a:r>
            <a:r>
              <a:rPr lang="fi-FI" sz="1600" dirty="0"/>
              <a:t>	</a:t>
            </a:r>
            <a:r>
              <a:rPr lang="fi-FI" sz="1600" dirty="0" smtClean="0"/>
              <a:t>Tuolijumppa</a:t>
            </a:r>
            <a:endParaRPr lang="fi-FI" sz="1600" dirty="0"/>
          </a:p>
          <a:p>
            <a:r>
              <a:rPr lang="fi-FI" sz="1600" dirty="0" smtClean="0"/>
              <a:t>	klo </a:t>
            </a:r>
            <a:r>
              <a:rPr lang="fi-FI" sz="1600" dirty="0"/>
              <a:t>14 	</a:t>
            </a:r>
            <a:r>
              <a:rPr lang="fi-FI" sz="1600" dirty="0" smtClean="0"/>
              <a:t>Asukaskokous</a:t>
            </a:r>
            <a:endParaRPr lang="fi-FI" sz="1600" dirty="0"/>
          </a:p>
          <a:p>
            <a:r>
              <a:rPr lang="fi-FI" sz="1600" dirty="0" smtClean="0"/>
              <a:t>Ti:</a:t>
            </a:r>
            <a:r>
              <a:rPr lang="fi-FI" sz="1600" dirty="0"/>
              <a:t>	</a:t>
            </a:r>
            <a:r>
              <a:rPr lang="fi-FI" sz="1600" dirty="0" smtClean="0"/>
              <a:t>klo </a:t>
            </a:r>
            <a:r>
              <a:rPr lang="fi-FI" sz="1600" dirty="0"/>
              <a:t>8	</a:t>
            </a:r>
            <a:r>
              <a:rPr lang="fi-FI" sz="1600" dirty="0" smtClean="0"/>
              <a:t>	Aamupuuro </a:t>
            </a:r>
            <a:r>
              <a:rPr lang="fi-FI" sz="1600" dirty="0"/>
              <a:t>ja lehtikatsaus. Aivojumppa</a:t>
            </a:r>
          </a:p>
          <a:p>
            <a:r>
              <a:rPr lang="fi-FI" sz="1600" dirty="0" smtClean="0"/>
              <a:t>	klo 13	Bingo</a:t>
            </a:r>
            <a:endParaRPr lang="fi-FI" sz="1600" dirty="0"/>
          </a:p>
          <a:p>
            <a:r>
              <a:rPr lang="fi-FI" sz="1600" dirty="0" smtClean="0"/>
              <a:t>Ke:</a:t>
            </a:r>
            <a:r>
              <a:rPr lang="fi-FI" sz="1600" dirty="0"/>
              <a:t>	</a:t>
            </a:r>
            <a:r>
              <a:rPr lang="fi-FI" sz="1600" dirty="0" smtClean="0"/>
              <a:t>klo </a:t>
            </a:r>
            <a:r>
              <a:rPr lang="fi-FI" sz="1600" dirty="0"/>
              <a:t>8	</a:t>
            </a:r>
            <a:r>
              <a:rPr lang="fi-FI" sz="1600" dirty="0" smtClean="0"/>
              <a:t>	Aamupuuro </a:t>
            </a:r>
            <a:r>
              <a:rPr lang="fi-FI" sz="1600" dirty="0"/>
              <a:t>ja </a:t>
            </a:r>
            <a:r>
              <a:rPr lang="fi-FI" sz="1600" dirty="0" smtClean="0"/>
              <a:t>lehtikatsaus</a:t>
            </a:r>
            <a:endParaRPr lang="fi-FI" sz="1600" dirty="0"/>
          </a:p>
          <a:p>
            <a:r>
              <a:rPr lang="fi-FI" sz="1600" dirty="0" smtClean="0"/>
              <a:t>	klo </a:t>
            </a:r>
            <a:r>
              <a:rPr lang="fi-FI" sz="1600" dirty="0"/>
              <a:t>10-11 </a:t>
            </a:r>
            <a:r>
              <a:rPr lang="fi-FI" sz="1600" dirty="0" smtClean="0"/>
              <a:t>	Kuntoiluhetki </a:t>
            </a:r>
            <a:r>
              <a:rPr lang="fi-FI" sz="1600" dirty="0"/>
              <a:t>3 krs. </a:t>
            </a:r>
            <a:r>
              <a:rPr lang="fi-FI" sz="1600" dirty="0" err="1"/>
              <a:t>Circuit-kuntoilu</a:t>
            </a:r>
            <a:endParaRPr lang="fi-FI" sz="1600" dirty="0"/>
          </a:p>
          <a:p>
            <a:r>
              <a:rPr lang="fi-FI" sz="1600" dirty="0" smtClean="0"/>
              <a:t>	klo 14-15 	Yhteislaulua </a:t>
            </a:r>
            <a:r>
              <a:rPr lang="fi-FI" sz="1600" dirty="0"/>
              <a:t>Johannes Vesterisen johdolla</a:t>
            </a:r>
          </a:p>
          <a:p>
            <a:r>
              <a:rPr lang="fi-FI" sz="1600" dirty="0" smtClean="0"/>
              <a:t>To:   klo </a:t>
            </a:r>
            <a:r>
              <a:rPr lang="fi-FI" sz="1600" dirty="0"/>
              <a:t>8	</a:t>
            </a:r>
            <a:r>
              <a:rPr lang="fi-FI" sz="1600" dirty="0" smtClean="0"/>
              <a:t>	Aamupuuro </a:t>
            </a:r>
            <a:r>
              <a:rPr lang="fi-FI" sz="1600" dirty="0"/>
              <a:t>ja lehtikatsaus. Paistotuokio</a:t>
            </a:r>
          </a:p>
          <a:p>
            <a:r>
              <a:rPr lang="fi-FI" sz="1600" dirty="0" smtClean="0"/>
              <a:t>	klo 13	Pihalla </a:t>
            </a:r>
            <a:r>
              <a:rPr lang="fi-FI" sz="1600" dirty="0"/>
              <a:t>iltapäiväkahvit (sään salliessa) </a:t>
            </a:r>
          </a:p>
          <a:p>
            <a:r>
              <a:rPr lang="fi-FI" sz="1600" dirty="0" smtClean="0"/>
              <a:t>Pe:</a:t>
            </a:r>
            <a:r>
              <a:rPr lang="fi-FI" sz="1600" dirty="0"/>
              <a:t>	</a:t>
            </a:r>
            <a:r>
              <a:rPr lang="fi-FI" sz="1600" dirty="0" smtClean="0"/>
              <a:t>klo </a:t>
            </a:r>
            <a:r>
              <a:rPr lang="fi-FI" sz="1600" dirty="0"/>
              <a:t>8	</a:t>
            </a:r>
            <a:r>
              <a:rPr lang="fi-FI" sz="1600" dirty="0" smtClean="0"/>
              <a:t>	Aamupuuro </a:t>
            </a:r>
            <a:r>
              <a:rPr lang="fi-FI" sz="1600" dirty="0"/>
              <a:t>ja lehtikatsaus</a:t>
            </a:r>
          </a:p>
          <a:p>
            <a:r>
              <a:rPr lang="fi-FI" sz="1600" dirty="0" smtClean="0"/>
              <a:t>	Jos </a:t>
            </a:r>
            <a:r>
              <a:rPr lang="fi-FI" sz="1600" dirty="0"/>
              <a:t>sää sallii, niin klo 9:15 lähtö </a:t>
            </a:r>
            <a:r>
              <a:rPr lang="fi-FI" sz="1600" dirty="0" smtClean="0"/>
              <a:t>torille.</a:t>
            </a:r>
            <a:endParaRPr lang="fi-FI" sz="1600" dirty="0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solidFill>
                  <a:srgbClr val="000000">
                    <a:lumMod val="25000"/>
                    <a:lumOff val="75000"/>
                  </a:srgbClr>
                </a:solidFill>
              </a:rPr>
              <a:pPr/>
              <a:t>8</a:t>
            </a:fld>
            <a:endParaRPr lang="fi-FI" dirty="0">
              <a:solidFill>
                <a:srgbClr val="000000">
                  <a:lumMod val="25000"/>
                  <a:lumOff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9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i-FI" dirty="0" smtClean="0">
                <a:solidFill>
                  <a:srgbClr val="505150"/>
                </a:solidFill>
              </a:rPr>
              <a:t>Yhteistyön vaikutuksia</a:t>
            </a:r>
            <a:endParaRPr lang="fi-FI" b="1" dirty="0">
              <a:solidFill>
                <a:srgbClr val="50515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Kirjasto osa asukkaiden kotia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Suhde virkailijaan on ihmissuhde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Aineistot sekä opastus  helposti asukkaiden sekä ohjaajan saatavilla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Ohjaaja päässyt ja joutunut osaksi kirjaston työyhteisöä</a:t>
            </a:r>
          </a:p>
          <a:p>
            <a:pPr marL="1028700" lvl="1"/>
            <a:r>
              <a:rPr lang="fi-FI" sz="1600" dirty="0" smtClean="0"/>
              <a:t>Ohjaajan työpanos palveluaikojen ulkopuolella voi nousta ongelmaksi, asiakkaat kyselevät myös omatoimiaikana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Koetut puutteet liittyvät tilasuunnitteluun, </a:t>
            </a:r>
          </a:p>
          <a:p>
            <a:pPr marL="985838" lvl="1" indent="-269875">
              <a:buFont typeface="Arial" panose="020B0604020202020204" pitchFamily="34" charset="0"/>
              <a:buChar char="•"/>
            </a:pPr>
            <a:r>
              <a:rPr lang="fi-FI" sz="1600" dirty="0" err="1" smtClean="0"/>
              <a:t>Eksoten</a:t>
            </a:r>
            <a:r>
              <a:rPr lang="fi-FI" sz="1600" dirty="0" smtClean="0"/>
              <a:t> edustus olisi tarvittu jo suunnitteluvaiheessa, </a:t>
            </a:r>
            <a:br>
              <a:rPr lang="fi-FI" sz="1600" dirty="0" smtClean="0"/>
            </a:br>
            <a:r>
              <a:rPr lang="fi-FI" sz="1600" dirty="0" smtClean="0"/>
              <a:t>palveluasumisen ohjaaja valittiin vasta tilojen valmistuttua</a:t>
            </a:r>
            <a:endParaRPr lang="fi-FI" sz="1600" dirty="0"/>
          </a:p>
          <a:p>
            <a:pPr marL="285750"/>
            <a:endParaRPr lang="fi-FI" dirty="0"/>
          </a:p>
          <a:p>
            <a:pPr marL="571500" indent="-285750">
              <a:buFont typeface="Arial" panose="020B0604020202020204" pitchFamily="34" charset="0"/>
              <a:buChar char="•"/>
            </a:pPr>
            <a:endParaRPr lang="fi-FI" dirty="0" smtClean="0">
              <a:latin typeface="Georgia" panose="02040502050405020303" pitchFamily="18" charset="0"/>
            </a:endParaRP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9</a:t>
            </a:fld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09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/>
              <a:pPr/>
              <a:t>10</a:t>
            </a:fld>
            <a:endParaRPr lang="fi-FI" dirty="0"/>
          </a:p>
        </p:txBody>
      </p:sp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423029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387682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  <p:sp>
        <p:nvSpPr>
          <p:cNvPr id="4" name="Tekstiruutu 3"/>
          <p:cNvSpPr txBox="1"/>
          <p:nvPr/>
        </p:nvSpPr>
        <p:spPr>
          <a:xfrm>
            <a:off x="1407381" y="254441"/>
            <a:ext cx="321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smtClean="0"/>
              <a:t>  </a:t>
            </a:r>
            <a:r>
              <a:rPr lang="fi-FI" sz="2800" dirty="0" smtClean="0">
                <a:latin typeface="Georgia" panose="02040502050405020303" pitchFamily="18" charset="0"/>
              </a:rPr>
              <a:t>Lastennurkkaus</a:t>
            </a:r>
            <a:endParaRPr lang="fi-FI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  <p:sp>
        <p:nvSpPr>
          <p:cNvPr id="4" name="Tekstiruutu 3"/>
          <p:cNvSpPr txBox="1"/>
          <p:nvPr/>
        </p:nvSpPr>
        <p:spPr>
          <a:xfrm>
            <a:off x="4261898" y="4715123"/>
            <a:ext cx="2138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Lehtisali</a:t>
            </a:r>
            <a:endParaRPr lang="fi-FI" sz="2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  <p:sp>
        <p:nvSpPr>
          <p:cNvPr id="2" name="Tekstiruutu 1"/>
          <p:cNvSpPr txBox="1"/>
          <p:nvPr/>
        </p:nvSpPr>
        <p:spPr>
          <a:xfrm>
            <a:off x="6854025" y="715617"/>
            <a:ext cx="213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latin typeface="Georgia" panose="02040502050405020303" pitchFamily="18" charset="0"/>
              </a:rPr>
              <a:t>Asiakastyöasema ja akustiset tuolit</a:t>
            </a:r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98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189178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74899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6903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2713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387667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285750"/>
            <a:ext cx="6731000" cy="5143500"/>
          </a:xfrm>
        </p:spPr>
      </p:pic>
      <p:sp>
        <p:nvSpPr>
          <p:cNvPr id="4" name="Tekstiruutu 3"/>
          <p:cNvSpPr txBox="1"/>
          <p:nvPr/>
        </p:nvSpPr>
        <p:spPr>
          <a:xfrm>
            <a:off x="1526650" y="500933"/>
            <a:ext cx="288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Tuolijumppaa</a:t>
            </a:r>
            <a:endParaRPr lang="fi-FI" sz="2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2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4" y="0"/>
            <a:ext cx="7620000" cy="5715000"/>
          </a:xfrm>
        </p:spPr>
      </p:pic>
      <p:sp>
        <p:nvSpPr>
          <p:cNvPr id="5" name="Tekstiruutu 4"/>
          <p:cNvSpPr txBox="1"/>
          <p:nvPr/>
        </p:nvSpPr>
        <p:spPr>
          <a:xfrm>
            <a:off x="3005593" y="4476584"/>
            <a:ext cx="3816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Yhteislaulutilaisuudet ovat suosittuja ja houkuttelevat asukkaita sekä muita asiakkaita</a:t>
            </a:r>
            <a:endParaRPr lang="fi-FI" sz="2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48499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415900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38082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369596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</p:spTree>
    <p:extLst>
      <p:ext uri="{BB962C8B-B14F-4D97-AF65-F5344CB8AC3E}">
        <p14:creationId xmlns:p14="http://schemas.microsoft.com/office/powerpoint/2010/main" val="2556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0"/>
            <a:ext cx="4286250" cy="5715000"/>
          </a:xfrm>
        </p:spPr>
      </p:pic>
      <p:sp>
        <p:nvSpPr>
          <p:cNvPr id="4" name="Tekstiruutu 3"/>
          <p:cNvSpPr txBox="1"/>
          <p:nvPr/>
        </p:nvSpPr>
        <p:spPr>
          <a:xfrm>
            <a:off x="6989198" y="954157"/>
            <a:ext cx="18844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latin typeface="Georgia" panose="02040502050405020303" pitchFamily="18" charset="0"/>
              </a:rPr>
              <a:t>Tiimityöläiset pukeutuvatkin samalla tavoin, vahingossa.</a:t>
            </a:r>
          </a:p>
          <a:p>
            <a:r>
              <a:rPr lang="fi-FI" dirty="0" smtClean="0">
                <a:latin typeface="Georgia" panose="02040502050405020303" pitchFamily="18" charset="0"/>
              </a:rPr>
              <a:t>Vasemmalla ohjaaja </a:t>
            </a:r>
          </a:p>
          <a:p>
            <a:r>
              <a:rPr lang="fi-FI" dirty="0" smtClean="0">
                <a:latin typeface="Georgia" panose="02040502050405020303" pitchFamily="18" charset="0"/>
              </a:rPr>
              <a:t>Sirpa Hytönen, oikealla kirjastovirkailija Riitta Koho</a:t>
            </a:r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0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05" y="0"/>
            <a:ext cx="7620000" cy="5715000"/>
          </a:xfrm>
        </p:spPr>
      </p:pic>
      <p:sp>
        <p:nvSpPr>
          <p:cNvPr id="4" name="Tekstiruutu 3"/>
          <p:cNvSpPr txBox="1"/>
          <p:nvPr/>
        </p:nvSpPr>
        <p:spPr>
          <a:xfrm>
            <a:off x="4245997" y="127221"/>
            <a:ext cx="38961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dirty="0" smtClean="0">
                <a:solidFill>
                  <a:schemeClr val="bg1"/>
                </a:solidFill>
              </a:rPr>
              <a:t>			</a:t>
            </a:r>
            <a:r>
              <a:rPr lang="fi-FI" sz="4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BINGO!</a:t>
            </a:r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9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30187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5715000"/>
          </a:xfrm>
        </p:spPr>
      </p:pic>
    </p:spTree>
    <p:extLst>
      <p:ext uri="{BB962C8B-B14F-4D97-AF65-F5344CB8AC3E}">
        <p14:creationId xmlns:p14="http://schemas.microsoft.com/office/powerpoint/2010/main" val="98500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41" y="0"/>
            <a:ext cx="7620000" cy="5715000"/>
          </a:xfrm>
        </p:spPr>
      </p:pic>
      <p:sp>
        <p:nvSpPr>
          <p:cNvPr id="4" name="Tekstiruutu 3"/>
          <p:cNvSpPr txBox="1"/>
          <p:nvPr/>
        </p:nvSpPr>
        <p:spPr>
          <a:xfrm>
            <a:off x="706341" y="4468633"/>
            <a:ext cx="7132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		</a:t>
            </a:r>
            <a:r>
              <a:rPr lang="fi-FI" sz="2000" dirty="0" smtClean="0">
                <a:latin typeface="Georgia" panose="02040502050405020303" pitchFamily="18" charset="0"/>
              </a:rPr>
              <a:t>Yhdessä tehden arkikin voi olla juhlaa!</a:t>
            </a:r>
            <a:endParaRPr lang="fi-FI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>
                <a:latin typeface="Georgia" panose="02040502050405020303" pitchFamily="18" charset="0"/>
              </a:rPr>
              <a:t>Kiitos!</a:t>
            </a:r>
          </a:p>
        </p:txBody>
      </p:sp>
      <p:sp>
        <p:nvSpPr>
          <p:cNvPr id="4" name="Alaotsikko 3"/>
          <p:cNvSpPr>
            <a:spLocks noGrp="1"/>
          </p:cNvSpPr>
          <p:nvPr>
            <p:ph type="subTitle" idx="1"/>
          </p:nvPr>
        </p:nvSpPr>
        <p:spPr>
          <a:xfrm>
            <a:off x="3733801" y="2787650"/>
            <a:ext cx="5168900" cy="846504"/>
          </a:xfrm>
        </p:spPr>
        <p:txBody>
          <a:bodyPr/>
          <a:lstStyle/>
          <a:p>
            <a:r>
              <a:rPr lang="fi-FI" dirty="0" smtClean="0">
                <a:latin typeface="Georgia" panose="02040502050405020303" pitchFamily="18" charset="0"/>
              </a:rPr>
              <a:t>Marja Huuhtanen</a:t>
            </a:r>
            <a:r>
              <a:rPr lang="fi-FI" dirty="0"/>
              <a:t/>
            </a:r>
            <a:br>
              <a:rPr lang="fi-FI" dirty="0"/>
            </a:br>
            <a:r>
              <a:rPr lang="fi-FI" dirty="0" err="1" smtClean="0">
                <a:solidFill>
                  <a:schemeClr val="tx1"/>
                </a:solidFill>
              </a:rPr>
              <a:t>marja.huuhtanen@imatra.fi</a:t>
            </a:r>
            <a:r>
              <a:rPr lang="fi-FI" dirty="0" smtClean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  <a:endParaRPr lang="fi-FI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EDE1A-9BCA-254C-A3FA-DB4A782DF16C}" type="slidenum">
              <a:rPr lang="fi-FI" smtClean="0">
                <a:latin typeface="Georgia" panose="02040502050405020303" pitchFamily="18" charset="0"/>
              </a:rPr>
              <a:pPr/>
              <a:t>32</a:t>
            </a:fld>
            <a:endParaRPr lang="fi-FI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9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Mukautettu 3">
      <a:dk1>
        <a:srgbClr val="000000"/>
      </a:dk1>
      <a:lt1>
        <a:sysClr val="window" lastClr="FFFFFF"/>
      </a:lt1>
      <a:dk2>
        <a:srgbClr val="ED6C3A"/>
      </a:dk2>
      <a:lt2>
        <a:srgbClr val="FFFFFE"/>
      </a:lt2>
      <a:accent1>
        <a:srgbClr val="ED6C36"/>
      </a:accent1>
      <a:accent2>
        <a:srgbClr val="5B2C3F"/>
      </a:accent2>
      <a:accent3>
        <a:srgbClr val="5AC3E8"/>
      </a:accent3>
      <a:accent4>
        <a:srgbClr val="A3C95D"/>
      </a:accent4>
      <a:accent5>
        <a:srgbClr val="FFD75D"/>
      </a:accent5>
      <a:accent6>
        <a:srgbClr val="CDC693"/>
      </a:accent6>
      <a:hlink>
        <a:srgbClr val="5B2C3F"/>
      </a:hlink>
      <a:folHlink>
        <a:srgbClr val="5B2C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Imatra_pp-pohja_georgia_2018" id="{2DD35E5C-F145-4810-98A3-4EBED91F3FB6}" vid="{A8055BE4-603D-4CB1-98B5-468F7EDCE1A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Imatra_pp-pohja_georgia_2018</Template>
  <TotalTime>591</TotalTime>
  <Words>284</Words>
  <Application>Microsoft Office PowerPoint</Application>
  <PresentationFormat>Näytössä katseltava esitys (16:10)</PresentationFormat>
  <Paragraphs>76</Paragraphs>
  <Slides>32</Slides>
  <Notes>4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32</vt:i4>
      </vt:variant>
    </vt:vector>
  </HeadingPairs>
  <TitlesOfParts>
    <vt:vector size="33" baseType="lpstr">
      <vt:lpstr>Office-teema</vt:lpstr>
      <vt:lpstr>PowerPoint-esitys</vt:lpstr>
      <vt:lpstr>Vuoksenniskan kirjasto senioritalon yhteydessä</vt:lpstr>
      <vt:lpstr>PowerPoint-esitys</vt:lpstr>
      <vt:lpstr>Omatoimikirjasto  kovassa käytössä</vt:lpstr>
      <vt:lpstr>Avajaishumua 28.2.2019</vt:lpstr>
      <vt:lpstr>Tilat ja perustiedot</vt:lpstr>
      <vt:lpstr>PowerPoint-esitys</vt:lpstr>
      <vt:lpstr>Immalan Loisteen  ohjatun senioriasumisen viikko-ohjelma ajalle 8.–12.7.2019</vt:lpstr>
      <vt:lpstr>Yhteistyön vaikutuksia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Kiitos!</vt:lpstr>
    </vt:vector>
  </TitlesOfParts>
  <Company>Imatra Base Camp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Storhammar Katri</dc:creator>
  <cp:lastModifiedBy>Marja Huuhtanen</cp:lastModifiedBy>
  <cp:revision>30</cp:revision>
  <cp:lastPrinted>2017-03-22T08:20:01Z</cp:lastPrinted>
  <dcterms:created xsi:type="dcterms:W3CDTF">2018-06-14T12:29:51Z</dcterms:created>
  <dcterms:modified xsi:type="dcterms:W3CDTF">2019-10-07T13:29:35Z</dcterms:modified>
</cp:coreProperties>
</file>