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422" r:id="rId3"/>
    <p:sldId id="374" r:id="rId4"/>
    <p:sldId id="285" r:id="rId5"/>
    <p:sldId id="375" r:id="rId6"/>
    <p:sldId id="376" r:id="rId7"/>
    <p:sldId id="273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CD729-508D-4E06-B557-FB477C8BFDB4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0E93C-9E92-46E0-AA1D-66DA08F489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064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baseline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2518A-B2CF-49FE-9B99-456E68B20D16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7245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7A14D4-0F02-4AB9-BCBA-3A3A6990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30BA699-C52F-4B2E-9E05-CC62D3BBC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68128B5-B92E-408B-8633-37DB98F88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325B15-FEA5-4CBD-89C1-F8DE1AF25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A0BC90D-9B03-45BB-9A42-4C17B08F2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7671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8A1E82-487C-4C96-ABC2-56C85B1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690910B-1096-40D5-8746-6957A6D11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2A33381-80E9-46C6-BCCA-4E7D613AB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AC9F2F-F32D-4D97-84E3-C325777A2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DCABCBC-67FC-4D5B-BA30-FCAB233C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514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B61BA1-5A55-48F3-A5A2-B9EA2D88A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C9D379D-8967-4832-B7D8-95B63142F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3001AA0-DA26-403E-B298-A1192F7E9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0F1D119-5227-4BAA-86A2-E30D011E3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54DB6F9-9007-4C7A-A166-C013F0D6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1523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A80058-BE1C-4B51-BC21-42A67FB1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007620-F241-4B96-94AB-7EA63E4AC1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B9EBDA2-F41E-4147-9E8B-1C573DB38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574933-B220-4C8A-BF44-E2B4F6B66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CF2ED40-EFF2-4B06-98C4-DCA0DF466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DB0D9E1-755B-40EB-9EF0-7859244DA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5436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E9477A-6EFB-49A5-94E3-2798A8A7D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BF2B3AE-51CF-4D24-ABB1-7F42D3AC0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B06BBA3-A167-424F-87F4-C48E28292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815F91B-1093-4E2C-98CD-A0AA514F4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4C1AA65-6A4B-47C9-9FB3-A890B16780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6284D1D-4F27-481D-8660-7854F6014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CB0444E-F175-4D0F-BA88-16D703B8B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51B19DE-1932-49AE-8B1F-79A53134B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497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6447CE-F21D-4865-BE53-BDF69287C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DD8568D-75C2-40C8-A53D-C7E785DBC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CD73928-879A-4AA9-80F8-FEC3C8023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884B672-1B19-46F5-8456-DBE88A0F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0218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FA23645-D372-488B-8E23-76F52A046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41E4193-9868-4714-BD34-98B025690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61686E6-1BFB-45D1-865B-61908DCED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4934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C65BA2-D5B0-4404-929D-DA2F842CF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3A21257-8582-472E-9AF0-C495D8484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37BE704-1FDC-43B8-B0E5-00CA2003A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88B6A3E-94F2-4289-BA8E-3AF94419F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19E5D3E-21F1-493B-8EB9-B29DC5617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5CBF17A-D2DD-4F80-86FF-A6959417C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9417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026E33-A53C-499F-868A-A1C8DECCD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5E3CB2B-27DB-4314-B3A4-9B8E26085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22E059D-668B-4A39-8D10-3D90D9F51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87029D3-B40C-4A61-9747-30A0063E3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857D985-075D-446F-A4BE-FC8BCE015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479F564-8990-4918-9A25-127FB833A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1056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2072F2-5825-43D6-A562-7DDBDF3E5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F4B9854-6C71-4C9C-98B6-D80668FD4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95FA129-8782-4FF6-A960-924B7A574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14F430B-D134-47F0-96A6-3C71509C7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200A98-6BD4-4D0D-A182-238FA53F9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2108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00674F5D-A87F-4290-8D22-AD24B63847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4F0D4B5-110B-480C-A2BB-22C1A342B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A854389-F937-468F-B625-3B103B872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058B0DC-E43F-4A9C-9C67-0790EB891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BFDB8D7-6D79-4E45-88FA-CC1152DA5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4173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58B4B31-BA30-4E16-86CC-38D25EC85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EF43845-0F9C-4F51-9C9A-06DA2521C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6E9D7A8-E73A-4D2E-92B9-FC29055353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5A0D-7E40-45FC-8636-2C2A9CDA2AA5}" type="datetimeFigureOut">
              <a:rPr lang="fi-FI" smtClean="0"/>
              <a:t>29.1.2020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672B957-DF6F-4F03-A4D9-B723C97A8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EB2914-B998-4F24-B4EF-D3F528C9D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141AF-9235-4CBD-821D-8505A3AE54D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464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hjaamoon.fi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CAF9EE-6D2D-43DE-8944-E8CCDD5F5E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Mitä </a:t>
            </a:r>
            <a:r>
              <a:rPr lang="fi-FI" dirty="0" err="1"/>
              <a:t>sä</a:t>
            </a:r>
            <a:r>
              <a:rPr lang="fi-FI" dirty="0"/>
              <a:t> suosittelisit –koulutuksen tiivis koonti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1BBE46A-C814-450D-A550-A954084EB1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Ohjaamo</a:t>
            </a:r>
          </a:p>
          <a:p>
            <a:r>
              <a:rPr lang="fi-FI" dirty="0"/>
              <a:t>Jutta Laino-</a:t>
            </a:r>
            <a:r>
              <a:rPr lang="fi-FI" dirty="0" err="1"/>
              <a:t>Tabell</a:t>
            </a:r>
            <a:endParaRPr lang="fi-FI" dirty="0"/>
          </a:p>
          <a:p>
            <a:r>
              <a:rPr lang="fi-FI" dirty="0">
                <a:hlinkClick r:id="rId2"/>
              </a:rPr>
              <a:t>www.ohjaamoon.fi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51675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henkilö, sisä&#10;&#10;Kuvaus luotu automaattisesti">
            <a:extLst>
              <a:ext uri="{FF2B5EF4-FFF2-40B4-BE49-F238E27FC236}">
                <a16:creationId xmlns:a16="http://schemas.microsoft.com/office/drawing/2014/main" id="{D32B7EC1-9084-41F7-AC33-E41A9EA78E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5" r="16949" b="-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000000"/>
                </a:solidFill>
                <a:latin typeface="Abadi" panose="020B0604020104020204" pitchFamily="34" charset="0"/>
              </a:rPr>
              <a:t>KOHDENTAMINEN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000">
                <a:solidFill>
                  <a:srgbClr val="000000"/>
                </a:solidFill>
                <a:latin typeface="Abadi" panose="020B0604020104020204" pitchFamily="34" charset="0"/>
                <a:cs typeface="Gisha" panose="020B0502040204020203" pitchFamily="34" charset="-79"/>
              </a:rPr>
              <a:t>Pohdi ja arvioi asiakasta ja kohdenna viestintätyylisi hänelle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>
                <a:solidFill>
                  <a:srgbClr val="000000"/>
                </a:solidFill>
                <a:latin typeface="Abadi" panose="020B0604020104020204" pitchFamily="34" charset="0"/>
                <a:cs typeface="Gisha" panose="020B0502040204020203" pitchFamily="34" charset="-79"/>
              </a:rPr>
              <a:t>Kohtaa yksilönä: mikä on tarve?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>
                <a:solidFill>
                  <a:srgbClr val="000000"/>
                </a:solidFill>
                <a:latin typeface="Abadi" panose="020B0604020104020204" pitchFamily="34" charset="0"/>
                <a:cs typeface="Gisha" panose="020B0502040204020203" pitchFamily="34" charset="-79"/>
              </a:rPr>
              <a:t>Luota tilannetajuun: mukauta omaa toimintaasi. Yhteinen tyyli on tärkeä.</a:t>
            </a:r>
          </a:p>
          <a:p>
            <a:pPr>
              <a:buFont typeface="Arial" panose="020B0604020202020204" pitchFamily="34" charset="0"/>
              <a:buChar char="•"/>
            </a:pPr>
            <a:endParaRPr lang="fi-FI" sz="2000">
              <a:solidFill>
                <a:srgbClr val="000000"/>
              </a:solidFill>
              <a:latin typeface="Abadi" panose="020B0604020104020204" pitchFamily="34" charset="0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90165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5248072" y="629268"/>
            <a:ext cx="4939868" cy="1286160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fi-FI" sz="3400" dirty="0">
                <a:latin typeface="Abadi" panose="020B0604020104020204" pitchFamily="34" charset="0"/>
                <a:cs typeface="Gisha" pitchFamily="34" charset="-79"/>
              </a:rPr>
              <a:t>SANATON VIESTINTÄ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r="-1" b="384"/>
          <a:stretch/>
        </p:blipFill>
        <p:spPr bwMode="auto">
          <a:xfrm>
            <a:off x="1356070" y="10"/>
            <a:ext cx="3476673" cy="6857990"/>
          </a:xfrm>
          <a:prstGeom prst="rect">
            <a:avLst/>
          </a:prstGeom>
          <a:effectLst/>
        </p:spPr>
      </p:pic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5248074" y="2438401"/>
            <a:ext cx="4939867" cy="37854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dirty="0" err="1">
                <a:latin typeface="Abadi" panose="020B0604020104020204" pitchFamily="34" charset="0"/>
                <a:cs typeface="Gisha" pitchFamily="34" charset="-79"/>
              </a:rPr>
              <a:t>Kinesiikka</a:t>
            </a:r>
            <a:r>
              <a:rPr lang="fi-FI" dirty="0">
                <a:latin typeface="Abadi" panose="020B0604020104020204" pitchFamily="34" charset="0"/>
                <a:cs typeface="Gisha" pitchFamily="34" charset="-79"/>
              </a:rPr>
              <a:t>: kehonkieli</a:t>
            </a:r>
          </a:p>
          <a:p>
            <a:pPr marL="0" indent="0">
              <a:buNone/>
            </a:pPr>
            <a:r>
              <a:rPr lang="fi-FI" dirty="0" err="1">
                <a:latin typeface="Abadi" panose="020B0604020104020204" pitchFamily="34" charset="0"/>
                <a:cs typeface="Gisha" pitchFamily="34" charset="-79"/>
              </a:rPr>
              <a:t>Parakieli</a:t>
            </a:r>
            <a:r>
              <a:rPr lang="fi-FI" dirty="0">
                <a:latin typeface="Abadi" panose="020B0604020104020204" pitchFamily="34" charset="0"/>
                <a:cs typeface="Gisha" pitchFamily="34" charset="-79"/>
              </a:rPr>
              <a:t>: ääni ja puhetapa</a:t>
            </a:r>
          </a:p>
          <a:p>
            <a:pPr marL="0" indent="0">
              <a:buNone/>
            </a:pPr>
            <a:r>
              <a:rPr lang="fi-FI" dirty="0" err="1">
                <a:latin typeface="Abadi" panose="020B0604020104020204" pitchFamily="34" charset="0"/>
                <a:cs typeface="Gisha" pitchFamily="34" charset="-79"/>
              </a:rPr>
              <a:t>Proksemiikka</a:t>
            </a:r>
            <a:r>
              <a:rPr lang="fi-FI" dirty="0">
                <a:latin typeface="Abadi" panose="020B0604020104020204" pitchFamily="34" charset="0"/>
                <a:cs typeface="Gisha" pitchFamily="34" charset="-79"/>
              </a:rPr>
              <a:t>: tilan käyttö ja reviirit</a:t>
            </a:r>
          </a:p>
          <a:p>
            <a:pPr marL="0" indent="0">
              <a:buNone/>
            </a:pPr>
            <a:r>
              <a:rPr lang="fi-FI" dirty="0" err="1">
                <a:latin typeface="Abadi" panose="020B0604020104020204" pitchFamily="34" charset="0"/>
                <a:cs typeface="Gisha" pitchFamily="34" charset="-79"/>
              </a:rPr>
              <a:t>Gronemiikka</a:t>
            </a:r>
            <a:r>
              <a:rPr lang="fi-FI" dirty="0">
                <a:latin typeface="Abadi" panose="020B0604020104020204" pitchFamily="34" charset="0"/>
                <a:cs typeface="Gisha" pitchFamily="34" charset="-79"/>
              </a:rPr>
              <a:t>: ajankäyttö</a:t>
            </a:r>
          </a:p>
          <a:p>
            <a:pPr marL="0" indent="0">
              <a:buNone/>
            </a:pPr>
            <a:r>
              <a:rPr lang="fi-FI" dirty="0" err="1">
                <a:latin typeface="Abadi" panose="020B0604020104020204" pitchFamily="34" charset="0"/>
                <a:cs typeface="Gisha" pitchFamily="34" charset="-79"/>
              </a:rPr>
              <a:t>Artefaktat</a:t>
            </a:r>
            <a:r>
              <a:rPr lang="fi-FI" dirty="0">
                <a:latin typeface="Abadi" panose="020B0604020104020204" pitchFamily="34" charset="0"/>
                <a:cs typeface="Gisha" pitchFamily="34" charset="-79"/>
              </a:rPr>
              <a:t>: pukeutuminen ja ulkonäkö</a:t>
            </a:r>
          </a:p>
          <a:p>
            <a:pPr marL="0" indent="0">
              <a:buNone/>
            </a:pPr>
            <a:r>
              <a:rPr lang="fi-FI" dirty="0" err="1">
                <a:latin typeface="Abadi" panose="020B0604020104020204" pitchFamily="34" charset="0"/>
                <a:cs typeface="Gisha" pitchFamily="34" charset="-79"/>
              </a:rPr>
              <a:t>Haptiikka</a:t>
            </a:r>
            <a:r>
              <a:rPr lang="fi-FI" dirty="0">
                <a:latin typeface="Abadi" panose="020B0604020104020204" pitchFamily="34" charset="0"/>
                <a:cs typeface="Gisha" pitchFamily="34" charset="-79"/>
              </a:rPr>
              <a:t>: kosketus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fi-FI" sz="3700">
                <a:solidFill>
                  <a:schemeClr val="accent1"/>
                </a:solidFill>
                <a:latin typeface="+mn-lt"/>
                <a:cs typeface="Gisha" pitchFamily="34" charset="-79"/>
              </a:rPr>
              <a:t>STATUSILMAISU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fi-FI" sz="2400">
                <a:cs typeface="Gisha" pitchFamily="34" charset="-79"/>
              </a:rPr>
              <a:t>Statusilmaisua käytetään sanattomasti ja sanallisesti.</a:t>
            </a:r>
          </a:p>
          <a:p>
            <a:r>
              <a:rPr lang="fi-FI" sz="2400">
                <a:cs typeface="Gisha" pitchFamily="34" charset="-79"/>
              </a:rPr>
              <a:t>Kuin sateenvarjo</a:t>
            </a:r>
          </a:p>
          <a:p>
            <a:pPr lvl="1"/>
            <a:r>
              <a:rPr lang="fi-FI">
                <a:cs typeface="Gisha" pitchFamily="34" charset="-79"/>
              </a:rPr>
              <a:t>Korkea status = auki oleva varjo</a:t>
            </a:r>
          </a:p>
          <a:p>
            <a:pPr lvl="1"/>
            <a:r>
              <a:rPr lang="fi-FI">
                <a:cs typeface="Gisha" pitchFamily="34" charset="-79"/>
              </a:rPr>
              <a:t>Matala status = suljettu sateenvarjo</a:t>
            </a:r>
          </a:p>
          <a:p>
            <a:r>
              <a:rPr lang="fi-FI" sz="2400">
                <a:cs typeface="Gisha" pitchFamily="34" charset="-79"/>
              </a:rPr>
              <a:t>Ihminen liikkuu korkean ja matalan ilmaisun välimaastossa.</a:t>
            </a:r>
          </a:p>
          <a:p>
            <a:r>
              <a:rPr lang="fi-FI" sz="2400">
                <a:cs typeface="Gisha" pitchFamily="34" charset="-79"/>
              </a:rPr>
              <a:t>Keinulauta = kohtaamisissa etsitään sopivaa statusilmaisua suhteessa toiseen</a:t>
            </a:r>
          </a:p>
          <a:p>
            <a:endParaRPr lang="fi-FI" sz="2400"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53649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C032E8-3757-4CC7-A811-119B84D55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/>
              <a:t>Kysymyksiä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95CEA9-E91B-4608-BB1D-297302FB7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fi-FI"/>
              <a:t>Lukutahti / lukumieltymys?</a:t>
            </a:r>
          </a:p>
          <a:p>
            <a:r>
              <a:rPr lang="fi-FI"/>
              <a:t>Mitä luit viimeksi? Mitä pidit?</a:t>
            </a:r>
          </a:p>
          <a:p>
            <a:r>
              <a:rPr lang="fi-FI"/>
              <a:t>Inhokki?</a:t>
            </a:r>
          </a:p>
          <a:p>
            <a:r>
              <a:rPr lang="fi-FI"/>
              <a:t>Paksuus / koko / kielisyys / fontin koko?</a:t>
            </a:r>
          </a:p>
          <a:p>
            <a:r>
              <a:rPr lang="fi-FI"/>
              <a:t>Kotimaista vai käännöskirjallisuutta?</a:t>
            </a:r>
          </a:p>
          <a:p>
            <a:r>
              <a:rPr lang="fi-FI"/>
              <a:t>Tietty kirjailija / kääntäjä?</a:t>
            </a:r>
          </a:p>
          <a:p>
            <a:r>
              <a:rPr lang="fi-FI"/>
              <a:t>Saako heti mukaan?</a:t>
            </a:r>
          </a:p>
          <a:p>
            <a:r>
              <a:rPr lang="fi-FI"/>
              <a:t>Mistä leffasta / tv-sarjasta on pitänyt?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A6D2F59-61BF-4343-9C49-0CB52C094A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fi-FI"/>
              <a:t>Haluatko yllättyä?</a:t>
            </a:r>
          </a:p>
          <a:p>
            <a:r>
              <a:rPr lang="fi-FI"/>
              <a:t>Totta vai tarua?</a:t>
            </a:r>
          </a:p>
          <a:p>
            <a:r>
              <a:rPr lang="fi-FI"/>
              <a:t>Vakavampaa vai huumoria?</a:t>
            </a:r>
          </a:p>
          <a:p>
            <a:r>
              <a:rPr lang="fi-FI"/>
              <a:t>Sarja vai yksittäinen kirja?</a:t>
            </a:r>
          </a:p>
          <a:p>
            <a:r>
              <a:rPr lang="fi-FI"/>
              <a:t>Nykyisyys / menneisyys?</a:t>
            </a:r>
          </a:p>
          <a:p>
            <a:r>
              <a:rPr lang="fi-FI"/>
              <a:t>Tykkäätkö aikamatkata?</a:t>
            </a:r>
          </a:p>
          <a:p>
            <a:r>
              <a:rPr lang="fi-FI"/>
              <a:t>Tyyli vai päähenkilö?</a:t>
            </a:r>
          </a:p>
          <a:p>
            <a:r>
              <a:rPr lang="fi-FI"/>
              <a:t>Uusi helmi vai klassikko</a:t>
            </a:r>
          </a:p>
          <a:p>
            <a:r>
              <a:rPr lang="fi-FI"/>
              <a:t>Tavallinen tarina vai jotain yllättävää tai outoa vivahdetta?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8701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80A15362-86BF-4F30-8507-47B93CBC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1252728"/>
            <a:ext cx="3493008" cy="4352544"/>
          </a:xfrm>
        </p:spPr>
        <p:txBody>
          <a:bodyPr>
            <a:normAutofit/>
          </a:bodyPr>
          <a:lstStyle/>
          <a:p>
            <a:pPr algn="r"/>
            <a:r>
              <a:rPr lang="fi-FI" sz="4000"/>
              <a:t>Ideoita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8817AC51-5572-44EE-A0DE-7A3748336F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588603" y="3336426"/>
            <a:ext cx="200040" cy="172448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A5AF90A-9465-47CC-A069-6A0C7B37B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056" y="811022"/>
            <a:ext cx="5724144" cy="5248656"/>
          </a:xfrm>
        </p:spPr>
        <p:txBody>
          <a:bodyPr anchor="ctr">
            <a:normAutofit/>
          </a:bodyPr>
          <a:lstStyle/>
          <a:p>
            <a:r>
              <a:rPr lang="fi-FI" sz="1900" dirty="0"/>
              <a:t>Muiden suosituksiin vetoaminen. Kysele</a:t>
            </a:r>
          </a:p>
          <a:p>
            <a:pPr lvl="1"/>
            <a:r>
              <a:rPr lang="fi-FI" sz="1900" dirty="0"/>
              <a:t>Kollegat: tehkää vinkkiseinä tai hyödynnä työkaverin genreosaamista</a:t>
            </a:r>
          </a:p>
          <a:p>
            <a:pPr lvl="1"/>
            <a:r>
              <a:rPr lang="fi-FI" sz="1900" dirty="0"/>
              <a:t>Paljon lukevat asiakkaat</a:t>
            </a:r>
          </a:p>
          <a:p>
            <a:pPr lvl="1"/>
            <a:r>
              <a:rPr lang="fi-FI" sz="1900" dirty="0"/>
              <a:t>Palautustiskillä</a:t>
            </a:r>
          </a:p>
          <a:p>
            <a:r>
              <a:rPr lang="fi-FI" sz="1900" dirty="0"/>
              <a:t>Listat, blogit, lukuhaasteet</a:t>
            </a:r>
          </a:p>
          <a:p>
            <a:r>
              <a:rPr lang="fi-FI" sz="1900" dirty="0"/>
              <a:t>Näyttelyt / hyllyjen päätyjen vinkit toimii</a:t>
            </a:r>
          </a:p>
          <a:p>
            <a:r>
              <a:rPr lang="fi-FI" sz="1900" dirty="0"/>
              <a:t>Paljon luettujen sarjojen kohdalle hyllyn reunaan lista mitkä ovat </a:t>
            </a:r>
            <a:r>
              <a:rPr lang="fi-FI" sz="1900"/>
              <a:t>samankaltaisia kirjoja</a:t>
            </a:r>
            <a:endParaRPr lang="fi-FI" sz="1900" dirty="0"/>
          </a:p>
          <a:p>
            <a:r>
              <a:rPr lang="fi-FI" sz="1900" dirty="0"/>
              <a:t>Tarjoa useampaa erilaista: varma, rajatapaus, villikortti</a:t>
            </a:r>
          </a:p>
          <a:p>
            <a:r>
              <a:rPr lang="fi-FI" sz="1900" dirty="0"/>
              <a:t>Lastenosastolle valikoitu aikuisten hylly</a:t>
            </a:r>
          </a:p>
          <a:p>
            <a:r>
              <a:rPr lang="fi-FI" sz="1900" dirty="0"/>
              <a:t>Aineiston laajentaminen: äänikirjat / novellit / sarjakuvat/ pelit / leffat / runot jne.</a:t>
            </a:r>
          </a:p>
          <a:p>
            <a:r>
              <a:rPr lang="fi-FI" sz="1900" dirty="0"/>
              <a:t>Lähde liikkeelle asiakkaan kanssa ja kysele samalla</a:t>
            </a:r>
          </a:p>
          <a:p>
            <a:pPr marL="0" indent="0">
              <a:buNone/>
            </a:pPr>
            <a:endParaRPr lang="fi-FI" sz="1900" dirty="0"/>
          </a:p>
        </p:txBody>
      </p:sp>
    </p:spTree>
    <p:extLst>
      <p:ext uri="{BB962C8B-B14F-4D97-AF65-F5344CB8AC3E}">
        <p14:creationId xmlns:p14="http://schemas.microsoft.com/office/powerpoint/2010/main" val="2794484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ctrTitle"/>
          </p:nvPr>
        </p:nvSpPr>
        <p:spPr>
          <a:xfrm>
            <a:off x="1919536" y="4102974"/>
            <a:ext cx="8176104" cy="1350712"/>
          </a:xfrm>
          <a:noFill/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fi-FI" sz="1500" dirty="0">
                <a:latin typeface="Abadi" panose="020B0604020104020204" pitchFamily="34" charset="0"/>
                <a:cs typeface="Gisha" pitchFamily="34" charset="-79"/>
              </a:rPr>
              <a:t/>
            </a:r>
            <a:br>
              <a:rPr lang="fi-FI" sz="1500" dirty="0">
                <a:latin typeface="Abadi" panose="020B0604020104020204" pitchFamily="34" charset="0"/>
                <a:cs typeface="Gisha" pitchFamily="34" charset="-79"/>
              </a:rPr>
            </a:br>
            <a:r>
              <a:rPr lang="fi-FI" sz="1500" dirty="0">
                <a:latin typeface="Abadi" panose="020B0604020104020204" pitchFamily="34" charset="0"/>
                <a:cs typeface="Gisha" pitchFamily="34" charset="-79"/>
              </a:rPr>
              <a:t>OHJAAMO™</a:t>
            </a:r>
            <a:br>
              <a:rPr lang="fi-FI" sz="1500" dirty="0">
                <a:latin typeface="Abadi" panose="020B0604020104020204" pitchFamily="34" charset="0"/>
                <a:cs typeface="Gisha" pitchFamily="34" charset="-79"/>
              </a:rPr>
            </a:br>
            <a:r>
              <a:rPr lang="fi-FI" sz="1500" dirty="0">
                <a:latin typeface="Abadi" panose="020B0604020104020204" pitchFamily="34" charset="0"/>
                <a:cs typeface="Gisha" pitchFamily="34" charset="-79"/>
              </a:rPr>
              <a:t>Jutta Laino-</a:t>
            </a:r>
            <a:r>
              <a:rPr lang="fi-FI" sz="1500" dirty="0" err="1">
                <a:latin typeface="Abadi" panose="020B0604020104020204" pitchFamily="34" charset="0"/>
                <a:cs typeface="Gisha" pitchFamily="34" charset="-79"/>
              </a:rPr>
              <a:t>Tabell</a:t>
            </a:r>
            <a:r>
              <a:rPr lang="fi-FI" sz="1500" dirty="0">
                <a:latin typeface="Abadi" panose="020B0604020104020204" pitchFamily="34" charset="0"/>
                <a:cs typeface="Gisha" pitchFamily="34" charset="-79"/>
              </a:rPr>
              <a:t/>
            </a:r>
            <a:br>
              <a:rPr lang="fi-FI" sz="1500" dirty="0">
                <a:latin typeface="Abadi" panose="020B0604020104020204" pitchFamily="34" charset="0"/>
                <a:cs typeface="Gisha" pitchFamily="34" charset="-79"/>
              </a:rPr>
            </a:br>
            <a:r>
              <a:rPr lang="fi-FI" sz="1500" dirty="0">
                <a:latin typeface="Abadi" panose="020B0604020104020204" pitchFamily="34" charset="0"/>
                <a:cs typeface="Gisha" pitchFamily="34" charset="-79"/>
              </a:rPr>
              <a:t>p. 0400 749217</a:t>
            </a:r>
            <a:br>
              <a:rPr lang="fi-FI" sz="1500" dirty="0">
                <a:latin typeface="Abadi" panose="020B0604020104020204" pitchFamily="34" charset="0"/>
                <a:cs typeface="Gisha" pitchFamily="34" charset="-79"/>
              </a:rPr>
            </a:br>
            <a:r>
              <a:rPr lang="fi-FI" sz="1500" dirty="0">
                <a:latin typeface="Abadi" panose="020B0604020104020204" pitchFamily="34" charset="0"/>
                <a:cs typeface="Gisha" pitchFamily="34" charset="-79"/>
              </a:rPr>
              <a:t>www.ohjaamoon.fi</a:t>
            </a:r>
            <a:br>
              <a:rPr lang="fi-FI" sz="1500" dirty="0">
                <a:latin typeface="Abadi" panose="020B0604020104020204" pitchFamily="34" charset="0"/>
                <a:cs typeface="Gisha" pitchFamily="34" charset="-79"/>
              </a:rPr>
            </a:br>
            <a:r>
              <a:rPr lang="fi-FI" sz="1500" dirty="0">
                <a:latin typeface="Abadi" panose="020B0604020104020204" pitchFamily="34" charset="0"/>
                <a:cs typeface="Gisha" pitchFamily="34" charset="-79"/>
              </a:rPr>
              <a:t>ohjaamo@ohjaamoon.fi </a:t>
            </a:r>
            <a:br>
              <a:rPr lang="fi-FI" sz="1500" dirty="0">
                <a:latin typeface="Abadi" panose="020B0604020104020204" pitchFamily="34" charset="0"/>
                <a:cs typeface="Gisha" pitchFamily="34" charset="-79"/>
              </a:rPr>
            </a:br>
            <a:endParaRPr lang="fi-FI" sz="1500" dirty="0">
              <a:latin typeface="Abadi" panose="020B0604020104020204" pitchFamily="34" charset="0"/>
              <a:cs typeface="Gisha" pitchFamily="34" charset="-79"/>
            </a:endParaRPr>
          </a:p>
        </p:txBody>
      </p:sp>
      <p:sp>
        <p:nvSpPr>
          <p:cNvPr id="7" name="Alaotsikko 6"/>
          <p:cNvSpPr>
            <a:spLocks noGrp="1"/>
          </p:cNvSpPr>
          <p:nvPr>
            <p:ph type="subTitle" idx="1"/>
          </p:nvPr>
        </p:nvSpPr>
        <p:spPr>
          <a:xfrm>
            <a:off x="2007947" y="5173492"/>
            <a:ext cx="8176104" cy="560388"/>
          </a:xfrm>
          <a:noFill/>
        </p:spPr>
        <p:txBody>
          <a:bodyPr>
            <a:noAutofit/>
          </a:bodyPr>
          <a:lstStyle/>
          <a:p>
            <a:pPr>
              <a:defRPr/>
            </a:pPr>
            <a:r>
              <a:rPr lang="fi-FI" sz="1600" dirty="0">
                <a:latin typeface="Abadi" panose="020B0604020104020204" pitchFamily="34" charset="0"/>
                <a:cs typeface="Gisha" pitchFamily="34" charset="-79"/>
              </a:rPr>
              <a:t/>
            </a:r>
            <a:br>
              <a:rPr lang="fi-FI" sz="1600" dirty="0">
                <a:latin typeface="Abadi" panose="020B0604020104020204" pitchFamily="34" charset="0"/>
                <a:cs typeface="Gisha" pitchFamily="34" charset="-79"/>
              </a:rPr>
            </a:br>
            <a:r>
              <a:rPr lang="fi-FI" sz="1600" dirty="0">
                <a:latin typeface="Abadi" panose="020B0604020104020204" pitchFamily="34" charset="0"/>
                <a:cs typeface="Gisha" pitchFamily="34" charset="-79"/>
              </a:rPr>
              <a:t>OHJAAMO on koulutusalan yritys, joka toteuttaa laaja-alaisesti täydennyskoulutusta; viestintä- ja vuorovaikutustaidot, esiintyminen, draamakasvatus, osallistavat menetelmät, asiakaspalvelu, työyhteisön kehittäminen, kirjavinkkaus, kouluttajakoulutus jne. Ohjaamosta saat myös työnohjaus-palveluita.</a:t>
            </a:r>
          </a:p>
          <a:p>
            <a:pPr>
              <a:defRPr/>
            </a:pPr>
            <a:endParaRPr lang="fi-FI" sz="1600" dirty="0">
              <a:latin typeface="Abadi" panose="020B0604020104020204" pitchFamily="34" charset="0"/>
              <a:cs typeface="Gisha" pitchFamily="34" charset="-79"/>
            </a:endParaRP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7A424009-0F96-4139-8A7A-948D8BBAEC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69" r="15447" b="-3"/>
          <a:stretch/>
        </p:blipFill>
        <p:spPr>
          <a:xfrm>
            <a:off x="3031639" y="683455"/>
            <a:ext cx="5102352" cy="3273552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2863</TotalTime>
  <Words>315</Words>
  <Application>Microsoft Office PowerPoint</Application>
  <PresentationFormat>Laajakuva</PresentationFormat>
  <Paragraphs>55</Paragraphs>
  <Slides>7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Abadi</vt:lpstr>
      <vt:lpstr>Arial</vt:lpstr>
      <vt:lpstr>Calibri</vt:lpstr>
      <vt:lpstr>Calibri Light</vt:lpstr>
      <vt:lpstr>Gisha</vt:lpstr>
      <vt:lpstr>Office-teema</vt:lpstr>
      <vt:lpstr>Mitä sä suosittelisit –koulutuksen tiivis koonti</vt:lpstr>
      <vt:lpstr>KOHDENTAMINEN</vt:lpstr>
      <vt:lpstr>SANATON VIESTINTÄ</vt:lpstr>
      <vt:lpstr>STATUSILMAISU</vt:lpstr>
      <vt:lpstr>Kysymyksiä</vt:lpstr>
      <vt:lpstr>Ideoita</vt:lpstr>
      <vt:lpstr> OHJAAMO™ Jutta Laino-Tabell p. 0400 749217 www.ohjaamoon.fi ohjaamo@ohjaamoon.fi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jutta laino</dc:creator>
  <cp:lastModifiedBy>Vornanen Marjo</cp:lastModifiedBy>
  <cp:revision>3</cp:revision>
  <dcterms:created xsi:type="dcterms:W3CDTF">2020-01-21T15:42:08Z</dcterms:created>
  <dcterms:modified xsi:type="dcterms:W3CDTF">2020-01-29T12:54:39Z</dcterms:modified>
</cp:coreProperties>
</file>