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7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1C3E8-DD27-42BC-962A-986056E399E6}" type="datetimeFigureOut">
              <a:rPr lang="fi-FI" smtClean="0"/>
              <a:t>12.3.2020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07483-BEC1-468F-9070-CBB08B73FB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138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07483-BEC1-468F-9070-CBB08B73FBE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938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422"/>
            <a:ext cx="12192000" cy="17989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34000"/>
            <a:ext cx="10363200" cy="1800000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20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AF3F7-E405-4910-AF32-2469A27B56EB}" type="datetime1">
              <a:rPr lang="fi-FI" smtClean="0"/>
              <a:t>12.3.2020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80000"/>
            <a:ext cx="3273281" cy="9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9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73" y="1332000"/>
            <a:ext cx="11352000" cy="4608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658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711" y="2632674"/>
            <a:ext cx="10032000" cy="1779083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2903" y="4438745"/>
            <a:ext cx="10032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2B8A0-32CD-404A-ABF1-2932DF5BBCA9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5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ruotsi"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422"/>
            <a:ext cx="12192000" cy="17989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34000"/>
            <a:ext cx="10363200" cy="1800000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20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5126-74FD-4A66-B8BB-E6003B44CF79}" type="datetime1">
              <a:rPr lang="fi-FI" smtClean="0"/>
              <a:t>12.3.2020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82" y="155611"/>
            <a:ext cx="4213077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7431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englanti"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422"/>
            <a:ext cx="12192000" cy="17989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34000"/>
            <a:ext cx="10363200" cy="1800000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20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5126-74FD-4A66-B8BB-E6003B44CF79}" type="datetime1">
              <a:rPr lang="fi-FI" smtClean="0"/>
              <a:t>12.3.2020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80000"/>
            <a:ext cx="3815780" cy="9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64908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9480" y="1332000"/>
            <a:ext cx="5472000" cy="4608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2791" y="1332000"/>
            <a:ext cx="5472000" cy="4608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8E27-7D1C-46ED-A88E-E7B3B48B67CF}" type="datetime1">
              <a:rPr lang="fi-FI" smtClean="0"/>
              <a:t>12.3.2020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917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000" y="1332000"/>
            <a:ext cx="5472000" cy="823912"/>
          </a:xfrm>
        </p:spPr>
        <p:txBody>
          <a:bodyPr anchor="b">
            <a:normAutofit/>
          </a:bodyPr>
          <a:lstStyle>
            <a:lvl1pPr marL="0" indent="0">
              <a:lnSpc>
                <a:spcPts val="25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8000" y="2193582"/>
            <a:ext cx="5472000" cy="3744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2775" y="1332000"/>
            <a:ext cx="5472000" cy="823912"/>
          </a:xfrm>
        </p:spPr>
        <p:txBody>
          <a:bodyPr anchor="b">
            <a:normAutofit/>
          </a:bodyPr>
          <a:lstStyle>
            <a:lvl1pPr marL="0" indent="0">
              <a:lnSpc>
                <a:spcPts val="25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2775" y="2193582"/>
            <a:ext cx="5472000" cy="3744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78688-DA05-4FAF-96D3-3BFAECE600EF}" type="datetime1">
              <a:rPr lang="fi-FI" smtClean="0"/>
              <a:t>12.3.2020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26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49DA3-864F-4FF8-8304-E2CB50A9CDA4}" type="datetime1">
              <a:rPr lang="fi-FI" smtClean="0"/>
              <a:t>12.3.2020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59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76D3-5CD9-4EB6-BA86-7FB69B202E40}" type="datetime1">
              <a:rPr lang="fi-FI" smtClean="0"/>
              <a:t>12.3.2020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5336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ain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0A5126-74FD-4A66-B8BB-E6003B44CF79}" type="datetime1">
              <a:rPr lang="fi-FI" smtClean="0"/>
              <a:t>12.3.2020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[Tekijän nimi ja osasto]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80000"/>
            <a:ext cx="944802" cy="9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91593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0A5126-74FD-4A66-B8BB-E6003B44CF79}" type="datetime1">
              <a:rPr lang="fi-FI" smtClean="0"/>
              <a:t>12.3.2020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[Tekijän nimi ja osasto]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8469032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8341"/>
            <a:ext cx="12192000" cy="11524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2628" y="234502"/>
            <a:ext cx="9984000" cy="72000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473" y="1332000"/>
            <a:ext cx="11352000" cy="460851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52000" y="6356352"/>
            <a:ext cx="18501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60A5126-74FD-4A66-B8BB-E6003B44CF79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000" y="6356352"/>
            <a:ext cx="84768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[Tekijän nimi ja osasto]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3600" y="6356352"/>
            <a:ext cx="52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553BCE1-90E1-49D0-AD04-DCD41DE0341D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80000"/>
            <a:ext cx="944802" cy="9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2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512000" indent="-252000" algn="l" defTabSz="914400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1764000" indent="-2520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2016000" indent="-252000" algn="l" defTabSz="914400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2268000" indent="-2520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i.fi/documents/10191/15743513/Julkaisu-76-ISAVI.pdf/894179be-6ccb-4ed9-8d6f-f630691aabb6" TargetMode="External"/><Relationship Id="rId2" Type="http://schemas.openxmlformats.org/officeDocument/2006/relationships/hyperlink" Target="http://www.avi.fi/documents/10191/15743513/Julkaisu-80_LSSAVI_.pdf/aaf1367b-922b-4328-af46-4ec01d719a4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virpi.launonen@avi.fi" TargetMode="External"/><Relationship Id="rId2" Type="http://schemas.openxmlformats.org/officeDocument/2006/relationships/hyperlink" Target="mailto:eeva.hiltunen@avi.fi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Ajankohtaista </a:t>
            </a:r>
            <a:r>
              <a:rPr lang="fi-FI" dirty="0" err="1"/>
              <a:t>AVI:sta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Savon kirjastojen verkostoitumispäivä</a:t>
            </a:r>
          </a:p>
          <a:p>
            <a:r>
              <a:rPr lang="fi-FI" dirty="0"/>
              <a:t>11.3.2020 Leppävirta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9510C-26A8-4376-9F5D-B7F6A8BD0B62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Virpi Launonen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407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19A18B-A1E1-454C-BEAA-301476EF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ISAVI:n</a:t>
            </a:r>
            <a:r>
              <a:rPr lang="fi-FI" dirty="0"/>
              <a:t> kirjastotoimen henkilöstö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199290-F175-49DC-B951-75645CEA9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Ylitarkastaja Eeva Hiltunen</a:t>
            </a:r>
          </a:p>
          <a:p>
            <a:pPr lvl="1"/>
            <a:r>
              <a:rPr lang="fi-FI" dirty="0"/>
              <a:t>Avustukset</a:t>
            </a:r>
          </a:p>
          <a:p>
            <a:pPr lvl="1"/>
            <a:r>
              <a:rPr lang="fi-FI" dirty="0"/>
              <a:t>Peruspalvelujen arviointi</a:t>
            </a:r>
          </a:p>
          <a:p>
            <a:pPr lvl="1"/>
            <a:r>
              <a:rPr lang="fi-FI" dirty="0"/>
              <a:t>Laillisuusvalvonta</a:t>
            </a:r>
          </a:p>
          <a:p>
            <a:pPr lvl="1"/>
            <a:r>
              <a:rPr lang="fi-FI" dirty="0"/>
              <a:t>AKE-toiminta</a:t>
            </a:r>
          </a:p>
          <a:p>
            <a:r>
              <a:rPr lang="fi-FI" dirty="0"/>
              <a:t>Ylitarkastaja Pirkko Rusi (osa-aikainen, töissä ma ja ti)</a:t>
            </a:r>
          </a:p>
          <a:p>
            <a:pPr lvl="1"/>
            <a:r>
              <a:rPr lang="fi-FI" dirty="0"/>
              <a:t>Tilastot</a:t>
            </a:r>
          </a:p>
          <a:p>
            <a:pPr lvl="1"/>
            <a:r>
              <a:rPr lang="fi-FI" dirty="0"/>
              <a:t>Vanhojen perustamishankkeiden maksatus</a:t>
            </a:r>
          </a:p>
          <a:p>
            <a:r>
              <a:rPr lang="fi-FI" dirty="0"/>
              <a:t>Suunnittelija Virpi Launonen (työajasta 50 % kirjastoja, 50 % liikuntaa)</a:t>
            </a:r>
          </a:p>
          <a:p>
            <a:pPr lvl="1"/>
            <a:r>
              <a:rPr lang="fi-FI" dirty="0"/>
              <a:t>Tilastot</a:t>
            </a:r>
          </a:p>
          <a:p>
            <a:pPr lvl="1"/>
            <a:r>
              <a:rPr lang="fi-FI" dirty="0"/>
              <a:t>Vanhojen perustamishankkeiden maksatus 2021 alkaen</a:t>
            </a:r>
          </a:p>
          <a:p>
            <a:pPr lvl="1"/>
            <a:r>
              <a:rPr lang="fi-FI" dirty="0"/>
              <a:t>Täydennyskoulutus ja </a:t>
            </a:r>
            <a:r>
              <a:rPr lang="fi-FI" dirty="0" err="1"/>
              <a:t>kv</a:t>
            </a:r>
            <a:r>
              <a:rPr lang="fi-FI" dirty="0"/>
              <a:t>-asiat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98397D4-21E5-4C09-9E5C-506FDEBF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6C472-3898-4ECA-BE85-CEE31032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6C8900-7B6A-42F8-875A-7C4D81B6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373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Valtionavustukset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sz="2800" dirty="0"/>
              <a:t>Hakemuksia 31 kpl (44 kpl), haettu summa yhteensä 574 443 € </a:t>
            </a:r>
          </a:p>
          <a:p>
            <a:pPr marL="0" indent="0">
              <a:buNone/>
            </a:pPr>
            <a:r>
              <a:rPr lang="fi-FI" sz="2800" dirty="0"/>
              <a:t>  (896 596 euroa ) </a:t>
            </a:r>
          </a:p>
          <a:p>
            <a:endParaRPr lang="fi-FI" sz="2800" dirty="0"/>
          </a:p>
          <a:p>
            <a:r>
              <a:rPr lang="fi-FI" sz="2800" dirty="0"/>
              <a:t>Avustuksia varten on saatu </a:t>
            </a:r>
            <a:r>
              <a:rPr lang="fi-FI" sz="2800" dirty="0" err="1"/>
              <a:t>OKM:stä</a:t>
            </a:r>
            <a:r>
              <a:rPr lang="fi-FI" sz="2800" dirty="0"/>
              <a:t> 292 840 euroa (vuonna 2018 405 000 euroa  ja vuonna 2017 427 000 euroa)</a:t>
            </a:r>
          </a:p>
          <a:p>
            <a:endParaRPr lang="fi-FI" sz="2800" dirty="0"/>
          </a:p>
          <a:p>
            <a:r>
              <a:rPr lang="fi-FI" sz="2800" dirty="0"/>
              <a:t>Päätökset pyritään saamaan hakijoille viikolla 12 tai 13</a:t>
            </a:r>
          </a:p>
          <a:p>
            <a:endParaRPr lang="fi-FI" sz="28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B12A-4ED8-4E4B-9F46-C2023C7F04E6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247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952377-981C-45D7-8FB2-3872D8B51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b="1" dirty="0"/>
              <a:t>Tilastot 2019 Itä-Suomi, ennakkotietoja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23A580-973E-46EA-B9CB-1C11E0BD82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400" dirty="0"/>
              <a:t>Lainaus</a:t>
            </a:r>
          </a:p>
          <a:p>
            <a:pPr lvl="1"/>
            <a:r>
              <a:rPr lang="fi-FI" dirty="0"/>
              <a:t>2018: 8 599 221</a:t>
            </a:r>
          </a:p>
          <a:p>
            <a:pPr lvl="1"/>
            <a:r>
              <a:rPr lang="fi-FI" dirty="0"/>
              <a:t>2019: 8 524 417</a:t>
            </a:r>
          </a:p>
          <a:p>
            <a:r>
              <a:rPr lang="fi-FI" dirty="0"/>
              <a:t>Hankinnat</a:t>
            </a:r>
          </a:p>
          <a:p>
            <a:pPr lvl="1"/>
            <a:r>
              <a:rPr lang="fi-FI" dirty="0"/>
              <a:t>2018: 212 267</a:t>
            </a:r>
          </a:p>
          <a:p>
            <a:pPr lvl="1"/>
            <a:r>
              <a:rPr lang="fi-FI" dirty="0"/>
              <a:t>2019: 187 213</a:t>
            </a:r>
          </a:p>
          <a:p>
            <a:r>
              <a:rPr lang="fi-FI" sz="2400" dirty="0"/>
              <a:t>E-kirjojen lainaus</a:t>
            </a:r>
          </a:p>
          <a:p>
            <a:pPr lvl="1"/>
            <a:r>
              <a:rPr lang="fi-FI" dirty="0"/>
              <a:t>2018: 44 141</a:t>
            </a:r>
          </a:p>
          <a:p>
            <a:pPr lvl="1"/>
            <a:r>
              <a:rPr lang="fi-FI" dirty="0"/>
              <a:t>2019: 64 811</a:t>
            </a:r>
            <a:endParaRPr lang="fi-FI" sz="2400" dirty="0"/>
          </a:p>
          <a:p>
            <a:r>
              <a:rPr lang="fi-FI" dirty="0"/>
              <a:t>E-musiikin lainaus</a:t>
            </a:r>
          </a:p>
          <a:p>
            <a:pPr lvl="1"/>
            <a:r>
              <a:rPr lang="fi-FI" dirty="0"/>
              <a:t>2018: 20 520</a:t>
            </a:r>
          </a:p>
          <a:p>
            <a:pPr lvl="1"/>
            <a:r>
              <a:rPr lang="fi-FI" dirty="0"/>
              <a:t>2019: 32 959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57DF00C5-B76C-4965-891E-9DE04ACCAE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800" dirty="0"/>
              <a:t>E-lehtien lainaus</a:t>
            </a:r>
          </a:p>
          <a:p>
            <a:pPr lvl="1"/>
            <a:r>
              <a:rPr lang="fi-FI" dirty="0"/>
              <a:t>2018: 110 236</a:t>
            </a:r>
          </a:p>
          <a:p>
            <a:pPr lvl="1"/>
            <a:r>
              <a:rPr lang="fi-FI" dirty="0"/>
              <a:t>2019: 186 733</a:t>
            </a:r>
            <a:endParaRPr lang="fi-FI" sz="2800" dirty="0"/>
          </a:p>
          <a:p>
            <a:r>
              <a:rPr lang="fi-FI" sz="2800" dirty="0"/>
              <a:t>E-kuvatallenteiden lainaus</a:t>
            </a:r>
          </a:p>
          <a:p>
            <a:pPr lvl="1"/>
            <a:r>
              <a:rPr lang="fi-FI" dirty="0"/>
              <a:t>2018: 3 952</a:t>
            </a:r>
          </a:p>
          <a:p>
            <a:pPr lvl="1"/>
            <a:r>
              <a:rPr lang="fi-FI" dirty="0"/>
              <a:t>2019: 9 169</a:t>
            </a:r>
            <a:endParaRPr lang="fi-FI" sz="2800" dirty="0"/>
          </a:p>
          <a:p>
            <a:r>
              <a:rPr lang="fi-FI" sz="2800" dirty="0"/>
              <a:t>Lainaus: kirjat / asukas</a:t>
            </a:r>
          </a:p>
          <a:p>
            <a:pPr lvl="1"/>
            <a:r>
              <a:rPr lang="fi-FI" dirty="0"/>
              <a:t>2018: 12,23</a:t>
            </a:r>
          </a:p>
          <a:p>
            <a:pPr lvl="1"/>
            <a:r>
              <a:rPr lang="fi-FI" dirty="0"/>
              <a:t>2019: 12,51</a:t>
            </a:r>
          </a:p>
          <a:p>
            <a:pPr marL="252000" lvl="1" indent="0"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26A3F4-BE64-400F-82C8-5E3C4A987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5FBCE0-B695-4FA9-BDA8-1940CB4B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B105A4A-A33A-4FAE-A05F-8F8E8761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5247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8E8DBF-AEF9-4408-9991-14610AFE5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b="1" dirty="0"/>
              <a:t>Tilastot, jatkuu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E3310C-32CD-459C-A994-F73547176C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800" dirty="0"/>
              <a:t>Toimipisteet</a:t>
            </a:r>
          </a:p>
          <a:p>
            <a:pPr lvl="1"/>
            <a:r>
              <a:rPr lang="fi-FI" sz="2400" dirty="0"/>
              <a:t>2018: 122</a:t>
            </a:r>
          </a:p>
          <a:p>
            <a:pPr lvl="1"/>
            <a:r>
              <a:rPr lang="fi-FI" sz="2400" dirty="0"/>
              <a:t>2019: 117</a:t>
            </a:r>
          </a:p>
          <a:p>
            <a:pPr marL="0" indent="0">
              <a:buNone/>
            </a:pPr>
            <a:endParaRPr lang="fi-FI" sz="2800" dirty="0"/>
          </a:p>
          <a:p>
            <a:r>
              <a:rPr lang="fi-FI" sz="2800" dirty="0" err="1"/>
              <a:t>Aukiolotunnit</a:t>
            </a:r>
            <a:endParaRPr lang="fi-FI" sz="2800" dirty="0"/>
          </a:p>
          <a:p>
            <a:pPr lvl="1"/>
            <a:r>
              <a:rPr lang="fi-FI" sz="2400" dirty="0"/>
              <a:t>Omatoimiaika</a:t>
            </a:r>
          </a:p>
          <a:p>
            <a:pPr lvl="2"/>
            <a:r>
              <a:rPr lang="fi-FI" sz="2400" dirty="0"/>
              <a:t>2018: 67 873 tuntia</a:t>
            </a:r>
          </a:p>
          <a:p>
            <a:pPr lvl="2"/>
            <a:r>
              <a:rPr lang="fi-FI" sz="2400" dirty="0"/>
              <a:t>2019: 93 929 tuntia</a:t>
            </a:r>
          </a:p>
          <a:p>
            <a:pPr lvl="1"/>
            <a:r>
              <a:rPr lang="fi-FI" sz="2400" dirty="0"/>
              <a:t>Henkilökunta paikalla</a:t>
            </a:r>
          </a:p>
          <a:p>
            <a:pPr lvl="2"/>
            <a:r>
              <a:rPr lang="fi-FI" sz="2400" dirty="0"/>
              <a:t>2018: 164 464 tuntia</a:t>
            </a:r>
          </a:p>
          <a:p>
            <a:pPr lvl="2"/>
            <a:r>
              <a:rPr lang="fi-FI" sz="2400" dirty="0"/>
              <a:t>2019: 166 060 tuntia</a:t>
            </a:r>
          </a:p>
          <a:p>
            <a:pPr lvl="0"/>
            <a:endParaRPr lang="fi-FI" dirty="0"/>
          </a:p>
          <a:p>
            <a:pPr lvl="0"/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B57CC759-A6C0-42E8-9B99-1478896351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800" dirty="0"/>
              <a:t>Fyysiset käynnit / asukas</a:t>
            </a:r>
          </a:p>
          <a:p>
            <a:pPr lvl="1"/>
            <a:r>
              <a:rPr lang="fi-FI" sz="2400" dirty="0"/>
              <a:t>2018: 9,87</a:t>
            </a:r>
          </a:p>
          <a:p>
            <a:pPr lvl="1"/>
            <a:r>
              <a:rPr lang="fi-FI" sz="2400" dirty="0"/>
              <a:t>2019: 9,76</a:t>
            </a:r>
          </a:p>
          <a:p>
            <a:pPr lvl="1"/>
            <a:endParaRPr lang="fi-FI" sz="2400" dirty="0"/>
          </a:p>
          <a:p>
            <a:r>
              <a:rPr lang="fi-FI" sz="2800" dirty="0"/>
              <a:t>Toimintakulut / asukas</a:t>
            </a:r>
          </a:p>
          <a:p>
            <a:pPr lvl="1"/>
            <a:r>
              <a:rPr lang="fi-FI" sz="2400" dirty="0"/>
              <a:t>2018: 57,30 €</a:t>
            </a:r>
          </a:p>
          <a:p>
            <a:pPr lvl="1"/>
            <a:r>
              <a:rPr lang="fi-FI" sz="2400" dirty="0"/>
              <a:t>2019: 57,49 €</a:t>
            </a: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B85DF9-2DA5-4745-9F89-B1492ADD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74E4BB1-2109-415A-A34E-729FD795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407D135-2883-48EC-8B60-95E9DB44C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841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16E950-1AC8-4F78-A067-5B9779CC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b="1" dirty="0"/>
              <a:t>Matka-avustukset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59BF0B-6928-4ACB-A425-960ED7E1B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983" y="742121"/>
            <a:ext cx="10343490" cy="5197879"/>
          </a:xfrm>
        </p:spPr>
        <p:txBody>
          <a:bodyPr/>
          <a:lstStyle/>
          <a:p>
            <a:pPr marL="0" lvl="0" indent="0">
              <a:buNone/>
            </a:pPr>
            <a:endParaRPr lang="fi-FI" dirty="0"/>
          </a:p>
          <a:p>
            <a:pPr lvl="1"/>
            <a:endParaRPr lang="fi-FI" sz="2400" dirty="0"/>
          </a:p>
          <a:p>
            <a:pPr lvl="0"/>
            <a:r>
              <a:rPr lang="fi-FI" dirty="0"/>
              <a:t>Yksittäisille henkilöille ei myönnetä enää matka-avustuksia kansainvälistymiseen</a:t>
            </a:r>
          </a:p>
          <a:p>
            <a:pPr lvl="0"/>
            <a:r>
              <a:rPr lang="fi-FI" dirty="0"/>
              <a:t>AVI järjestää vuosittain opintomatkan/opintomatkoja, joilla tuetaan kansainvälistä verkostoitumista</a:t>
            </a:r>
          </a:p>
          <a:p>
            <a:pPr lvl="0"/>
            <a:r>
              <a:rPr lang="fi-FI" dirty="0"/>
              <a:t>Lisäksi </a:t>
            </a:r>
            <a:r>
              <a:rPr lang="fi-FI" dirty="0" err="1"/>
              <a:t>AVI:t</a:t>
            </a:r>
            <a:r>
              <a:rPr lang="fi-FI" dirty="0"/>
              <a:t> pyrkivät huomioimaan kansainvälisyyden myös omissa koulutuksissaan</a:t>
            </a:r>
          </a:p>
          <a:p>
            <a:pPr lvl="0"/>
            <a:endParaRPr lang="fi-FI" dirty="0"/>
          </a:p>
          <a:p>
            <a:pPr lvl="0"/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ECE4A0-89ED-4432-85AB-897AAEA9C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D73D57-6A08-46D4-BA90-22217FE93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E4C119E-685A-41F0-987D-52294B83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813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C19E9F-748C-44DE-A8B0-F748D7D4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Tulevat koulutukset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B788A4-0FE9-4DF7-981B-A2373DEE5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461" y="1332000"/>
            <a:ext cx="10476012" cy="4608000"/>
          </a:xfrm>
        </p:spPr>
        <p:txBody>
          <a:bodyPr/>
          <a:lstStyle/>
          <a:p>
            <a:r>
              <a:rPr lang="fi-FI" dirty="0"/>
              <a:t>23.3. Kirjastojen ennakointipäivä, Helsingissä</a:t>
            </a:r>
          </a:p>
          <a:p>
            <a:r>
              <a:rPr lang="fi-FI" dirty="0"/>
              <a:t>21.4. Kirjastojen digitaalinen saavutettavuus, verkkoseminaari</a:t>
            </a:r>
          </a:p>
          <a:p>
            <a:r>
              <a:rPr lang="fi-FI" dirty="0"/>
              <a:t>7.5. Turvallisuuspäivä (turvallisuusjohtamista), Varkaudessa</a:t>
            </a:r>
          </a:p>
          <a:p>
            <a:r>
              <a:rPr lang="fi-FI" dirty="0"/>
              <a:t>3.-4.6. Itä-Suomen kirjastopäivät: Tunne, totuus, tieto, Joensuussa</a:t>
            </a:r>
          </a:p>
          <a:p>
            <a:r>
              <a:rPr lang="fi-FI" dirty="0"/>
              <a:t>Lokakuussa mediakasvatuspäivä</a:t>
            </a:r>
          </a:p>
          <a:p>
            <a:r>
              <a:rPr lang="fi-FI" dirty="0"/>
              <a:t>19.11. Itä-Suomen lukutaitotapahtuma Varkaudessa</a:t>
            </a:r>
          </a:p>
          <a:p>
            <a:r>
              <a:rPr lang="fi-FI" dirty="0"/>
              <a:t>Lisäksi suunnitteilla: valtakunnallinen koulutus päihteiden aiheuttamien ongelmien ratkomiseen verkostoissa, tiedolla johtamiseen liittyviä tietoiskuja, hankepäivät jne.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072E78B-A96D-48C5-BF5D-C2CCA925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450A01-87A9-4231-9B35-97FBAA84A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3A2A29-CB05-4004-8690-09526079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4722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0C848C-566D-4929-8A99-85AF2517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Julkaisuja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DB8022-A8F0-467C-850E-76AA9C380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Omatoimikirjastot 2019</a:t>
            </a:r>
            <a:endParaRPr lang="fi-FI" dirty="0"/>
          </a:p>
          <a:p>
            <a:endParaRPr lang="fi-FI" dirty="0"/>
          </a:p>
          <a:p>
            <a:r>
              <a:rPr lang="fi-FI" b="1" dirty="0">
                <a:hlinkClick r:id="rId3"/>
              </a:rPr>
              <a:t>Itä-Suomen kirjastot 2018 arviointijulkaisu</a:t>
            </a:r>
            <a:endParaRPr lang="fi-FI" b="1" dirty="0"/>
          </a:p>
          <a:p>
            <a:endParaRPr lang="fi-FI" b="1" dirty="0"/>
          </a:p>
          <a:p>
            <a:r>
              <a:rPr lang="fi-FI" dirty="0"/>
              <a:t>Peruspalvelujen arviointi julkaistaan kesäkuussa 2020</a:t>
            </a:r>
          </a:p>
          <a:p>
            <a:endParaRPr lang="fi-FI" dirty="0"/>
          </a:p>
          <a:p>
            <a:r>
              <a:rPr lang="fi-FI" dirty="0"/>
              <a:t>Itä-Suomen kirjastot 2019 arviointijulkaisu julkaistaan alkusyksystä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5D5CDF-52E3-4100-9941-654F9272F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F6D9-8B5A-4174-8C8C-B6603CE94974}" type="datetime1">
              <a:rPr lang="fi-FI" smtClean="0"/>
              <a:t>12.3.2020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ADC54B-8C53-4DC3-B7D1-7447544B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8B5CB0-30A7-46DC-9B4C-7CA5909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95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5B6E68-AE14-4424-937B-05427910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600" y="1258957"/>
            <a:ext cx="9010330" cy="3511825"/>
          </a:xfrm>
        </p:spPr>
        <p:txBody>
          <a:bodyPr/>
          <a:lstStyle/>
          <a:p>
            <a:pPr algn="ctr"/>
            <a:r>
              <a:rPr lang="fi-FI" sz="3600" dirty="0"/>
              <a:t>Lisätietoja:</a:t>
            </a:r>
            <a:br>
              <a:rPr lang="fi-FI" sz="3600" dirty="0"/>
            </a:br>
            <a:r>
              <a:rPr lang="fi-FI" sz="3600" dirty="0"/>
              <a:t/>
            </a:r>
            <a:br>
              <a:rPr lang="fi-FI" sz="3600" dirty="0"/>
            </a:br>
            <a:r>
              <a:rPr lang="fi-FI" sz="3600" dirty="0"/>
              <a:t>Eeva Hiltunen</a:t>
            </a:r>
            <a:br>
              <a:rPr lang="fi-FI" sz="3600" dirty="0"/>
            </a:br>
            <a:r>
              <a:rPr lang="fi-FI" sz="3600" dirty="0"/>
              <a:t> s-posti </a:t>
            </a:r>
            <a:r>
              <a:rPr lang="fi-FI" sz="3600" dirty="0">
                <a:hlinkClick r:id="rId2"/>
              </a:rPr>
              <a:t>eeva.hiltunen@avi.fi</a:t>
            </a:r>
            <a:r>
              <a:rPr lang="fi-FI" sz="3600" dirty="0"/>
              <a:t> </a:t>
            </a:r>
            <a:br>
              <a:rPr lang="fi-FI" sz="3600" dirty="0"/>
            </a:br>
            <a:r>
              <a:rPr lang="fi-FI" sz="3600" dirty="0"/>
              <a:t>p. 040 724 1299</a:t>
            </a:r>
            <a:br>
              <a:rPr lang="fi-FI" sz="3600" dirty="0"/>
            </a:br>
            <a:r>
              <a:rPr lang="fi-FI" sz="3600" dirty="0"/>
              <a:t/>
            </a:r>
            <a:br>
              <a:rPr lang="fi-FI" sz="3600" dirty="0"/>
            </a:br>
            <a:r>
              <a:rPr lang="fi-FI" sz="3600" dirty="0"/>
              <a:t>Virpi Launonen</a:t>
            </a:r>
            <a:br>
              <a:rPr lang="fi-FI" sz="3600" dirty="0"/>
            </a:br>
            <a:r>
              <a:rPr lang="fi-FI" sz="3600" dirty="0"/>
              <a:t>s-posti </a:t>
            </a:r>
            <a:r>
              <a:rPr lang="fi-FI" sz="3600" dirty="0">
                <a:hlinkClick r:id="rId3"/>
              </a:rPr>
              <a:t>virpi.launonen@avi.fi</a:t>
            </a:r>
            <a:r>
              <a:rPr lang="fi-FI" sz="3600" dirty="0"/>
              <a:t/>
            </a:r>
            <a:br>
              <a:rPr lang="fi-FI" sz="3600" dirty="0"/>
            </a:br>
            <a:r>
              <a:rPr lang="fi-FI" sz="3600" dirty="0"/>
              <a:t>p. 050 396 4801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7B290FF-8F01-4534-9142-D69A03F44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49DA3-864F-4FF8-8304-E2CB50A9CDA4}" type="datetime1">
              <a:rPr lang="fi-FI" smtClean="0"/>
              <a:t>12.3.2020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03784F3-FDAD-4CA4-A30A-11DEABE7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[Tekijän nimi ja osasto]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F4EE37B-C84B-42A2-B244-F6256876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3BCE1-90E1-49D0-AD04-DCD41DE0341D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1339817"/>
      </p:ext>
    </p:extLst>
  </p:cSld>
  <p:clrMapOvr>
    <a:masterClrMapping/>
  </p:clrMapOvr>
</p:sld>
</file>

<file path=ppt/theme/theme1.xml><?xml version="1.0" encoding="utf-8"?>
<a:theme xmlns:a="http://schemas.openxmlformats.org/drawingml/2006/main" name="Aluehallintovirasto">
  <a:themeElements>
    <a:clrScheme name="Avi">
      <a:dk1>
        <a:srgbClr val="000000"/>
      </a:dk1>
      <a:lt1>
        <a:srgbClr val="FFFFFF"/>
      </a:lt1>
      <a:dk2>
        <a:srgbClr val="1F3C7E"/>
      </a:dk2>
      <a:lt2>
        <a:srgbClr val="FFF9E3"/>
      </a:lt2>
      <a:accent1>
        <a:srgbClr val="1F3C7E"/>
      </a:accent1>
      <a:accent2>
        <a:srgbClr val="00559F"/>
      </a:accent2>
      <a:accent3>
        <a:srgbClr val="8AC2E6"/>
      </a:accent3>
      <a:accent4>
        <a:srgbClr val="B2B2B2"/>
      </a:accent4>
      <a:accent5>
        <a:srgbClr val="C3C4A4"/>
      </a:accent5>
      <a:accent6>
        <a:srgbClr val="DADBC8"/>
      </a:accent6>
      <a:hlink>
        <a:srgbClr val="1F3C7E"/>
      </a:hlink>
      <a:folHlink>
        <a:srgbClr val="C3C4A4"/>
      </a:folHlink>
    </a:clrScheme>
    <a:fontScheme name="_AV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luehallintovirasto laajakuva 16_9-esitysmalli.potx" id="{5FF36350-AC5B-48A4-AE14-A4C5F6E2C5BD}" vid="{F498BCD7-FE5E-4BC6-A380-C44D3FBC48C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Aluehallintovirasto PowerPoint-esitysmalli</Template>
  <TotalTime>269</TotalTime>
  <Words>449</Words>
  <Application>Microsoft Office PowerPoint</Application>
  <PresentationFormat>Laajakuva</PresentationFormat>
  <Paragraphs>120</Paragraphs>
  <Slides>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Aluehallintovirasto</vt:lpstr>
      <vt:lpstr>Ajankohtaista AVI:sta</vt:lpstr>
      <vt:lpstr>ISAVI:n kirjastotoimen henkilöstö</vt:lpstr>
      <vt:lpstr>Valtionavustukset</vt:lpstr>
      <vt:lpstr> Tilastot 2019 Itä-Suomi, ennakkotietoja </vt:lpstr>
      <vt:lpstr> Tilastot, jatkuu </vt:lpstr>
      <vt:lpstr> Matka-avustukset </vt:lpstr>
      <vt:lpstr>Tulevat koulutukset</vt:lpstr>
      <vt:lpstr>Julkaisuja</vt:lpstr>
      <vt:lpstr>Lisätietoja:  Eeva Hiltunen  s-posti eeva.hiltunen@avi.fi  p. 040 724 1299  Virpi Launonen s-posti virpi.launonen@avi.fi p. 050 396 4801 </vt:lpstr>
    </vt:vector>
  </TitlesOfParts>
  <Company>Aluehallintovirasto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Hiltunen Eeva</dc:creator>
  <cp:lastModifiedBy>Vuorinne Johanna</cp:lastModifiedBy>
  <cp:revision>31</cp:revision>
  <dcterms:created xsi:type="dcterms:W3CDTF">2018-03-20T12:56:18Z</dcterms:created>
  <dcterms:modified xsi:type="dcterms:W3CDTF">2020-03-12T11:18:42Z</dcterms:modified>
</cp:coreProperties>
</file>