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4"/>
  </p:notesMasterIdLst>
  <p:sldIdLst>
    <p:sldId id="256" r:id="rId2"/>
    <p:sldId id="257" r:id="rId3"/>
    <p:sldId id="268" r:id="rId4"/>
    <p:sldId id="258" r:id="rId5"/>
    <p:sldId id="263" r:id="rId6"/>
    <p:sldId id="262" r:id="rId7"/>
    <p:sldId id="265" r:id="rId8"/>
    <p:sldId id="264" r:id="rId9"/>
    <p:sldId id="261" r:id="rId10"/>
    <p:sldId id="266" r:id="rId11"/>
    <p:sldId id="267" r:id="rId12"/>
    <p:sldId id="269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D646"/>
    <a:srgbClr val="FDE3E3"/>
    <a:srgbClr val="545454"/>
    <a:srgbClr val="E54796"/>
    <a:srgbClr val="C3E3DB"/>
    <a:srgbClr val="E961A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6DB16-8A75-4662-9FC3-DFA6BA65FE89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0CA36-8F32-47E3-A444-4C4AFB859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8847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5879374" y="0"/>
            <a:ext cx="6387966" cy="6858000"/>
          </a:xfrm>
          <a:prstGeom prst="rect">
            <a:avLst/>
          </a:prstGeom>
          <a:solidFill>
            <a:srgbClr val="545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Franklin Gothic Medium Cond" panose="020B0606030402020204" pitchFamily="34" charset="0"/>
            </a:endParaRP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768" y="2150635"/>
            <a:ext cx="5082757" cy="1676660"/>
          </a:xfrm>
          <a:prstGeom prst="rect">
            <a:avLst/>
          </a:prstGeom>
        </p:spPr>
      </p:pic>
      <p:sp>
        <p:nvSpPr>
          <p:cNvPr id="9" name="Kuusikulmio 8"/>
          <p:cNvSpPr/>
          <p:nvPr/>
        </p:nvSpPr>
        <p:spPr>
          <a:xfrm rot="16200000">
            <a:off x="4790473" y="1193507"/>
            <a:ext cx="1084242" cy="993728"/>
          </a:xfrm>
          <a:prstGeom prst="hexagon">
            <a:avLst/>
          </a:prstGeom>
          <a:solidFill>
            <a:srgbClr val="DFD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Kuusikulmio 9"/>
          <p:cNvSpPr/>
          <p:nvPr/>
        </p:nvSpPr>
        <p:spPr>
          <a:xfrm rot="16200000">
            <a:off x="5458999" y="1838990"/>
            <a:ext cx="1065654" cy="954154"/>
          </a:xfrm>
          <a:prstGeom prst="hexagon">
            <a:avLst/>
          </a:prstGeom>
          <a:solidFill>
            <a:srgbClr val="FD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Kuusikulmio 10"/>
          <p:cNvSpPr/>
          <p:nvPr/>
        </p:nvSpPr>
        <p:spPr>
          <a:xfrm rot="16200000">
            <a:off x="5037285" y="2874764"/>
            <a:ext cx="1027539" cy="975797"/>
          </a:xfrm>
          <a:prstGeom prst="hexagon">
            <a:avLst/>
          </a:prstGeom>
          <a:solidFill>
            <a:srgbClr val="C3E3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Kuusikulmio 11"/>
          <p:cNvSpPr/>
          <p:nvPr/>
        </p:nvSpPr>
        <p:spPr>
          <a:xfrm rot="16200000">
            <a:off x="5200270" y="3936978"/>
            <a:ext cx="1122926" cy="1001839"/>
          </a:xfrm>
          <a:prstGeom prst="hexagon">
            <a:avLst/>
          </a:prstGeom>
          <a:solidFill>
            <a:srgbClr val="DFD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Kuusikulmio 12"/>
          <p:cNvSpPr/>
          <p:nvPr/>
        </p:nvSpPr>
        <p:spPr>
          <a:xfrm rot="16200000">
            <a:off x="4814189" y="4960997"/>
            <a:ext cx="1066915" cy="997895"/>
          </a:xfrm>
          <a:prstGeom prst="hexagon">
            <a:avLst/>
          </a:prstGeom>
          <a:solidFill>
            <a:srgbClr val="FD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Kuusikulmio 13"/>
          <p:cNvSpPr/>
          <p:nvPr/>
        </p:nvSpPr>
        <p:spPr>
          <a:xfrm rot="16200000">
            <a:off x="5506164" y="119694"/>
            <a:ext cx="1089298" cy="974815"/>
          </a:xfrm>
          <a:prstGeom prst="hexagon">
            <a:avLst/>
          </a:prstGeom>
          <a:solidFill>
            <a:srgbClr val="C3E3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Kuusikulmio 14"/>
          <p:cNvSpPr/>
          <p:nvPr/>
        </p:nvSpPr>
        <p:spPr>
          <a:xfrm rot="16200000">
            <a:off x="5469474" y="5804687"/>
            <a:ext cx="1013243" cy="922692"/>
          </a:xfrm>
          <a:prstGeom prst="hexagon">
            <a:avLst/>
          </a:prstGeom>
          <a:solidFill>
            <a:srgbClr val="DFD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Otsikko 1"/>
          <p:cNvSpPr txBox="1">
            <a:spLocks/>
          </p:cNvSpPr>
          <p:nvPr/>
        </p:nvSpPr>
        <p:spPr>
          <a:xfrm>
            <a:off x="4742531" y="3097626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600" dirty="0" smtClean="0"/>
              <a:t>OSALLISUUS</a:t>
            </a:r>
            <a:endParaRPr lang="fi-FI" sz="1600" dirty="0"/>
          </a:p>
        </p:txBody>
      </p:sp>
      <p:sp>
        <p:nvSpPr>
          <p:cNvPr id="24" name="Otsikko 1"/>
          <p:cNvSpPr txBox="1">
            <a:spLocks/>
          </p:cNvSpPr>
          <p:nvPr/>
        </p:nvSpPr>
        <p:spPr>
          <a:xfrm>
            <a:off x="4952888" y="4195607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800" dirty="0" smtClean="0"/>
              <a:t>DIALOGI</a:t>
            </a:r>
            <a:endParaRPr lang="fi-FI" sz="1800" dirty="0"/>
          </a:p>
        </p:txBody>
      </p:sp>
      <p:sp>
        <p:nvSpPr>
          <p:cNvPr id="25" name="Otsikko 1"/>
          <p:cNvSpPr txBox="1">
            <a:spLocks/>
          </p:cNvSpPr>
          <p:nvPr/>
        </p:nvSpPr>
        <p:spPr>
          <a:xfrm>
            <a:off x="5176135" y="2021047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800" dirty="0" smtClean="0"/>
              <a:t>YHTEISTYÖ</a:t>
            </a:r>
            <a:endParaRPr lang="fi-FI" sz="1800" dirty="0"/>
          </a:p>
        </p:txBody>
      </p:sp>
      <p:sp>
        <p:nvSpPr>
          <p:cNvPr id="26" name="Otsikko 1"/>
          <p:cNvSpPr txBox="1">
            <a:spLocks/>
          </p:cNvSpPr>
          <p:nvPr/>
        </p:nvSpPr>
        <p:spPr>
          <a:xfrm>
            <a:off x="5242290" y="342288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800" dirty="0" smtClean="0"/>
              <a:t>KIRJASTOT</a:t>
            </a:r>
            <a:endParaRPr lang="fi-FI" sz="1800" dirty="0"/>
          </a:p>
        </p:txBody>
      </p:sp>
      <p:sp>
        <p:nvSpPr>
          <p:cNvPr id="28" name="Otsikko 1"/>
          <p:cNvSpPr txBox="1">
            <a:spLocks/>
          </p:cNvSpPr>
          <p:nvPr/>
        </p:nvSpPr>
        <p:spPr>
          <a:xfrm>
            <a:off x="4485337" y="1415996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800" dirty="0" smtClean="0"/>
              <a:t>VERKOSTO</a:t>
            </a:r>
            <a:endParaRPr lang="fi-FI" sz="1800" dirty="0"/>
          </a:p>
        </p:txBody>
      </p:sp>
      <p:sp>
        <p:nvSpPr>
          <p:cNvPr id="29" name="Otsikko 1"/>
          <p:cNvSpPr txBox="1">
            <a:spLocks/>
          </p:cNvSpPr>
          <p:nvPr/>
        </p:nvSpPr>
        <p:spPr>
          <a:xfrm>
            <a:off x="4539123" y="5260522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600" dirty="0" smtClean="0"/>
              <a:t>TASA-</a:t>
            </a:r>
          </a:p>
          <a:p>
            <a:r>
              <a:rPr lang="fi-FI" sz="1600" dirty="0" smtClean="0"/>
              <a:t>VERTAISUUS</a:t>
            </a:r>
            <a:endParaRPr lang="fi-FI" sz="1600" dirty="0"/>
          </a:p>
        </p:txBody>
      </p:sp>
      <p:sp>
        <p:nvSpPr>
          <p:cNvPr id="30" name="Otsikko 1"/>
          <p:cNvSpPr txBox="1">
            <a:spLocks/>
          </p:cNvSpPr>
          <p:nvPr/>
        </p:nvSpPr>
        <p:spPr>
          <a:xfrm>
            <a:off x="5176134" y="5993402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800" dirty="0" smtClean="0"/>
              <a:t>VIESTINTÄ</a:t>
            </a:r>
            <a:endParaRPr lang="fi-FI" sz="1800" dirty="0"/>
          </a:p>
        </p:txBody>
      </p:sp>
      <p:sp>
        <p:nvSpPr>
          <p:cNvPr id="33" name="Sisällön paikkamerkki 2"/>
          <p:cNvSpPr>
            <a:spLocks noGrp="1"/>
          </p:cNvSpPr>
          <p:nvPr>
            <p:ph idx="10" hasCustomPrompt="1"/>
          </p:nvPr>
        </p:nvSpPr>
        <p:spPr>
          <a:xfrm>
            <a:off x="771646" y="702644"/>
            <a:ext cx="3606259" cy="5419023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Franklin Gothic Medium Cond" panose="020B0606030402020204" pitchFamily="34" charset="0"/>
              </a:defRPr>
            </a:lvl1pPr>
            <a:lvl2pPr>
              <a:defRPr>
                <a:latin typeface="Franklin Gothic Medium Cond" panose="020B0606030402020204" pitchFamily="34" charset="0"/>
              </a:defRPr>
            </a:lvl2pPr>
            <a:lvl3pPr>
              <a:defRPr>
                <a:latin typeface="Franklin Gothic Medium Cond" panose="020B0606030402020204" pitchFamily="34" charset="0"/>
              </a:defRPr>
            </a:lvl3pPr>
            <a:lvl4pPr>
              <a:defRPr>
                <a:latin typeface="Franklin Gothic Medium Cond" panose="020B0606030402020204" pitchFamily="34" charset="0"/>
              </a:defRPr>
            </a:lvl4pPr>
            <a:lvl5pPr>
              <a:defRPr>
                <a:latin typeface="Franklin Gothic Medium Cond" panose="020B0606030402020204" pitchFamily="34" charset="0"/>
              </a:defRPr>
            </a:lvl5pPr>
          </a:lstStyle>
          <a:p>
            <a:pPr lvl="0"/>
            <a:r>
              <a:rPr lang="fi-FI" dirty="0" smtClean="0"/>
              <a:t>Lisää tarvittaessa tekstiä tai kuva</a:t>
            </a:r>
            <a:endParaRPr lang="fi-FI" dirty="0"/>
          </a:p>
        </p:txBody>
      </p:sp>
      <p:sp>
        <p:nvSpPr>
          <p:cNvPr id="35" name="Tekstin paikkamerkki 34"/>
          <p:cNvSpPr>
            <a:spLocks noGrp="1"/>
          </p:cNvSpPr>
          <p:nvPr>
            <p:ph type="body" sz="quarter" idx="11" hasCustomPrompt="1"/>
          </p:nvPr>
        </p:nvSpPr>
        <p:spPr>
          <a:xfrm>
            <a:off x="8036064" y="5118431"/>
            <a:ext cx="3535363" cy="10937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fi-FI" dirty="0" smtClean="0"/>
              <a:t>alaotsikko</a:t>
            </a:r>
            <a:endParaRPr lang="fi-FI" dirty="0"/>
          </a:p>
        </p:txBody>
      </p:sp>
      <p:sp>
        <p:nvSpPr>
          <p:cNvPr id="38" name="Tekstin paikkamerkki 34"/>
          <p:cNvSpPr>
            <a:spLocks noGrp="1"/>
          </p:cNvSpPr>
          <p:nvPr>
            <p:ph type="body" sz="quarter" idx="12" hasCustomPrompt="1"/>
          </p:nvPr>
        </p:nvSpPr>
        <p:spPr>
          <a:xfrm>
            <a:off x="8036064" y="4125323"/>
            <a:ext cx="3535363" cy="874038"/>
          </a:xfrm>
        </p:spPr>
        <p:txBody>
          <a:bodyPr>
            <a:normAutofit/>
          </a:bodyPr>
          <a:lstStyle>
            <a:lvl1pPr marL="0" indent="0">
              <a:buNone/>
              <a:defRPr sz="6000" b="1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fi-FI" dirty="0" smtClean="0"/>
              <a:t>OTSIKKO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91143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0" y="5346069"/>
            <a:ext cx="12192000" cy="1511931"/>
          </a:xfrm>
          <a:prstGeom prst="rect">
            <a:avLst/>
          </a:prstGeom>
          <a:solidFill>
            <a:srgbClr val="545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bg1">
                  <a:lumMod val="85000"/>
                </a:schemeClr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-98696" y="449471"/>
            <a:ext cx="3689242" cy="1009521"/>
          </a:xfrm>
        </p:spPr>
        <p:txBody>
          <a:bodyPr anchor="b"/>
          <a:lstStyle>
            <a:lvl1pPr algn="ctr">
              <a:defRPr sz="6000" b="1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fi-FI" dirty="0" smtClean="0"/>
              <a:t>OTSIKKO</a:t>
            </a:r>
            <a:endParaRPr lang="fi-FI" dirty="0"/>
          </a:p>
        </p:txBody>
      </p:sp>
      <p:sp>
        <p:nvSpPr>
          <p:cNvPr id="30" name="Otsikko 1"/>
          <p:cNvSpPr txBox="1">
            <a:spLocks/>
          </p:cNvSpPr>
          <p:nvPr/>
        </p:nvSpPr>
        <p:spPr>
          <a:xfrm>
            <a:off x="5176134" y="5993402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endParaRPr lang="fi-FI" sz="1800" dirty="0"/>
          </a:p>
        </p:txBody>
      </p:sp>
      <p:sp>
        <p:nvSpPr>
          <p:cNvPr id="6" name="Tekstiruutu 5"/>
          <p:cNvSpPr txBox="1"/>
          <p:nvPr/>
        </p:nvSpPr>
        <p:spPr>
          <a:xfrm>
            <a:off x="10731302" y="6442284"/>
            <a:ext cx="1460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 smtClean="0">
                <a:solidFill>
                  <a:schemeClr val="bg1"/>
                </a:solidFill>
                <a:latin typeface="Franklin Gothic Medium Cond" panose="020B0606030402020204" pitchFamily="34" charset="0"/>
              </a:rPr>
              <a:t>savonake.fi</a:t>
            </a:r>
            <a:endParaRPr lang="fi-FI" sz="2400" dirty="0">
              <a:solidFill>
                <a:schemeClr val="bg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7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536609" y="1796112"/>
            <a:ext cx="10515600" cy="3532471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Franklin Gothic Medium Cond" panose="020B0606030402020204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dirty="0" smtClean="0"/>
              <a:t>Muokkaa tekstiä</a:t>
            </a:r>
          </a:p>
          <a:p>
            <a:pPr lvl="1"/>
            <a:r>
              <a:rPr lang="fi-FI" dirty="0" smtClean="0"/>
              <a:t>toinen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pic>
        <p:nvPicPr>
          <p:cNvPr id="20" name="Kuva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0297"/>
            <a:ext cx="4004109" cy="150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8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D12-C0BC-4825-9B35-843B298F9597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5093-F03F-45AF-9A57-A04B9EFE7A23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41747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D12-C0BC-4825-9B35-843B298F9597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5093-F03F-45AF-9A57-A04B9EFE7A2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555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D12-C0BC-4825-9B35-843B298F9597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5093-F03F-45AF-9A57-A04B9EFE7A2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3551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D12-C0BC-4825-9B35-843B298F9597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5093-F03F-45AF-9A57-A04B9EFE7A2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9603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D12-C0BC-4825-9B35-843B298F9597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5093-F03F-45AF-9A57-A04B9EFE7A2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871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D12-C0BC-4825-9B35-843B298F9597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5093-F03F-45AF-9A57-A04B9EFE7A2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082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D12-C0BC-4825-9B35-843B298F9597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5093-F03F-45AF-9A57-A04B9EFE7A2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3754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D12-C0BC-4825-9B35-843B298F9597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5093-F03F-45AF-9A57-A04B9EFE7A2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589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D12-C0BC-4825-9B35-843B298F9597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5093-F03F-45AF-9A57-A04B9EFE7A2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8315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9D12-C0BC-4825-9B35-843B298F9597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5093-F03F-45AF-9A57-A04B9EFE7A2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4157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5879374" y="0"/>
            <a:ext cx="6387966" cy="6858000"/>
          </a:xfrm>
          <a:prstGeom prst="rect">
            <a:avLst/>
          </a:prstGeom>
          <a:solidFill>
            <a:srgbClr val="545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Franklin Gothic Medium Cond" panose="020B0606030402020204" pitchFamily="34" charset="0"/>
            </a:endParaRP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768" y="2150635"/>
            <a:ext cx="5082757" cy="1676660"/>
          </a:xfrm>
          <a:prstGeom prst="rect">
            <a:avLst/>
          </a:prstGeom>
        </p:spPr>
      </p:pic>
      <p:sp>
        <p:nvSpPr>
          <p:cNvPr id="9" name="Kuusikulmio 8"/>
          <p:cNvSpPr/>
          <p:nvPr userDrawn="1"/>
        </p:nvSpPr>
        <p:spPr>
          <a:xfrm rot="16200000">
            <a:off x="4790473" y="1193507"/>
            <a:ext cx="1084242" cy="993728"/>
          </a:xfrm>
          <a:prstGeom prst="hexagon">
            <a:avLst/>
          </a:prstGeom>
          <a:solidFill>
            <a:srgbClr val="DFD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Kuusikulmio 9"/>
          <p:cNvSpPr/>
          <p:nvPr userDrawn="1"/>
        </p:nvSpPr>
        <p:spPr>
          <a:xfrm rot="16200000">
            <a:off x="5458999" y="1838990"/>
            <a:ext cx="1065654" cy="954154"/>
          </a:xfrm>
          <a:prstGeom prst="hexagon">
            <a:avLst/>
          </a:prstGeom>
          <a:solidFill>
            <a:srgbClr val="FD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Kuusikulmio 10"/>
          <p:cNvSpPr/>
          <p:nvPr userDrawn="1"/>
        </p:nvSpPr>
        <p:spPr>
          <a:xfrm rot="16200000">
            <a:off x="5037285" y="2874764"/>
            <a:ext cx="1027539" cy="975797"/>
          </a:xfrm>
          <a:prstGeom prst="hexagon">
            <a:avLst/>
          </a:prstGeom>
          <a:solidFill>
            <a:srgbClr val="C3E3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Kuusikulmio 11"/>
          <p:cNvSpPr/>
          <p:nvPr userDrawn="1"/>
        </p:nvSpPr>
        <p:spPr>
          <a:xfrm rot="16200000">
            <a:off x="5200270" y="3936978"/>
            <a:ext cx="1122926" cy="1001839"/>
          </a:xfrm>
          <a:prstGeom prst="hexagon">
            <a:avLst/>
          </a:prstGeom>
          <a:solidFill>
            <a:srgbClr val="DFD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Kuusikulmio 12"/>
          <p:cNvSpPr/>
          <p:nvPr userDrawn="1"/>
        </p:nvSpPr>
        <p:spPr>
          <a:xfrm rot="16200000">
            <a:off x="4814189" y="4960997"/>
            <a:ext cx="1066915" cy="997895"/>
          </a:xfrm>
          <a:prstGeom prst="hexagon">
            <a:avLst/>
          </a:prstGeom>
          <a:solidFill>
            <a:srgbClr val="FD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Kuusikulmio 13"/>
          <p:cNvSpPr/>
          <p:nvPr userDrawn="1"/>
        </p:nvSpPr>
        <p:spPr>
          <a:xfrm rot="16200000">
            <a:off x="5506164" y="119694"/>
            <a:ext cx="1089298" cy="974815"/>
          </a:xfrm>
          <a:prstGeom prst="hexagon">
            <a:avLst/>
          </a:prstGeom>
          <a:solidFill>
            <a:srgbClr val="C3E3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Kuusikulmio 14"/>
          <p:cNvSpPr/>
          <p:nvPr userDrawn="1"/>
        </p:nvSpPr>
        <p:spPr>
          <a:xfrm rot="16200000">
            <a:off x="5469474" y="5804687"/>
            <a:ext cx="1013243" cy="922692"/>
          </a:xfrm>
          <a:prstGeom prst="hexagon">
            <a:avLst/>
          </a:prstGeom>
          <a:solidFill>
            <a:srgbClr val="DFD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Otsikko 1"/>
          <p:cNvSpPr txBox="1">
            <a:spLocks/>
          </p:cNvSpPr>
          <p:nvPr userDrawn="1"/>
        </p:nvSpPr>
        <p:spPr>
          <a:xfrm>
            <a:off x="4742531" y="3097626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600" dirty="0" smtClean="0"/>
              <a:t>OSALLISUUS</a:t>
            </a:r>
            <a:endParaRPr lang="fi-FI" sz="1600" dirty="0"/>
          </a:p>
        </p:txBody>
      </p:sp>
      <p:sp>
        <p:nvSpPr>
          <p:cNvPr id="24" name="Otsikko 1"/>
          <p:cNvSpPr txBox="1">
            <a:spLocks/>
          </p:cNvSpPr>
          <p:nvPr userDrawn="1"/>
        </p:nvSpPr>
        <p:spPr>
          <a:xfrm>
            <a:off x="4952888" y="4195607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800" dirty="0" smtClean="0"/>
              <a:t>DIALOGI</a:t>
            </a:r>
            <a:endParaRPr lang="fi-FI" sz="1800" dirty="0"/>
          </a:p>
        </p:txBody>
      </p:sp>
      <p:sp>
        <p:nvSpPr>
          <p:cNvPr id="25" name="Otsikko 1"/>
          <p:cNvSpPr txBox="1">
            <a:spLocks/>
          </p:cNvSpPr>
          <p:nvPr userDrawn="1"/>
        </p:nvSpPr>
        <p:spPr>
          <a:xfrm>
            <a:off x="5176135" y="2021047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800" dirty="0" smtClean="0"/>
              <a:t>YHTEISTYÖ</a:t>
            </a:r>
            <a:endParaRPr lang="fi-FI" sz="1800" dirty="0"/>
          </a:p>
        </p:txBody>
      </p:sp>
      <p:sp>
        <p:nvSpPr>
          <p:cNvPr id="26" name="Otsikko 1"/>
          <p:cNvSpPr txBox="1">
            <a:spLocks/>
          </p:cNvSpPr>
          <p:nvPr userDrawn="1"/>
        </p:nvSpPr>
        <p:spPr>
          <a:xfrm>
            <a:off x="5242290" y="342288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800" dirty="0" smtClean="0"/>
              <a:t>KIRJASTOT</a:t>
            </a:r>
            <a:endParaRPr lang="fi-FI" sz="1800" dirty="0"/>
          </a:p>
        </p:txBody>
      </p:sp>
      <p:sp>
        <p:nvSpPr>
          <p:cNvPr id="28" name="Otsikko 1"/>
          <p:cNvSpPr txBox="1">
            <a:spLocks/>
          </p:cNvSpPr>
          <p:nvPr userDrawn="1"/>
        </p:nvSpPr>
        <p:spPr>
          <a:xfrm>
            <a:off x="4485337" y="1415996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800" dirty="0" smtClean="0"/>
              <a:t>VERKOSTO</a:t>
            </a:r>
            <a:endParaRPr lang="fi-FI" sz="1800" dirty="0"/>
          </a:p>
        </p:txBody>
      </p:sp>
      <p:sp>
        <p:nvSpPr>
          <p:cNvPr id="29" name="Otsikko 1"/>
          <p:cNvSpPr txBox="1">
            <a:spLocks/>
          </p:cNvSpPr>
          <p:nvPr userDrawn="1"/>
        </p:nvSpPr>
        <p:spPr>
          <a:xfrm>
            <a:off x="4539123" y="5260522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600" dirty="0" smtClean="0"/>
              <a:t>TASA-</a:t>
            </a:r>
          </a:p>
          <a:p>
            <a:r>
              <a:rPr lang="fi-FI" sz="1600" dirty="0" smtClean="0"/>
              <a:t>VERTAISUUS</a:t>
            </a:r>
            <a:endParaRPr lang="fi-FI" sz="1600" dirty="0"/>
          </a:p>
        </p:txBody>
      </p:sp>
      <p:sp>
        <p:nvSpPr>
          <p:cNvPr id="30" name="Otsikko 1"/>
          <p:cNvSpPr txBox="1">
            <a:spLocks/>
          </p:cNvSpPr>
          <p:nvPr userDrawn="1"/>
        </p:nvSpPr>
        <p:spPr>
          <a:xfrm>
            <a:off x="5176134" y="5993402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r>
              <a:rPr lang="fi-FI" sz="1800" dirty="0" smtClean="0"/>
              <a:t>VIESTINTÄ</a:t>
            </a:r>
            <a:endParaRPr lang="fi-FI" sz="1800" dirty="0"/>
          </a:p>
        </p:txBody>
      </p:sp>
      <p:sp>
        <p:nvSpPr>
          <p:cNvPr id="33" name="Sisällön paikkamerkki 2"/>
          <p:cNvSpPr>
            <a:spLocks noGrp="1"/>
          </p:cNvSpPr>
          <p:nvPr>
            <p:ph idx="10" hasCustomPrompt="1"/>
          </p:nvPr>
        </p:nvSpPr>
        <p:spPr>
          <a:xfrm>
            <a:off x="771646" y="702644"/>
            <a:ext cx="3606259" cy="5419023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Franklin Gothic Medium Cond" panose="020B0606030402020204" pitchFamily="34" charset="0"/>
              </a:defRPr>
            </a:lvl1pPr>
            <a:lvl2pPr>
              <a:defRPr>
                <a:latin typeface="Franklin Gothic Medium Cond" panose="020B0606030402020204" pitchFamily="34" charset="0"/>
              </a:defRPr>
            </a:lvl2pPr>
            <a:lvl3pPr>
              <a:defRPr>
                <a:latin typeface="Franklin Gothic Medium Cond" panose="020B0606030402020204" pitchFamily="34" charset="0"/>
              </a:defRPr>
            </a:lvl3pPr>
            <a:lvl4pPr>
              <a:defRPr>
                <a:latin typeface="Franklin Gothic Medium Cond" panose="020B0606030402020204" pitchFamily="34" charset="0"/>
              </a:defRPr>
            </a:lvl4pPr>
            <a:lvl5pPr>
              <a:defRPr>
                <a:latin typeface="Franklin Gothic Medium Cond" panose="020B0606030402020204" pitchFamily="34" charset="0"/>
              </a:defRPr>
            </a:lvl5pPr>
          </a:lstStyle>
          <a:p>
            <a:pPr lvl="0"/>
            <a:r>
              <a:rPr lang="fi-FI" dirty="0" smtClean="0"/>
              <a:t>Lisää tarvittaessa tekstiä tai kuva</a:t>
            </a:r>
            <a:endParaRPr lang="fi-FI" dirty="0"/>
          </a:p>
        </p:txBody>
      </p:sp>
      <p:sp>
        <p:nvSpPr>
          <p:cNvPr id="35" name="Tekstin paikkamerkki 34"/>
          <p:cNvSpPr>
            <a:spLocks noGrp="1"/>
          </p:cNvSpPr>
          <p:nvPr>
            <p:ph type="body" sz="quarter" idx="11" hasCustomPrompt="1"/>
          </p:nvPr>
        </p:nvSpPr>
        <p:spPr>
          <a:xfrm>
            <a:off x="8068844" y="5027879"/>
            <a:ext cx="3535363" cy="10937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fi-FI" dirty="0" smtClean="0"/>
              <a:t>alaotsikko</a:t>
            </a:r>
            <a:endParaRPr lang="fi-FI" dirty="0"/>
          </a:p>
        </p:txBody>
      </p:sp>
      <p:sp>
        <p:nvSpPr>
          <p:cNvPr id="38" name="Tekstin paikkamerkki 34"/>
          <p:cNvSpPr>
            <a:spLocks noGrp="1"/>
          </p:cNvSpPr>
          <p:nvPr>
            <p:ph type="body" sz="quarter" idx="12" hasCustomPrompt="1"/>
          </p:nvPr>
        </p:nvSpPr>
        <p:spPr>
          <a:xfrm>
            <a:off x="8068845" y="3985098"/>
            <a:ext cx="3535363" cy="1093788"/>
          </a:xfrm>
        </p:spPr>
        <p:txBody>
          <a:bodyPr>
            <a:normAutofit/>
          </a:bodyPr>
          <a:lstStyle>
            <a:lvl1pPr marL="0" indent="0">
              <a:buNone/>
              <a:defRPr sz="6000" b="1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fi-FI" dirty="0" smtClean="0"/>
              <a:t>OTSIKKO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15714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0" y="5346069"/>
            <a:ext cx="12192000" cy="1511931"/>
          </a:xfrm>
          <a:prstGeom prst="rect">
            <a:avLst/>
          </a:prstGeom>
          <a:solidFill>
            <a:srgbClr val="545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bg1">
                  <a:lumMod val="85000"/>
                </a:schemeClr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-98696" y="449471"/>
            <a:ext cx="3689242" cy="1009521"/>
          </a:xfrm>
        </p:spPr>
        <p:txBody>
          <a:bodyPr anchor="b"/>
          <a:lstStyle>
            <a:lvl1pPr algn="ctr">
              <a:defRPr sz="6000" b="1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fi-FI" dirty="0" smtClean="0"/>
              <a:t>OTSIKKO</a:t>
            </a:r>
            <a:endParaRPr lang="fi-FI" dirty="0"/>
          </a:p>
        </p:txBody>
      </p:sp>
      <p:sp>
        <p:nvSpPr>
          <p:cNvPr id="30" name="Otsikko 1"/>
          <p:cNvSpPr txBox="1">
            <a:spLocks/>
          </p:cNvSpPr>
          <p:nvPr userDrawn="1"/>
        </p:nvSpPr>
        <p:spPr>
          <a:xfrm>
            <a:off x="5176134" y="5993402"/>
            <a:ext cx="1617045" cy="4522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endParaRPr lang="fi-FI" sz="1800" dirty="0"/>
          </a:p>
        </p:txBody>
      </p:sp>
      <p:sp>
        <p:nvSpPr>
          <p:cNvPr id="6" name="Tekstiruutu 5"/>
          <p:cNvSpPr txBox="1"/>
          <p:nvPr userDrawn="1"/>
        </p:nvSpPr>
        <p:spPr>
          <a:xfrm>
            <a:off x="10731302" y="6442284"/>
            <a:ext cx="1460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 smtClean="0">
                <a:solidFill>
                  <a:schemeClr val="bg1"/>
                </a:solidFill>
                <a:latin typeface="Franklin Gothic Medium Cond" panose="020B0606030402020204" pitchFamily="34" charset="0"/>
              </a:rPr>
              <a:t>savonake.fi</a:t>
            </a:r>
            <a:endParaRPr lang="fi-FI" sz="2400" dirty="0">
              <a:solidFill>
                <a:schemeClr val="bg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7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536609" y="1796112"/>
            <a:ext cx="10515600" cy="3532471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Franklin Gothic Medium Cond" panose="020B0606030402020204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dirty="0" smtClean="0"/>
              <a:t>Muokkaa tekstiä</a:t>
            </a:r>
          </a:p>
          <a:p>
            <a:pPr lvl="1"/>
            <a:r>
              <a:rPr lang="fi-FI" dirty="0" smtClean="0"/>
              <a:t>toinen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pic>
        <p:nvPicPr>
          <p:cNvPr id="20" name="Kuva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0297"/>
            <a:ext cx="4004109" cy="150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0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 smtClean="0"/>
              <a:t>Muokkaa tekstin perustyylejä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99D12-C0BC-4825-9B35-843B298F9597}" type="datetimeFigureOut">
              <a:rPr lang="fi-FI" smtClean="0"/>
              <a:t>10.3.2020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35093-F03F-45AF-9A57-A04B9EFE7A2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333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649" r:id="rId13"/>
    <p:sldLayoutId id="214748366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AKuopio" TargetMode="External"/><Relationship Id="rId2" Type="http://schemas.openxmlformats.org/officeDocument/2006/relationships/hyperlink" Target="https://www.facebook.com/akesavo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s://savonake.fi/" TargetMode="External"/><Relationship Id="rId4" Type="http://schemas.openxmlformats.org/officeDocument/2006/relationships/hyperlink" Target="https://www.instagram.com/akesavo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0"/>
          <p:cNvSpPr txBox="1">
            <a:spLocks/>
          </p:cNvSpPr>
          <p:nvPr/>
        </p:nvSpPr>
        <p:spPr>
          <a:xfrm>
            <a:off x="7003295" y="4950372"/>
            <a:ext cx="4680065" cy="1009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400" b="1" dirty="0" smtClean="0">
                <a:solidFill>
                  <a:schemeClr val="bg1"/>
                </a:solidFill>
              </a:rPr>
              <a:t>Verkostoitumispäivä </a:t>
            </a:r>
            <a:r>
              <a:rPr lang="fi-FI" sz="2400" b="1" dirty="0" smtClean="0">
                <a:solidFill>
                  <a:schemeClr val="bg1"/>
                </a:solidFill>
              </a:rPr>
              <a:t>11.3.2020</a:t>
            </a:r>
            <a:endParaRPr lang="fi-FI" sz="2400" b="1" dirty="0" smtClean="0">
              <a:solidFill>
                <a:schemeClr val="bg1"/>
              </a:solidFill>
            </a:endParaRPr>
          </a:p>
          <a:p>
            <a:r>
              <a:rPr lang="fi-FI" sz="2400" dirty="0" smtClean="0">
                <a:solidFill>
                  <a:schemeClr val="bg1"/>
                </a:solidFill>
              </a:rPr>
              <a:t>Heli, Johanna V., Ulla, Johanna O., Ilkka</a:t>
            </a:r>
            <a:endParaRPr lang="fi-FI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51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ctrTitle"/>
          </p:nvPr>
        </p:nvSpPr>
        <p:spPr>
          <a:xfrm>
            <a:off x="208874" y="374657"/>
            <a:ext cx="5186085" cy="1034460"/>
          </a:xfrm>
        </p:spPr>
        <p:txBody>
          <a:bodyPr>
            <a:noAutofit/>
          </a:bodyPr>
          <a:lstStyle/>
          <a:p>
            <a:pPr algn="l"/>
            <a:r>
              <a:rPr lang="fi-FI" sz="3600" dirty="0" smtClean="0">
                <a:solidFill>
                  <a:schemeClr val="bg2">
                    <a:lumMod val="10000"/>
                  </a:schemeClr>
                </a:solidFill>
              </a:rPr>
              <a:t>PIENI KERTAUS - mikä AKE?</a:t>
            </a:r>
            <a:r>
              <a:rPr lang="fi-FI" sz="3600" dirty="0" smtClean="0"/>
              <a:t/>
            </a:r>
            <a:br>
              <a:rPr lang="fi-FI" sz="3600" dirty="0" smtClean="0"/>
            </a:br>
            <a:endParaRPr lang="fi-FI" sz="3600" dirty="0"/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299258" y="1409117"/>
            <a:ext cx="7499021" cy="35995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2600" b="1" dirty="0" smtClean="0">
                <a:solidFill>
                  <a:srgbClr val="DFD646"/>
                </a:solidFill>
              </a:rPr>
              <a:t>OKM taustalla, nyt käynnissä kolmas toimintavuosi</a:t>
            </a:r>
          </a:p>
          <a:p>
            <a:r>
              <a:rPr lang="fi-FI" sz="2000" dirty="0" smtClean="0"/>
              <a:t>Opetus- </a:t>
            </a:r>
            <a:r>
              <a:rPr lang="fi-FI" sz="2000" dirty="0"/>
              <a:t>ja kulttuuriministeriön myöntämä erityisavustus (asetus 660/2017</a:t>
            </a:r>
            <a:r>
              <a:rPr lang="fi-FI" sz="2000" dirty="0" smtClean="0"/>
              <a:t>)</a:t>
            </a:r>
            <a:endParaRPr lang="fi-FI" sz="2000" dirty="0"/>
          </a:p>
          <a:p>
            <a:pPr lvl="1"/>
            <a:r>
              <a:rPr lang="fi-FI" sz="1600" dirty="0" smtClean="0"/>
              <a:t>Alueellinen kehittämistehtävä myönnettiin Kuopion kaupungille 1.1.2018 </a:t>
            </a:r>
            <a:r>
              <a:rPr lang="fi-FI" sz="1600" dirty="0" smtClean="0">
                <a:sym typeface="Wingdings" panose="05000000000000000000" pitchFamily="2" charset="2"/>
              </a:rPr>
              <a:t></a:t>
            </a:r>
            <a:endParaRPr lang="fi-FI" sz="1600" dirty="0" smtClean="0"/>
          </a:p>
          <a:p>
            <a:r>
              <a:rPr lang="fi-FI" sz="2000" dirty="0" smtClean="0"/>
              <a:t>Avustuksilla toteutetaan yleisiä kirjastoja koskevan lain (1492/2016), opetus- ja kulttuuriministeriön kulttuuripolitiikan strategian 2025, Opetus- ja kulttuuriministeriön strategian 2030 sekä hallitusohjelman tavoitteita. </a:t>
            </a:r>
          </a:p>
          <a:p>
            <a:r>
              <a:rPr lang="fi-FI" sz="2000" dirty="0" smtClean="0"/>
              <a:t>Rahoitus </a:t>
            </a:r>
            <a:r>
              <a:rPr lang="fi-FI" sz="2000" dirty="0"/>
              <a:t>haetaan yhdeksi toimintavuodeksi kerrallaan (toimintasuunnitelma) ja raportoidaan vuosittain ministeriöön</a:t>
            </a:r>
            <a:r>
              <a:rPr lang="fi-FI" sz="2000" dirty="0" smtClean="0"/>
              <a:t>.</a:t>
            </a:r>
          </a:p>
          <a:p>
            <a:r>
              <a:rPr lang="fi-FI" sz="2000" dirty="0" smtClean="0"/>
              <a:t>Ministeriö </a:t>
            </a:r>
            <a:r>
              <a:rPr lang="fi-FI" sz="2000" dirty="0"/>
              <a:t>seuraa tuloksellisuutta ja </a:t>
            </a:r>
            <a:r>
              <a:rPr lang="fi-FI" sz="2000" dirty="0" smtClean="0"/>
              <a:t>tarkoituksenmukaisuutta, asettaa rajoituksia ja velvollisuuksia.</a:t>
            </a:r>
            <a:endParaRPr lang="fi-FI" sz="2000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930" y="1409117"/>
            <a:ext cx="4225583" cy="3169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402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ctrTitle"/>
          </p:nvPr>
        </p:nvSpPr>
        <p:spPr>
          <a:xfrm>
            <a:off x="208874" y="374657"/>
            <a:ext cx="5186085" cy="1034460"/>
          </a:xfrm>
        </p:spPr>
        <p:txBody>
          <a:bodyPr>
            <a:noAutofit/>
          </a:bodyPr>
          <a:lstStyle/>
          <a:p>
            <a:pPr algn="l"/>
            <a:r>
              <a:rPr lang="fi-FI" sz="3600" dirty="0" smtClean="0">
                <a:solidFill>
                  <a:schemeClr val="tx1">
                    <a:lumMod val="50000"/>
                  </a:schemeClr>
                </a:solidFill>
              </a:rPr>
              <a:t>PIENI KERTAUS - mikä AKE?</a:t>
            </a:r>
            <a:r>
              <a:rPr lang="fi-FI" sz="3600" dirty="0" smtClean="0"/>
              <a:t/>
            </a:r>
            <a:br>
              <a:rPr lang="fi-FI" sz="3600" dirty="0" smtClean="0"/>
            </a:br>
            <a:endParaRPr lang="fi-FI" sz="3600" dirty="0"/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324512" y="1336849"/>
            <a:ext cx="6608304" cy="3599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2400" b="1" dirty="0" smtClean="0">
                <a:solidFill>
                  <a:srgbClr val="DFD646"/>
                </a:solidFill>
              </a:rPr>
              <a:t>Alueellinen kehittämistehtävä on olemassa kirjastoja varten</a:t>
            </a:r>
          </a:p>
          <a:p>
            <a:pPr lvl="1"/>
            <a:r>
              <a:rPr lang="fi-FI" sz="2000" dirty="0" smtClean="0"/>
              <a:t>9 AKE-kirjastoa, kukin vastaa omasta alueestaan – meillä alueena Etelä- ja </a:t>
            </a:r>
            <a:r>
              <a:rPr lang="fi-FI" sz="2000" dirty="0" err="1" smtClean="0"/>
              <a:t>Pohjois</a:t>
            </a:r>
            <a:r>
              <a:rPr lang="fi-FI" sz="2000" dirty="0" smtClean="0"/>
              <a:t>-Savo</a:t>
            </a:r>
          </a:p>
          <a:p>
            <a:pPr lvl="1"/>
            <a:r>
              <a:rPr lang="fi-FI" sz="2000" dirty="0" smtClean="0"/>
              <a:t>Tuetaan kirjastojen </a:t>
            </a:r>
            <a:r>
              <a:rPr lang="fi-FI" sz="2000" dirty="0"/>
              <a:t>kehittymistä ja henkilöstön </a:t>
            </a:r>
            <a:r>
              <a:rPr lang="fi-FI" sz="2000" dirty="0" smtClean="0"/>
              <a:t>osaamista</a:t>
            </a:r>
          </a:p>
          <a:p>
            <a:pPr lvl="1"/>
            <a:r>
              <a:rPr lang="fi-FI" sz="2000" dirty="0"/>
              <a:t>E</a:t>
            </a:r>
            <a:r>
              <a:rPr lang="fi-FI" sz="2000" dirty="0" smtClean="0"/>
              <a:t>distetään kirjastojen </a:t>
            </a:r>
            <a:r>
              <a:rPr lang="fi-FI" sz="2000" dirty="0"/>
              <a:t>keskinäistä </a:t>
            </a:r>
            <a:r>
              <a:rPr lang="fi-FI" sz="2000" dirty="0" smtClean="0"/>
              <a:t>yhteistoimintaa </a:t>
            </a:r>
          </a:p>
          <a:p>
            <a:r>
              <a:rPr lang="fi-FI" sz="2000" dirty="0" smtClean="0"/>
              <a:t>AKE-kirjasto toimii myös tiiviissä </a:t>
            </a:r>
            <a:r>
              <a:rPr lang="fi-FI" sz="2000" dirty="0"/>
              <a:t>yhteistyössä muiden </a:t>
            </a:r>
            <a:r>
              <a:rPr lang="fi-FI" sz="2000" dirty="0" smtClean="0"/>
              <a:t>AKE-kirjastojen</a:t>
            </a:r>
            <a:r>
              <a:rPr lang="fi-FI" sz="2000" dirty="0"/>
              <a:t>, </a:t>
            </a:r>
            <a:r>
              <a:rPr lang="fi-FI" sz="2000" dirty="0" err="1" smtClean="0"/>
              <a:t>VAKEn</a:t>
            </a:r>
            <a:r>
              <a:rPr lang="fi-FI" sz="2000" dirty="0" smtClean="0"/>
              <a:t>, </a:t>
            </a:r>
            <a:r>
              <a:rPr lang="fi-FI" sz="2000" dirty="0" err="1" smtClean="0"/>
              <a:t>ERTEn</a:t>
            </a:r>
            <a:r>
              <a:rPr lang="fi-FI" sz="2000" dirty="0" smtClean="0"/>
              <a:t> ja </a:t>
            </a:r>
            <a:r>
              <a:rPr lang="fi-FI" sz="2000" dirty="0" err="1" smtClean="0"/>
              <a:t>AVIn</a:t>
            </a:r>
            <a:r>
              <a:rPr lang="fi-FI" sz="2000" dirty="0" smtClean="0"/>
              <a:t> kanssa</a:t>
            </a:r>
          </a:p>
          <a:p>
            <a:r>
              <a:rPr lang="fi-FI" sz="2000" dirty="0" smtClean="0"/>
              <a:t>Savon </a:t>
            </a:r>
            <a:r>
              <a:rPr lang="fi-FI" sz="2000" dirty="0" err="1" smtClean="0"/>
              <a:t>AKEn</a:t>
            </a:r>
            <a:r>
              <a:rPr lang="fi-FI" sz="2000" dirty="0" smtClean="0"/>
              <a:t> suunnitteluryhmä kerää yhteen osaamisen kehittämisen tarpeet ja tekee pitkän tähtäimen suunnitelmaa monipuoliseen tietoon nojaten</a:t>
            </a:r>
            <a:endParaRPr lang="fi-FI" sz="2200" dirty="0" smtClean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816" y="67145"/>
            <a:ext cx="5201751" cy="520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3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ctrTitle"/>
          </p:nvPr>
        </p:nvSpPr>
        <p:spPr>
          <a:xfrm>
            <a:off x="208874" y="374657"/>
            <a:ext cx="5553571" cy="1009521"/>
          </a:xfrm>
        </p:spPr>
        <p:txBody>
          <a:bodyPr>
            <a:noAutofit/>
          </a:bodyPr>
          <a:lstStyle/>
          <a:p>
            <a:pPr algn="l"/>
            <a:r>
              <a:rPr lang="fi-FI" sz="3600" dirty="0" smtClean="0">
                <a:solidFill>
                  <a:schemeClr val="tx1">
                    <a:lumMod val="50000"/>
                  </a:schemeClr>
                </a:solidFill>
              </a:rPr>
              <a:t>SAVON AKEN TOIMINTAA 2020</a:t>
            </a:r>
            <a:r>
              <a:rPr lang="fi-FI" sz="3600" dirty="0" smtClean="0"/>
              <a:t/>
            </a:r>
            <a:br>
              <a:rPr lang="fi-FI" sz="3600" dirty="0" smtClean="0"/>
            </a:br>
            <a:r>
              <a:rPr lang="fi-FI" sz="3600" dirty="0">
                <a:solidFill>
                  <a:srgbClr val="DFD646"/>
                </a:solidFill>
              </a:rPr>
              <a:t>K</a:t>
            </a:r>
            <a:r>
              <a:rPr lang="fi-FI" sz="3600" dirty="0" smtClean="0">
                <a:solidFill>
                  <a:srgbClr val="DFD646"/>
                </a:solidFill>
              </a:rPr>
              <a:t>oulutusta</a:t>
            </a:r>
            <a:endParaRPr lang="fi-FI" sz="3600" dirty="0">
              <a:solidFill>
                <a:srgbClr val="DFD646"/>
              </a:solidFill>
            </a:endParaRP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299259" y="1533807"/>
            <a:ext cx="6600306" cy="3766733"/>
          </a:xfrm>
        </p:spPr>
        <p:txBody>
          <a:bodyPr>
            <a:normAutofit fontScale="92500" lnSpcReduction="10000"/>
          </a:bodyPr>
          <a:lstStyle/>
          <a:p>
            <a:r>
              <a:rPr lang="fi-FI" sz="2400" dirty="0" smtClean="0"/>
              <a:t>Asiakaspalvelun kehittäminen</a:t>
            </a:r>
          </a:p>
          <a:p>
            <a:pPr lvl="1"/>
            <a:r>
              <a:rPr lang="fi-FI" sz="1900" dirty="0" smtClean="0"/>
              <a:t>Kirjallisuus- ja suosittelukoulutus 17.1. Kuopio, </a:t>
            </a:r>
            <a:br>
              <a:rPr lang="fi-FI" sz="1900" dirty="0" smtClean="0"/>
            </a:br>
            <a:r>
              <a:rPr lang="fi-FI" sz="1900" dirty="0" smtClean="0"/>
              <a:t>28.1. Savonlinna</a:t>
            </a:r>
          </a:p>
          <a:p>
            <a:pPr lvl="1"/>
            <a:r>
              <a:rPr lang="fi-FI" sz="1900" dirty="0" smtClean="0"/>
              <a:t>Verkostoitumispäivä 11.3. Varkaus</a:t>
            </a:r>
          </a:p>
          <a:p>
            <a:pPr lvl="1"/>
            <a:r>
              <a:rPr lang="fi-FI" sz="1900" dirty="0" smtClean="0"/>
              <a:t>Asiakaslähtöisen kehittämisen työkalut 24.3. Kuopio, </a:t>
            </a:r>
            <a:br>
              <a:rPr lang="fi-FI" sz="1900" dirty="0" smtClean="0"/>
            </a:br>
            <a:r>
              <a:rPr lang="fi-FI" sz="1900" dirty="0" smtClean="0"/>
              <a:t>25.3. Mikkeli</a:t>
            </a:r>
          </a:p>
          <a:p>
            <a:pPr lvl="1"/>
            <a:r>
              <a:rPr lang="fi-FI" sz="1900" dirty="0" smtClean="0"/>
              <a:t>Toimiva ja vetovoimainen kirjastotila 23.4. Kuopio, </a:t>
            </a:r>
            <a:br>
              <a:rPr lang="fi-FI" sz="1900" dirty="0" smtClean="0"/>
            </a:br>
            <a:r>
              <a:rPr lang="fi-FI" sz="1900" dirty="0" smtClean="0"/>
              <a:t>24.4. Mikkeli</a:t>
            </a:r>
          </a:p>
          <a:p>
            <a:r>
              <a:rPr lang="fi-FI" sz="2400" dirty="0" smtClean="0"/>
              <a:t>Nuorten kirjastopalvelut ja mediakasvatus</a:t>
            </a:r>
          </a:p>
          <a:p>
            <a:pPr lvl="1"/>
            <a:r>
              <a:rPr lang="fi-FI" sz="1900" dirty="0" smtClean="0"/>
              <a:t>Nuorten kirjastopalvelujen työpajat syksyllä 2020</a:t>
            </a:r>
          </a:p>
          <a:p>
            <a:pPr lvl="1"/>
            <a:r>
              <a:rPr lang="fi-FI" sz="1900" dirty="0" smtClean="0"/>
              <a:t>Opintomatka </a:t>
            </a:r>
            <a:r>
              <a:rPr lang="fi-FI" sz="1900" dirty="0" err="1" smtClean="0"/>
              <a:t>ERTEn</a:t>
            </a:r>
            <a:r>
              <a:rPr lang="fi-FI" sz="1900" dirty="0" smtClean="0"/>
              <a:t> LANU-seminaariin 25.-26.11.</a:t>
            </a:r>
          </a:p>
          <a:p>
            <a:pPr lvl="1"/>
            <a:r>
              <a:rPr lang="fi-FI" sz="1900" dirty="0" smtClean="0"/>
              <a:t>Aikuisten mediakasvatus ja uudet mediat, loppuvuosi 2020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936" y="374657"/>
            <a:ext cx="5061828" cy="459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7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ctrTitle"/>
          </p:nvPr>
        </p:nvSpPr>
        <p:spPr>
          <a:xfrm>
            <a:off x="4248860" y="349719"/>
            <a:ext cx="5553571" cy="1009521"/>
          </a:xfrm>
        </p:spPr>
        <p:txBody>
          <a:bodyPr>
            <a:noAutofit/>
          </a:bodyPr>
          <a:lstStyle/>
          <a:p>
            <a:pPr algn="l"/>
            <a:r>
              <a:rPr lang="fi-FI" sz="3600" dirty="0" smtClean="0">
                <a:solidFill>
                  <a:schemeClr val="tx1">
                    <a:lumMod val="50000"/>
                  </a:schemeClr>
                </a:solidFill>
              </a:rPr>
              <a:t>SAVON AKEN TOIMINTAA 2020 </a:t>
            </a:r>
            <a:r>
              <a:rPr lang="fi-FI" sz="3600" dirty="0">
                <a:solidFill>
                  <a:srgbClr val="DFD646"/>
                </a:solidFill>
              </a:rPr>
              <a:t>V</a:t>
            </a:r>
            <a:r>
              <a:rPr lang="fi-FI" sz="3600" dirty="0" smtClean="0">
                <a:solidFill>
                  <a:srgbClr val="DFD646"/>
                </a:solidFill>
              </a:rPr>
              <a:t>erkostoitumista</a:t>
            </a:r>
            <a:endParaRPr lang="fi-FI" sz="3600" dirty="0">
              <a:solidFill>
                <a:srgbClr val="DFD646"/>
              </a:solidFill>
            </a:endParaRP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4248860" y="1575763"/>
            <a:ext cx="7463773" cy="3599536"/>
          </a:xfrm>
        </p:spPr>
        <p:txBody>
          <a:bodyPr>
            <a:normAutofit/>
          </a:bodyPr>
          <a:lstStyle/>
          <a:p>
            <a:r>
              <a:rPr lang="fi-FI" sz="2400" dirty="0" smtClean="0"/>
              <a:t>Kouluyhteistyöverkosto</a:t>
            </a:r>
          </a:p>
          <a:p>
            <a:pPr lvl="1"/>
            <a:r>
              <a:rPr lang="fi-FI" sz="2000" dirty="0" smtClean="0"/>
              <a:t>Alueen lastenkirjastotyön osaamisen kehittäminen ja jakaminen</a:t>
            </a:r>
          </a:p>
          <a:p>
            <a:r>
              <a:rPr lang="fi-FI" sz="2400" dirty="0" smtClean="0"/>
              <a:t>Senioriverkosto</a:t>
            </a:r>
          </a:p>
          <a:p>
            <a:r>
              <a:rPr lang="fi-FI" sz="2400" dirty="0" smtClean="0"/>
              <a:t>Verkostoitumispäivä</a:t>
            </a:r>
          </a:p>
          <a:p>
            <a:r>
              <a:rPr lang="fi-FI" sz="2400" dirty="0" smtClean="0"/>
              <a:t>Johtajien ja esimiesten kehittämispäivä 29.9.</a:t>
            </a:r>
          </a:p>
          <a:p>
            <a:pPr lvl="1"/>
            <a:r>
              <a:rPr lang="fi-FI" sz="2000" dirty="0"/>
              <a:t>työn organisointi ja </a:t>
            </a:r>
            <a:r>
              <a:rPr lang="fi-FI" sz="2000" dirty="0" smtClean="0"/>
              <a:t>johtaminen</a:t>
            </a:r>
          </a:p>
          <a:p>
            <a:pPr lvl="1"/>
            <a:r>
              <a:rPr lang="fi-FI" sz="2000" dirty="0" smtClean="0"/>
              <a:t>työyhteisöviestinnän </a:t>
            </a:r>
            <a:r>
              <a:rPr lang="fi-FI" sz="2000" dirty="0"/>
              <a:t>kokemuksia ja </a:t>
            </a:r>
            <a:r>
              <a:rPr lang="fi-FI" sz="2000" dirty="0" smtClean="0"/>
              <a:t>keskustelupaikkoja</a:t>
            </a:r>
          </a:p>
          <a:p>
            <a:pPr lvl="1"/>
            <a:r>
              <a:rPr lang="fi-FI" sz="2000" dirty="0" smtClean="0"/>
              <a:t>muutosjohtaminen</a:t>
            </a:r>
            <a:r>
              <a:rPr lang="fi-FI" sz="2000" dirty="0"/>
              <a:t>, viestintä ja markkinointi</a:t>
            </a:r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2" y="98994"/>
            <a:ext cx="3807229" cy="507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3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ctrTitle"/>
          </p:nvPr>
        </p:nvSpPr>
        <p:spPr>
          <a:xfrm>
            <a:off x="208874" y="374657"/>
            <a:ext cx="5553571" cy="1009521"/>
          </a:xfrm>
        </p:spPr>
        <p:txBody>
          <a:bodyPr>
            <a:noAutofit/>
          </a:bodyPr>
          <a:lstStyle/>
          <a:p>
            <a:pPr algn="l"/>
            <a:r>
              <a:rPr lang="fi-FI" sz="3600" dirty="0" smtClean="0">
                <a:solidFill>
                  <a:schemeClr val="tx1">
                    <a:lumMod val="50000"/>
                  </a:schemeClr>
                </a:solidFill>
              </a:rPr>
              <a:t>SAVON AKEN TOIMINTAA 2020</a:t>
            </a:r>
            <a:r>
              <a:rPr lang="fi-FI" sz="3600" dirty="0" smtClean="0"/>
              <a:t/>
            </a:r>
            <a:br>
              <a:rPr lang="fi-FI" sz="3600" dirty="0" smtClean="0"/>
            </a:br>
            <a:r>
              <a:rPr lang="fi-FI" sz="3600" dirty="0">
                <a:solidFill>
                  <a:srgbClr val="DFD646"/>
                </a:solidFill>
              </a:rPr>
              <a:t>V</a:t>
            </a:r>
            <a:r>
              <a:rPr lang="fi-FI" sz="3600" dirty="0" smtClean="0">
                <a:solidFill>
                  <a:srgbClr val="DFD646"/>
                </a:solidFill>
              </a:rPr>
              <a:t>irtuaalikahvittelua</a:t>
            </a:r>
            <a:endParaRPr lang="fi-FI" sz="3600" dirty="0">
              <a:solidFill>
                <a:srgbClr val="DFD646"/>
              </a:solidFill>
            </a:endParaRP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382699" y="1687515"/>
            <a:ext cx="6299949" cy="3180136"/>
          </a:xfrm>
        </p:spPr>
        <p:txBody>
          <a:bodyPr>
            <a:normAutofit fontScale="92500" lnSpcReduction="10000"/>
          </a:bodyPr>
          <a:lstStyle/>
          <a:p>
            <a:r>
              <a:rPr lang="fi-FI" sz="2600" dirty="0" smtClean="0"/>
              <a:t>Savon kirjastolaisten virtuaaliset kahvit</a:t>
            </a:r>
          </a:p>
          <a:p>
            <a:pPr lvl="1"/>
            <a:r>
              <a:rPr lang="fi-FI" sz="2200" dirty="0" smtClean="0"/>
              <a:t>Kaikki tervetulleita, ei ilmoittautumista</a:t>
            </a:r>
          </a:p>
          <a:p>
            <a:pPr lvl="1"/>
            <a:r>
              <a:rPr lang="fi-FI" sz="2200" dirty="0" smtClean="0"/>
              <a:t>Jaetaan kokemuksia rennosti kollegojen kesken</a:t>
            </a:r>
          </a:p>
          <a:p>
            <a:pPr lvl="1"/>
            <a:r>
              <a:rPr lang="fi-FI" sz="2200" dirty="0" smtClean="0"/>
              <a:t>Ennalta mietitty teema</a:t>
            </a:r>
          </a:p>
          <a:p>
            <a:r>
              <a:rPr lang="fi-FI" sz="2600" dirty="0" smtClean="0"/>
              <a:t>Savon johtajien ja esimiesten virtuaaliset aamukahvit</a:t>
            </a:r>
          </a:p>
          <a:p>
            <a:pPr lvl="1"/>
            <a:r>
              <a:rPr lang="fi-FI" sz="2200" dirty="0" smtClean="0"/>
              <a:t>Noin joka toinen kuukausi</a:t>
            </a:r>
          </a:p>
          <a:p>
            <a:pPr lvl="1"/>
            <a:r>
              <a:rPr lang="fi-FI" sz="2200" dirty="0" smtClean="0"/>
              <a:t>Tavoitteena ideoiden, käytänteiden ja kokemusten vaihto – seuraava ajankohtainen teema päätetään kokouksessa</a:t>
            </a:r>
          </a:p>
          <a:p>
            <a:pPr lvl="1">
              <a:buFontTx/>
              <a:buChar char="-"/>
            </a:pPr>
            <a:endParaRPr lang="fi-FI"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760" y="58189"/>
            <a:ext cx="3696694" cy="522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6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ctrTitle"/>
          </p:nvPr>
        </p:nvSpPr>
        <p:spPr>
          <a:xfrm>
            <a:off x="208874" y="382386"/>
            <a:ext cx="5553571" cy="1009521"/>
          </a:xfrm>
        </p:spPr>
        <p:txBody>
          <a:bodyPr>
            <a:noAutofit/>
          </a:bodyPr>
          <a:lstStyle/>
          <a:p>
            <a:pPr algn="l"/>
            <a:r>
              <a:rPr lang="fi-FI" sz="3600" dirty="0" smtClean="0">
                <a:solidFill>
                  <a:schemeClr val="tx1">
                    <a:lumMod val="50000"/>
                  </a:schemeClr>
                </a:solidFill>
              </a:rPr>
              <a:t>SAVON AKEN TOIMINTAA 2020</a:t>
            </a:r>
            <a:r>
              <a:rPr lang="fi-FI" sz="3600" dirty="0" smtClean="0"/>
              <a:t/>
            </a:r>
            <a:br>
              <a:rPr lang="fi-FI" sz="3600" dirty="0" smtClean="0"/>
            </a:br>
            <a:r>
              <a:rPr lang="fi-FI" sz="3600" dirty="0">
                <a:solidFill>
                  <a:srgbClr val="DFD646"/>
                </a:solidFill>
              </a:rPr>
              <a:t>V</a:t>
            </a:r>
            <a:r>
              <a:rPr lang="fi-FI" sz="3600" dirty="0" smtClean="0">
                <a:solidFill>
                  <a:srgbClr val="DFD646"/>
                </a:solidFill>
              </a:rPr>
              <a:t>ertaisoppimista</a:t>
            </a:r>
            <a:endParaRPr lang="fi-FI" sz="3600" dirty="0">
              <a:solidFill>
                <a:srgbClr val="DFD646"/>
              </a:solidFill>
            </a:endParaRP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208874" y="1653010"/>
            <a:ext cx="6732253" cy="3599536"/>
          </a:xfrm>
        </p:spPr>
        <p:txBody>
          <a:bodyPr>
            <a:normAutofit/>
          </a:bodyPr>
          <a:lstStyle/>
          <a:p>
            <a:r>
              <a:rPr lang="fi-FI" sz="2200" dirty="0" smtClean="0"/>
              <a:t>Vertaisoppimaan voi lähteä toiseen alueen kirjastoon</a:t>
            </a:r>
          </a:p>
          <a:p>
            <a:r>
              <a:rPr lang="fi-FI" sz="2200" dirty="0" smtClean="0"/>
              <a:t>AKE suunnittelee vertaisoppijan kanssa sopivan kohteen ja kustantaa matkakulut</a:t>
            </a:r>
          </a:p>
          <a:p>
            <a:r>
              <a:rPr lang="fi-FI" sz="2200" dirty="0" smtClean="0"/>
              <a:t>Pääsääntöisesti yhden päivän reissuja, usein jostain tietystä aihepiirist</a:t>
            </a:r>
            <a:r>
              <a:rPr lang="fi-FI" sz="2200" dirty="0"/>
              <a:t>ä</a:t>
            </a:r>
            <a:endParaRPr lang="fi-FI" sz="2200" dirty="0" smtClean="0"/>
          </a:p>
          <a:p>
            <a:r>
              <a:rPr lang="fi-FI" sz="2200" dirty="0" smtClean="0"/>
              <a:t>Tehokas keino kehittää osaamista jakaa hyviä käytänteitä ja verkostoitua – kannattaa tarttua mahdollisuuteen!</a:t>
            </a:r>
            <a:endParaRPr lang="fi-FI" sz="22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196" y="290946"/>
            <a:ext cx="4824565" cy="480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ctrTitle"/>
          </p:nvPr>
        </p:nvSpPr>
        <p:spPr>
          <a:xfrm>
            <a:off x="4340299" y="457784"/>
            <a:ext cx="5553571" cy="1009521"/>
          </a:xfrm>
        </p:spPr>
        <p:txBody>
          <a:bodyPr>
            <a:noAutofit/>
          </a:bodyPr>
          <a:lstStyle/>
          <a:p>
            <a:pPr algn="l"/>
            <a:r>
              <a:rPr lang="fi-FI" sz="3600" dirty="0" smtClean="0">
                <a:solidFill>
                  <a:schemeClr val="tx1">
                    <a:lumMod val="50000"/>
                  </a:schemeClr>
                </a:solidFill>
              </a:rPr>
              <a:t>SAVON AKEN TOIMINTAA 2020</a:t>
            </a:r>
            <a:r>
              <a:rPr lang="fi-FI" sz="3600" dirty="0" smtClean="0"/>
              <a:t/>
            </a:r>
            <a:br>
              <a:rPr lang="fi-FI" sz="3600" dirty="0" smtClean="0"/>
            </a:br>
            <a:r>
              <a:rPr lang="fi-FI" sz="3600" dirty="0">
                <a:solidFill>
                  <a:srgbClr val="DFD646"/>
                </a:solidFill>
              </a:rPr>
              <a:t>V</a:t>
            </a:r>
            <a:r>
              <a:rPr lang="fi-FI" sz="3600" dirty="0" smtClean="0">
                <a:solidFill>
                  <a:srgbClr val="DFD646"/>
                </a:solidFill>
              </a:rPr>
              <a:t>ankilakirjastoyhteistyötä</a:t>
            </a:r>
            <a:endParaRPr lang="fi-FI" sz="3600" dirty="0">
              <a:solidFill>
                <a:srgbClr val="DFD646"/>
              </a:solidFill>
            </a:endParaRP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4340299" y="1691749"/>
            <a:ext cx="6601874" cy="3187821"/>
          </a:xfrm>
        </p:spPr>
        <p:txBody>
          <a:bodyPr>
            <a:normAutofit/>
          </a:bodyPr>
          <a:lstStyle/>
          <a:p>
            <a:r>
              <a:rPr lang="fi-FI" sz="2000" dirty="0" smtClean="0"/>
              <a:t>Tarjoamme ministeriön ohjeistuksen mukaisesti asiantuntija-apua Savon alueen suljettuihin vankiloihin (Kuopio, Mikkeli, Sukeva)</a:t>
            </a:r>
          </a:p>
          <a:p>
            <a:r>
              <a:rPr lang="fi-FI" sz="2000" dirty="0" smtClean="0"/>
              <a:t>Tavoitteena edistää yleisten kirjastojen toimintaperiaatteiden toteutumista suljetuissa vankiloissa, ja että vankilat saavat eväitä vastata jatkossa itse kirjastopalveluiden järjestämisestä tai hyödyntää ostopalvelua</a:t>
            </a:r>
          </a:p>
          <a:p>
            <a:r>
              <a:rPr lang="fi-FI" sz="2000" dirty="0" smtClean="0"/>
              <a:t>Kaikissa vankiloissa erilainen tilanne: toimenpiteitä suunnitellaan yhdessä </a:t>
            </a:r>
            <a:r>
              <a:rPr lang="fi-FI" sz="2000" dirty="0" err="1" smtClean="0"/>
              <a:t>RISEn</a:t>
            </a:r>
            <a:r>
              <a:rPr lang="fi-FI" sz="2000" dirty="0" smtClean="0"/>
              <a:t> ja vankiloiden kanssa</a:t>
            </a:r>
            <a:endParaRPr lang="fi-FI" sz="2000"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35" y="216715"/>
            <a:ext cx="3800154" cy="491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0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ctrTitle"/>
          </p:nvPr>
        </p:nvSpPr>
        <p:spPr>
          <a:xfrm>
            <a:off x="4272742" y="242334"/>
            <a:ext cx="5553571" cy="1009521"/>
          </a:xfrm>
        </p:spPr>
        <p:txBody>
          <a:bodyPr>
            <a:noAutofit/>
          </a:bodyPr>
          <a:lstStyle/>
          <a:p>
            <a:pPr algn="l"/>
            <a:r>
              <a:rPr lang="fi-FI" sz="3600" dirty="0" smtClean="0">
                <a:solidFill>
                  <a:schemeClr val="tx1">
                    <a:lumMod val="50000"/>
                  </a:schemeClr>
                </a:solidFill>
              </a:rPr>
              <a:t>SAVON AKEN TOIMINTAA 2020</a:t>
            </a:r>
            <a:br>
              <a:rPr lang="fi-FI" sz="3600" dirty="0" smtClean="0">
                <a:solidFill>
                  <a:schemeClr val="tx1">
                    <a:lumMod val="50000"/>
                  </a:schemeClr>
                </a:solidFill>
              </a:rPr>
            </a:br>
            <a:endParaRPr lang="fi-FI" sz="3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4189614" y="1453010"/>
            <a:ext cx="7769629" cy="359953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fi-FI" sz="1400" dirty="0"/>
              <a:t>Digihankkeen (1.9.2019–30.11.2020) </a:t>
            </a:r>
            <a:r>
              <a:rPr lang="fi-FI" sz="1400" dirty="0" smtClean="0"/>
              <a:t>tavoitteena </a:t>
            </a:r>
            <a:r>
              <a:rPr lang="fi-FI" sz="1400" dirty="0"/>
              <a:t>on </a:t>
            </a:r>
            <a:r>
              <a:rPr lang="fi-FI" sz="1400" dirty="0" smtClean="0"/>
              <a:t>auttaa </a:t>
            </a:r>
            <a:r>
              <a:rPr lang="fi-FI" sz="1400" dirty="0"/>
              <a:t>yleisten kirjastojen työntekijöitä </a:t>
            </a:r>
            <a:r>
              <a:rPr lang="fi-FI" sz="1400" dirty="0" err="1" smtClean="0"/>
              <a:t>digitalisaation</a:t>
            </a:r>
            <a:r>
              <a:rPr lang="fi-FI" sz="1400" dirty="0" smtClean="0"/>
              <a:t> tuomissa muutoksissa (valtakunnallinen, kaikilla AKE-alueilla)</a:t>
            </a:r>
          </a:p>
          <a:p>
            <a:pPr>
              <a:lnSpc>
                <a:spcPct val="110000"/>
              </a:lnSpc>
            </a:pPr>
            <a:r>
              <a:rPr lang="fi-FI" sz="1400" dirty="0" smtClean="0"/>
              <a:t>Digi- ja väestötietovirasto </a:t>
            </a:r>
            <a:r>
              <a:rPr lang="fi-FI" sz="1400" dirty="0"/>
              <a:t>on julkaissut digituen antajille eettisen ohjeistuksen auttamaan digituen </a:t>
            </a:r>
            <a:r>
              <a:rPr lang="fi-FI" sz="1400" dirty="0" smtClean="0"/>
              <a:t>antajia, </a:t>
            </a:r>
            <a:r>
              <a:rPr lang="fi-FI" sz="1400" dirty="0" err="1" smtClean="0"/>
              <a:t>VAKElta</a:t>
            </a:r>
            <a:r>
              <a:rPr lang="fi-FI" sz="1400" dirty="0" smtClean="0"/>
              <a:t> tulee myös oma esite</a:t>
            </a:r>
            <a:endParaRPr lang="fi-FI" sz="1400" dirty="0"/>
          </a:p>
          <a:p>
            <a:pPr>
              <a:lnSpc>
                <a:spcPct val="110000"/>
              </a:lnSpc>
            </a:pPr>
            <a:r>
              <a:rPr lang="fi-FI" sz="1400" dirty="0" smtClean="0"/>
              <a:t>Digihankkeen myötä kirjastolaisille annetaan digimaailman perustietoa ja –taitoja Tarkoituksena, että kirjastolaiset pystyvät antamaan riittävän ajantasaista ja osaavaa digitukea</a:t>
            </a:r>
          </a:p>
          <a:p>
            <a:pPr>
              <a:lnSpc>
                <a:spcPct val="110000"/>
              </a:lnSpc>
            </a:pPr>
            <a:r>
              <a:rPr lang="fi-FI" sz="1400" dirty="0" smtClean="0"/>
              <a:t>Lähiohjausta (kirjastokierrokset, ota yhteyttä)</a:t>
            </a:r>
          </a:p>
          <a:p>
            <a:pPr>
              <a:lnSpc>
                <a:spcPct val="110000"/>
              </a:lnSpc>
            </a:pPr>
            <a:r>
              <a:rPr lang="fi-FI" sz="1400" dirty="0" smtClean="0"/>
              <a:t>Etäpulmapajat</a:t>
            </a:r>
          </a:p>
          <a:p>
            <a:pPr>
              <a:lnSpc>
                <a:spcPct val="110000"/>
              </a:lnSpc>
            </a:pPr>
            <a:r>
              <a:rPr lang="fi-FI" sz="1400" dirty="0" smtClean="0"/>
              <a:t>Koulutukset</a:t>
            </a:r>
          </a:p>
          <a:p>
            <a:pPr>
              <a:lnSpc>
                <a:spcPct val="110000"/>
              </a:lnSpc>
            </a:pPr>
            <a:r>
              <a:rPr lang="fi-FI" sz="1400" dirty="0" err="1" smtClean="0"/>
              <a:t>Webinaarit</a:t>
            </a:r>
            <a:endParaRPr lang="fi-FI" sz="1400" dirty="0" smtClean="0"/>
          </a:p>
          <a:p>
            <a:pPr>
              <a:lnSpc>
                <a:spcPct val="110000"/>
              </a:lnSpc>
            </a:pPr>
            <a:r>
              <a:rPr lang="fi-FI" sz="1400" dirty="0" smtClean="0"/>
              <a:t>Jos kohtaat digipulman, ole yhteydessä Ilkkaan!</a:t>
            </a:r>
            <a:endParaRPr lang="fi-FI" sz="1200"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t="18057" r="3460" b="24568"/>
          <a:stretch/>
        </p:blipFill>
        <p:spPr>
          <a:xfrm>
            <a:off x="4331266" y="735444"/>
            <a:ext cx="2426982" cy="566855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64732"/>
            <a:ext cx="3916957" cy="489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66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ctrTitle"/>
          </p:nvPr>
        </p:nvSpPr>
        <p:spPr>
          <a:xfrm>
            <a:off x="357446" y="366345"/>
            <a:ext cx="5553571" cy="1009521"/>
          </a:xfrm>
        </p:spPr>
        <p:txBody>
          <a:bodyPr>
            <a:noAutofit/>
          </a:bodyPr>
          <a:lstStyle/>
          <a:p>
            <a:pPr algn="l"/>
            <a:r>
              <a:rPr lang="fi-FI" sz="3600" dirty="0" smtClean="0"/>
              <a:t>SAVON AKEN TOIMINTAA 2020</a:t>
            </a:r>
            <a:br>
              <a:rPr lang="fi-FI" sz="3600" dirty="0" smtClean="0"/>
            </a:br>
            <a:r>
              <a:rPr lang="fi-FI" sz="3600" dirty="0">
                <a:solidFill>
                  <a:srgbClr val="DFD646"/>
                </a:solidFill>
              </a:rPr>
              <a:t>V</a:t>
            </a:r>
            <a:r>
              <a:rPr lang="fi-FI" sz="3600" dirty="0" smtClean="0">
                <a:solidFill>
                  <a:srgbClr val="DFD646"/>
                </a:solidFill>
              </a:rPr>
              <a:t>iestintä</a:t>
            </a:r>
            <a:endParaRPr lang="fi-FI" sz="3600" dirty="0">
              <a:solidFill>
                <a:srgbClr val="DFD646"/>
              </a:solidFill>
            </a:endParaRP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357446" y="1467305"/>
            <a:ext cx="9795941" cy="3599536"/>
          </a:xfrm>
        </p:spPr>
        <p:txBody>
          <a:bodyPr>
            <a:noAutofit/>
          </a:bodyPr>
          <a:lstStyle/>
          <a:p>
            <a:r>
              <a:rPr lang="fi-FI" sz="1600" dirty="0" smtClean="0"/>
              <a:t>Viestinnän ja visuaalisen ilmeen uudistus</a:t>
            </a:r>
          </a:p>
          <a:p>
            <a:r>
              <a:rPr lang="fi-FI" sz="1600" dirty="0" smtClean="0"/>
              <a:t>Viestintää toteutetaan oman viestintäsuunnitelman mukaisesti</a:t>
            </a:r>
          </a:p>
          <a:p>
            <a:pPr lvl="1"/>
            <a:r>
              <a:rPr lang="fi-FI" sz="1400" dirty="0" smtClean="0"/>
              <a:t>Tavoitteena saada tärkeää tietoa kaikille alueen kirjastolaisille</a:t>
            </a:r>
          </a:p>
          <a:p>
            <a:pPr lvl="1"/>
            <a:r>
              <a:rPr lang="fi-FI" sz="1400" dirty="0" smtClean="0"/>
              <a:t>Mahdollistaa verkostoituminen</a:t>
            </a:r>
          </a:p>
          <a:p>
            <a:r>
              <a:rPr lang="fi-FI" sz="1600" dirty="0" smtClean="0"/>
              <a:t>Pyritään luomaan rentoa ja avoimutta edistävää ilmapiiriä, tuodaan esille alueen kirjastolaisten osaamista ja kirjastojen vahvuuksia</a:t>
            </a:r>
          </a:p>
          <a:p>
            <a:r>
              <a:rPr lang="fi-FI" sz="1600" dirty="0" smtClean="0"/>
              <a:t>Monipuoliset viestintäkanavat (uutiskirje sähköpostitse, nettisivu, </a:t>
            </a:r>
            <a:r>
              <a:rPr lang="fi-FI" sz="1600" dirty="0" err="1" smtClean="0"/>
              <a:t>some</a:t>
            </a:r>
            <a:r>
              <a:rPr lang="fi-FI" sz="1600" dirty="0" smtClean="0"/>
              <a:t>)</a:t>
            </a:r>
          </a:p>
          <a:p>
            <a:r>
              <a:rPr lang="fi-FI" sz="1600" dirty="0" smtClean="0">
                <a:hlinkClick r:id="rId2"/>
              </a:rPr>
              <a:t>Facebook</a:t>
            </a:r>
            <a:r>
              <a:rPr lang="fi-FI" sz="1600" dirty="0" smtClean="0"/>
              <a:t> </a:t>
            </a:r>
          </a:p>
          <a:p>
            <a:pPr lvl="1"/>
            <a:r>
              <a:rPr lang="fi-FI" sz="1400" b="1" dirty="0" smtClean="0"/>
              <a:t>Savon yleiset kirjastot: </a:t>
            </a:r>
            <a:r>
              <a:rPr lang="fi-FI" sz="1400" dirty="0" smtClean="0"/>
              <a:t>yksityinen ryhmä, jossa </a:t>
            </a:r>
            <a:r>
              <a:rPr lang="fi-FI" sz="1400" b="1" dirty="0" smtClean="0"/>
              <a:t>kaikki jäsenet </a:t>
            </a:r>
            <a:r>
              <a:rPr lang="fi-FI" sz="1400" dirty="0" smtClean="0"/>
              <a:t>saavat julkaista. </a:t>
            </a:r>
            <a:r>
              <a:rPr lang="fi-FI" sz="1400" dirty="0"/>
              <a:t>Tarkoituksena, että voidaan purnata, jakaa jne. -&gt; </a:t>
            </a:r>
            <a:r>
              <a:rPr lang="fi-FI" sz="1400" dirty="0" smtClean="0"/>
              <a:t>VERTAISTUKI. AKE tiedottaa ryhmässä esim. koulutuksista ja muista ajankohtaisista asioista. </a:t>
            </a:r>
          </a:p>
          <a:p>
            <a:pPr lvl="1"/>
            <a:r>
              <a:rPr lang="fi-FI" sz="1400" b="1" dirty="0" smtClean="0"/>
              <a:t>Savon AKE: </a:t>
            </a:r>
            <a:r>
              <a:rPr lang="fi-FI" sz="1400" dirty="0" smtClean="0"/>
              <a:t>julkinen sivu, jossa paljon seuraajia alueemme ulkopuolelta. Tuodaan näkyväksi alueen kirjastojen työtä ja AKE-työtä. </a:t>
            </a:r>
          </a:p>
          <a:p>
            <a:r>
              <a:rPr lang="fi-FI" sz="1600" dirty="0" smtClean="0"/>
              <a:t>Twitter </a:t>
            </a:r>
            <a:r>
              <a:rPr lang="fi-FI" sz="1600" dirty="0" smtClean="0">
                <a:hlinkClick r:id="rId3"/>
              </a:rPr>
              <a:t>@</a:t>
            </a:r>
            <a:r>
              <a:rPr lang="fi-FI" sz="1600" dirty="0" err="1" smtClean="0">
                <a:hlinkClick r:id="rId3"/>
              </a:rPr>
              <a:t>Akuopio</a:t>
            </a:r>
            <a:r>
              <a:rPr lang="fi-FI" sz="1600" dirty="0" smtClean="0">
                <a:hlinkClick r:id="rId3"/>
              </a:rPr>
              <a:t> </a:t>
            </a:r>
            <a:r>
              <a:rPr lang="fi-FI" sz="1600" dirty="0" smtClean="0"/>
              <a:t> </a:t>
            </a:r>
            <a:r>
              <a:rPr lang="fi-FI" sz="1400" dirty="0" smtClean="0"/>
              <a:t>Instagram </a:t>
            </a:r>
            <a:r>
              <a:rPr lang="fi-FI" sz="1400" dirty="0" smtClean="0">
                <a:hlinkClick r:id="rId4"/>
              </a:rPr>
              <a:t>@</a:t>
            </a:r>
            <a:r>
              <a:rPr lang="fi-FI" sz="1400" dirty="0" err="1" smtClean="0">
                <a:hlinkClick r:id="rId4"/>
              </a:rPr>
              <a:t>akesavo</a:t>
            </a:r>
            <a:r>
              <a:rPr lang="fi-FI" sz="1400" dirty="0" smtClean="0">
                <a:hlinkClick r:id="rId4"/>
              </a:rPr>
              <a:t> </a:t>
            </a:r>
            <a:r>
              <a:rPr lang="fi-FI" sz="1400" dirty="0" smtClean="0"/>
              <a:t> Uudet </a:t>
            </a:r>
            <a:r>
              <a:rPr lang="fi-FI" sz="1400" dirty="0"/>
              <a:t>verkkosivut </a:t>
            </a:r>
            <a:r>
              <a:rPr lang="fi-FI" sz="1400" dirty="0" smtClean="0">
                <a:hlinkClick r:id="rId5"/>
              </a:rPr>
              <a:t>savonake.fi</a:t>
            </a:r>
            <a:r>
              <a:rPr lang="fi-FI" sz="1400" dirty="0" smtClean="0"/>
              <a:t> </a:t>
            </a:r>
            <a:endParaRPr lang="fi-FI" sz="1400" dirty="0" smtClean="0">
              <a:solidFill>
                <a:srgbClr val="E54796"/>
              </a:solidFill>
            </a:endParaRPr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387" y="0"/>
            <a:ext cx="1268299" cy="532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2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ctrTitle"/>
          </p:nvPr>
        </p:nvSpPr>
        <p:spPr>
          <a:xfrm>
            <a:off x="92495" y="191777"/>
            <a:ext cx="9168039" cy="1009521"/>
          </a:xfrm>
        </p:spPr>
        <p:txBody>
          <a:bodyPr>
            <a:noAutofit/>
          </a:bodyPr>
          <a:lstStyle/>
          <a:p>
            <a:pPr algn="l"/>
            <a:r>
              <a:rPr lang="fi-FI" sz="3600" dirty="0" smtClean="0"/>
              <a:t>SAVON AKEN TOIMINTAA 2020</a:t>
            </a:r>
            <a:br>
              <a:rPr lang="fi-FI" sz="3600" dirty="0" smtClean="0"/>
            </a:br>
            <a:endParaRPr lang="fi-FI" sz="3600" dirty="0">
              <a:solidFill>
                <a:srgbClr val="E961A5"/>
              </a:solidFill>
            </a:endParaRP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237198" y="925246"/>
            <a:ext cx="6449621" cy="3811261"/>
          </a:xfrm>
        </p:spPr>
        <p:txBody>
          <a:bodyPr>
            <a:noAutofit/>
          </a:bodyPr>
          <a:lstStyle/>
          <a:p>
            <a:r>
              <a:rPr lang="fi-FI" sz="1600" dirty="0"/>
              <a:t>V</a:t>
            </a:r>
            <a:r>
              <a:rPr lang="fi-FI" sz="1600" dirty="0" smtClean="0"/>
              <a:t>uoden 2021 suunnittelua käynnistellään pian </a:t>
            </a:r>
          </a:p>
          <a:p>
            <a:pPr lvl="1"/>
            <a:r>
              <a:rPr lang="fi-FI" sz="1400" dirty="0"/>
              <a:t>Alueen tarpeet ja toiveet </a:t>
            </a:r>
            <a:r>
              <a:rPr lang="fi-FI" sz="1400" dirty="0" smtClean="0"/>
              <a:t>keskiössä</a:t>
            </a:r>
            <a:endParaRPr lang="fi-FI" sz="1400" dirty="0"/>
          </a:p>
          <a:p>
            <a:r>
              <a:rPr lang="fi-FI" sz="1600" b="1" dirty="0">
                <a:solidFill>
                  <a:srgbClr val="545454"/>
                </a:solidFill>
              </a:rPr>
              <a:t>K</a:t>
            </a:r>
            <a:r>
              <a:rPr lang="fi-FI" sz="1600" b="1" dirty="0" smtClean="0">
                <a:solidFill>
                  <a:srgbClr val="545454"/>
                </a:solidFill>
              </a:rPr>
              <a:t>evään kirjastokierrokset </a:t>
            </a:r>
          </a:p>
          <a:p>
            <a:pPr lvl="1"/>
            <a:r>
              <a:rPr lang="fi-FI" sz="1400" dirty="0" smtClean="0">
                <a:solidFill>
                  <a:srgbClr val="545454"/>
                </a:solidFill>
              </a:rPr>
              <a:t>Kyläillään noin kymmenessä alueen kirjastossa </a:t>
            </a:r>
          </a:p>
          <a:p>
            <a:pPr lvl="1"/>
            <a:r>
              <a:rPr lang="fi-FI" sz="1400" dirty="0" smtClean="0">
                <a:solidFill>
                  <a:srgbClr val="545454"/>
                </a:solidFill>
              </a:rPr>
              <a:t>Keskustellaan kirjastojen henkilökunnan koulutus- ja kehittämistoiveista ja -tarpeista </a:t>
            </a:r>
          </a:p>
          <a:p>
            <a:r>
              <a:rPr lang="fi-FI" sz="1600" b="1" dirty="0" smtClean="0">
                <a:solidFill>
                  <a:srgbClr val="545454"/>
                </a:solidFill>
              </a:rPr>
              <a:t>Kerro koulutustoiveesi </a:t>
            </a:r>
            <a:r>
              <a:rPr lang="fi-FI" sz="1600" dirty="0" smtClean="0">
                <a:solidFill>
                  <a:srgbClr val="545454"/>
                </a:solidFill>
              </a:rPr>
              <a:t>tai ideasi toiminnan kehittämiseksi milloin vain! Toiveen voi jättää vaikkapa sähköpostitse tai verkkosivuilla.</a:t>
            </a:r>
          </a:p>
          <a:p>
            <a:r>
              <a:rPr lang="fi-FI" sz="1600" dirty="0" smtClean="0">
                <a:solidFill>
                  <a:srgbClr val="545454"/>
                </a:solidFill>
              </a:rPr>
              <a:t>Voit myös vinkata hyvää käytäntöä/hanketta/palvelua kotisivujen vinkkitorilla.</a:t>
            </a:r>
          </a:p>
          <a:p>
            <a:r>
              <a:rPr lang="fi-FI" sz="1600" dirty="0" smtClean="0">
                <a:solidFill>
                  <a:srgbClr val="545454"/>
                </a:solidFill>
              </a:rPr>
              <a:t>Jos kaipaat apua johonkin kirjastotyön pulmaan, autamme aina mielellämme – koko Suomen AKE-verkosto ratkoo tarvittaessa pulmia yhdessä</a:t>
            </a:r>
          </a:p>
          <a:p>
            <a:r>
              <a:rPr lang="fi-FI" sz="1600" dirty="0" smtClean="0">
                <a:solidFill>
                  <a:srgbClr val="545454"/>
                </a:solidFill>
              </a:rPr>
              <a:t>Kiinnostuitko esim. vertaisoppimisesta tai haluatko pyytää digi-Ilkan kylään? Ota yhteyttä </a:t>
            </a:r>
            <a:r>
              <a:rPr lang="fi-FI" sz="1600" dirty="0" err="1" smtClean="0">
                <a:solidFill>
                  <a:srgbClr val="545454"/>
                </a:solidFill>
              </a:rPr>
              <a:t>AKElaisiin</a:t>
            </a:r>
            <a:r>
              <a:rPr lang="fi-FI" sz="1600" dirty="0" smtClean="0">
                <a:solidFill>
                  <a:srgbClr val="545454"/>
                </a:solidFill>
              </a:rPr>
              <a:t>  </a:t>
            </a:r>
            <a:r>
              <a:rPr lang="fi-FI" sz="1600" dirty="0" smtClean="0">
                <a:solidFill>
                  <a:srgbClr val="545454"/>
                </a:solidFill>
                <a:sym typeface="Wingdings" panose="05000000000000000000" pitchFamily="2" charset="2"/>
              </a:rPr>
              <a:t></a:t>
            </a:r>
            <a:endParaRPr lang="fi-FI" sz="1600" dirty="0" smtClean="0">
              <a:solidFill>
                <a:srgbClr val="545454"/>
              </a:solidFill>
            </a:endParaRPr>
          </a:p>
        </p:txBody>
      </p:sp>
      <p:sp>
        <p:nvSpPr>
          <p:cNvPr id="2" name="Tekstiruutu 1"/>
          <p:cNvSpPr txBox="1"/>
          <p:nvPr/>
        </p:nvSpPr>
        <p:spPr>
          <a:xfrm>
            <a:off x="6831522" y="829856"/>
            <a:ext cx="4907902" cy="4278094"/>
          </a:xfrm>
          <a:prstGeom prst="rect">
            <a:avLst/>
          </a:prstGeom>
          <a:solidFill>
            <a:srgbClr val="FDE3E3"/>
          </a:solidFill>
        </p:spPr>
        <p:txBody>
          <a:bodyPr wrap="square" rtlCol="0">
            <a:spAutoFit/>
          </a:bodyPr>
          <a:lstStyle/>
          <a:p>
            <a:r>
              <a:rPr lang="fi-FI" sz="1600" b="1" dirty="0" smtClean="0"/>
              <a:t>AKE Savo </a:t>
            </a:r>
            <a:br>
              <a:rPr lang="fi-FI" sz="1600" b="1" dirty="0" smtClean="0"/>
            </a:br>
            <a:r>
              <a:rPr lang="fi-FI" sz="1600" b="1" dirty="0" smtClean="0">
                <a:solidFill>
                  <a:srgbClr val="545454"/>
                </a:solidFill>
              </a:rPr>
              <a:t>koulutus.kirjasto@kuopio.fi </a:t>
            </a:r>
          </a:p>
          <a:p>
            <a:endParaRPr lang="fi-FI" sz="1600" dirty="0" smtClean="0"/>
          </a:p>
          <a:p>
            <a:r>
              <a:rPr lang="fi-FI" sz="1600" dirty="0" smtClean="0"/>
              <a:t>Heli Muhonen, koordinaattori </a:t>
            </a:r>
            <a:br>
              <a:rPr lang="fi-FI" sz="1600" dirty="0" smtClean="0"/>
            </a:br>
            <a:r>
              <a:rPr lang="fi-FI" sz="1600" dirty="0" smtClean="0"/>
              <a:t>heli.muhonen@kuopio.fi</a:t>
            </a:r>
            <a:br>
              <a:rPr lang="fi-FI" sz="1600" dirty="0" smtClean="0"/>
            </a:br>
            <a:r>
              <a:rPr lang="fi-FI" sz="1600" dirty="0" smtClean="0"/>
              <a:t/>
            </a:r>
            <a:br>
              <a:rPr lang="fi-FI" sz="1600" dirty="0" smtClean="0"/>
            </a:br>
            <a:r>
              <a:rPr lang="fi-FI" sz="1600" dirty="0" smtClean="0"/>
              <a:t>Johanna Vuorinne, informaatikko</a:t>
            </a:r>
            <a:br>
              <a:rPr lang="fi-FI" sz="1600" dirty="0" smtClean="0"/>
            </a:br>
            <a:r>
              <a:rPr lang="fi-FI" sz="1600" dirty="0" smtClean="0"/>
              <a:t>johanna.vuorinne@kuopio.fi </a:t>
            </a:r>
          </a:p>
          <a:p>
            <a:r>
              <a:rPr lang="fi-FI" sz="1600" dirty="0" smtClean="0"/>
              <a:t/>
            </a:r>
            <a:br>
              <a:rPr lang="fi-FI" sz="1600" dirty="0" smtClean="0"/>
            </a:br>
            <a:r>
              <a:rPr lang="fi-FI" sz="1600" dirty="0" smtClean="0"/>
              <a:t>Ulla Ritvanen, informaatikko</a:t>
            </a:r>
            <a:br>
              <a:rPr lang="fi-FI" sz="1600" dirty="0" smtClean="0"/>
            </a:br>
            <a:r>
              <a:rPr lang="fi-FI" sz="1600" dirty="0" smtClean="0"/>
              <a:t>ulla.ritvanen@kuopio.fi</a:t>
            </a:r>
            <a:br>
              <a:rPr lang="fi-FI" sz="1600" dirty="0" smtClean="0"/>
            </a:br>
            <a:endParaRPr lang="fi-FI" sz="1600" dirty="0" smtClean="0"/>
          </a:p>
          <a:p>
            <a:r>
              <a:rPr lang="fi-FI" sz="1600" dirty="0" smtClean="0"/>
              <a:t>Ilkka Martikainen, digi-informaatikko</a:t>
            </a:r>
            <a:br>
              <a:rPr lang="fi-FI" sz="1600" dirty="0" smtClean="0"/>
            </a:br>
            <a:r>
              <a:rPr lang="fi-FI" sz="1600" dirty="0" smtClean="0"/>
              <a:t>ilkka.martikainen@kuopio.fi</a:t>
            </a:r>
            <a:br>
              <a:rPr lang="fi-FI" sz="1600" dirty="0" smtClean="0"/>
            </a:br>
            <a:endParaRPr lang="fi-FI" sz="1600" dirty="0" smtClean="0"/>
          </a:p>
          <a:p>
            <a:r>
              <a:rPr lang="fi-FI" sz="1600" dirty="0" smtClean="0"/>
              <a:t>Johanna </a:t>
            </a:r>
            <a:r>
              <a:rPr lang="fi-FI" sz="1600" dirty="0" err="1" smtClean="0"/>
              <a:t>Oosi</a:t>
            </a:r>
            <a:r>
              <a:rPr lang="fi-FI" sz="1600" dirty="0" smtClean="0"/>
              <a:t>, kirjastosihteeri (vankilayhteistyö)</a:t>
            </a:r>
          </a:p>
          <a:p>
            <a:r>
              <a:rPr lang="fi-FI" sz="1600" dirty="0" smtClean="0"/>
              <a:t>johanna.oosi-villikka@kuopio.fi</a:t>
            </a:r>
          </a:p>
        </p:txBody>
      </p:sp>
    </p:spTree>
    <p:extLst>
      <p:ext uri="{BB962C8B-B14F-4D97-AF65-F5344CB8AC3E}">
        <p14:creationId xmlns:p14="http://schemas.microsoft.com/office/powerpoint/2010/main" val="69308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36609" y="457784"/>
            <a:ext cx="8116940" cy="988632"/>
          </a:xfrm>
        </p:spPr>
        <p:txBody>
          <a:bodyPr>
            <a:normAutofit/>
          </a:bodyPr>
          <a:lstStyle/>
          <a:p>
            <a:pPr algn="l"/>
            <a:r>
              <a:rPr lang="fi-FI" sz="4000" dirty="0" smtClean="0"/>
              <a:t>HYVÄT KÄYTÄNTEET JAKOON!</a:t>
            </a:r>
            <a:endParaRPr lang="fi-FI" sz="40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36609" y="1879239"/>
            <a:ext cx="10515600" cy="2767575"/>
          </a:xfrm>
        </p:spPr>
        <p:txBody>
          <a:bodyPr/>
          <a:lstStyle/>
          <a:p>
            <a:r>
              <a:rPr lang="fi-FI" dirty="0" smtClean="0"/>
              <a:t>Lukemisen unelmavuosi Mikkelistä</a:t>
            </a:r>
          </a:p>
          <a:p>
            <a:r>
              <a:rPr lang="fi-FI" dirty="0" smtClean="0"/>
              <a:t>Lukukuntoon-hanke Iisalmesta</a:t>
            </a:r>
          </a:p>
          <a:p>
            <a:r>
              <a:rPr lang="fi-FI" dirty="0" smtClean="0"/>
              <a:t>Lukukettu-diplomi ja Lukuturnaus </a:t>
            </a:r>
            <a:r>
              <a:rPr lang="fi-FI" dirty="0" err="1" smtClean="0"/>
              <a:t>Toenperältä</a:t>
            </a:r>
            <a:endParaRPr lang="fi-FI" dirty="0" smtClean="0"/>
          </a:p>
          <a:p>
            <a:r>
              <a:rPr lang="fi-FI" dirty="0" smtClean="0"/>
              <a:t>Nuoret ja omatoimikirjastot -hanke Kuopiosta</a:t>
            </a:r>
          </a:p>
          <a:p>
            <a:r>
              <a:rPr lang="fi-FI" dirty="0" smtClean="0"/>
              <a:t>Savon </a:t>
            </a:r>
            <a:r>
              <a:rPr lang="fi-FI" dirty="0" err="1" smtClean="0"/>
              <a:t>AKEn</a:t>
            </a:r>
            <a:r>
              <a:rPr lang="fi-FI" dirty="0" smtClean="0"/>
              <a:t> digihanke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716" y="124691"/>
            <a:ext cx="1224539" cy="514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66679"/>
      </p:ext>
    </p:extLst>
  </p:cSld>
  <p:clrMapOvr>
    <a:masterClrMapping/>
  </p:clrMapOvr>
</p:sld>
</file>

<file path=ppt/theme/theme1.xml><?xml version="1.0" encoding="utf-8"?>
<a:theme xmlns:a="http://schemas.openxmlformats.org/drawingml/2006/main" name="ake">
  <a:themeElements>
    <a:clrScheme name="Mukautettu 5">
      <a:dk1>
        <a:srgbClr val="545454"/>
      </a:dk1>
      <a:lt1>
        <a:sysClr val="window" lastClr="FFFFFF"/>
      </a:lt1>
      <a:dk2>
        <a:srgbClr val="545454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DFD646"/>
      </a:hlink>
      <a:folHlink>
        <a:srgbClr val="954F72"/>
      </a:folHlink>
    </a:clrScheme>
    <a:fontScheme name="OTSIKKO1">
      <a:majorFont>
        <a:latin typeface="Franklin Gothic Medium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ke" id="{2F2DC3D0-85A4-4632-9771-F8E9A99BA458}" vid="{AA58654A-9822-4D38-A83A-6CC16E0B8CE6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ake</Template>
  <TotalTime>1353</TotalTime>
  <Words>755</Words>
  <Application>Microsoft Office PowerPoint</Application>
  <PresentationFormat>Laajakuva</PresentationFormat>
  <Paragraphs>95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9" baseType="lpstr">
      <vt:lpstr>Arial</vt:lpstr>
      <vt:lpstr>Calibri</vt:lpstr>
      <vt:lpstr>Franklin Gothic Book</vt:lpstr>
      <vt:lpstr>Franklin Gothic Medium</vt:lpstr>
      <vt:lpstr>Franklin Gothic Medium Cond</vt:lpstr>
      <vt:lpstr>Wingdings</vt:lpstr>
      <vt:lpstr>ake</vt:lpstr>
      <vt:lpstr>PowerPoint-esitys</vt:lpstr>
      <vt:lpstr>PIENI KERTAUS - mikä AKE? </vt:lpstr>
      <vt:lpstr>PIENI KERTAUS - mikä AKE? </vt:lpstr>
      <vt:lpstr>SAVON AKEN TOIMINTAA 2020 Koulutusta</vt:lpstr>
      <vt:lpstr>SAVON AKEN TOIMINTAA 2020 Verkostoitumista</vt:lpstr>
      <vt:lpstr>SAVON AKEN TOIMINTAA 2020 Virtuaalikahvittelua</vt:lpstr>
      <vt:lpstr>SAVON AKEN TOIMINTAA 2020 Vertaisoppimista</vt:lpstr>
      <vt:lpstr>SAVON AKEN TOIMINTAA 2020 Vankilakirjastoyhteistyötä</vt:lpstr>
      <vt:lpstr>SAVON AKEN TOIMINTAA 2020 </vt:lpstr>
      <vt:lpstr>SAVON AKEN TOIMINTAA 2020 Viestintä</vt:lpstr>
      <vt:lpstr>SAVON AKEN TOIMINTAA 2020 </vt:lpstr>
      <vt:lpstr>HYVÄT KÄYTÄNTEET JAKOON!</vt:lpstr>
    </vt:vector>
  </TitlesOfParts>
  <Company>Istekki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Vornanen Marjo</dc:creator>
  <cp:lastModifiedBy>Muhonen Heli</cp:lastModifiedBy>
  <cp:revision>93</cp:revision>
  <dcterms:created xsi:type="dcterms:W3CDTF">2020-01-31T06:12:33Z</dcterms:created>
  <dcterms:modified xsi:type="dcterms:W3CDTF">2020-03-10T09:04:15Z</dcterms:modified>
</cp:coreProperties>
</file>