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4" r:id="rId5"/>
    <p:sldId id="265" r:id="rId6"/>
    <p:sldId id="258" r:id="rId7"/>
    <p:sldId id="268" r:id="rId8"/>
    <p:sldId id="262" r:id="rId9"/>
    <p:sldId id="263" r:id="rId10"/>
    <p:sldId id="269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vosenoja Maija" initials="KM" lastIdx="1" clrIdx="0">
    <p:extLst>
      <p:ext uri="{19B8F6BF-5375-455C-9EA6-DF929625EA0E}">
        <p15:presenceInfo xmlns:p15="http://schemas.microsoft.com/office/powerpoint/2012/main" userId="S::maija.karvosenoja@ouka.fi::9c97c18f-ddc8-4b3b-ac3f-1a04359342f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3A3442-9B89-4C74-8E04-51548BFF1208}" v="8" dt="2021-05-27T09:47:22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7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1140C-E184-AB44-99DB-B7AE1F075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2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728661"/>
            <a:ext cx="8822266" cy="5400678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BIG TITLE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7038" y="6388067"/>
            <a:ext cx="1080000" cy="20326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4867" y="728661"/>
            <a:ext cx="8822266" cy="5400678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BIG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CE8C09-9B6A-2048-AE65-F3316416C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7038" y="6388067"/>
            <a:ext cx="1080000" cy="20326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5CD58F0-EAD2-2E43-B50E-2DBEDC6CAE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2" y="368300"/>
            <a:ext cx="11522076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400" b="1" i="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SMALL TITLE</a:t>
            </a:r>
          </a:p>
        </p:txBody>
      </p:sp>
    </p:spTree>
    <p:extLst>
      <p:ext uri="{BB962C8B-B14F-4D97-AF65-F5344CB8AC3E}">
        <p14:creationId xmlns:p14="http://schemas.microsoft.com/office/powerpoint/2010/main" val="347773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4962" y="368300"/>
            <a:ext cx="11522076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400" b="1" i="0" spc="300"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SMALL 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75EDAA-E87C-C547-981C-7EAD199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D3D156-D04D-2B46-AC72-5B8C54B81A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8" y="368300"/>
            <a:ext cx="11341099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spc="300"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LIST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E88964-9292-0A43-A5F7-9BD104218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768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91A9CE-E271-F340-BA2B-541499BEBF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4" y="368300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2400" b="1" i="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DARK SIDE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595E1F-EFBA-B44F-A045-1308093F28A7}"/>
              </a:ext>
            </a:extLst>
          </p:cNvPr>
          <p:cNvSpPr txBox="1">
            <a:spLocks/>
          </p:cNvSpPr>
          <p:nvPr/>
        </p:nvSpPr>
        <p:spPr>
          <a:xfrm>
            <a:off x="6456154" y="368300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LIGHT SIDE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5BCA3F-6560-4849-93DF-AAA2DDA60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201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15F25EB-FE1B-5F45-B19D-3904B5DCA9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4" y="368300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i="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/>
              <a:t>DARK SIDE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F399A5-6389-6142-B310-69409678ACDC}"/>
              </a:ext>
            </a:extLst>
          </p:cNvPr>
          <p:cNvSpPr txBox="1">
            <a:spLocks/>
          </p:cNvSpPr>
          <p:nvPr/>
        </p:nvSpPr>
        <p:spPr>
          <a:xfrm>
            <a:off x="334964" y="3799189"/>
            <a:ext cx="5400674" cy="3603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spc="300">
                <a:solidFill>
                  <a:schemeClr val="bg1"/>
                </a:solidFill>
                <a:latin typeface="Rational Display Black" pitchFamily="2" charset="0"/>
                <a:ea typeface="Rational Display Black" pitchFamily="2" charset="0"/>
                <a:cs typeface="Rational Display Black" pitchFamily="2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LIGHT SIDE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B4803A-A564-9049-9D7F-7763FC429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886" y="6388900"/>
            <a:ext cx="1071152" cy="201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479">
          <p15:clr>
            <a:srgbClr val="FBAE40"/>
          </p15:clr>
        </p15:guide>
        <p15:guide id="2" orient="horz" pos="386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pos="5201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  <p15:guide id="9" orient="horz" pos="232">
          <p15:clr>
            <a:srgbClr val="FBAE40"/>
          </p15:clr>
        </p15:guide>
        <p15:guide id="10" orient="horz" pos="40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53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6" r:id="rId4"/>
    <p:sldLayoutId id="2147483654" r:id="rId5"/>
    <p:sldLayoutId id="2147483655" r:id="rId6"/>
    <p:sldLayoutId id="2147483651" r:id="rId7"/>
    <p:sldLayoutId id="214748365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3840">
          <p15:clr>
            <a:srgbClr val="F26B43"/>
          </p15:clr>
        </p15:guide>
        <p15:guide id="3" pos="1912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4088">
          <p15:clr>
            <a:srgbClr val="F26B43"/>
          </p15:clr>
        </p15:guide>
        <p15:guide id="9" orient="horz" pos="459">
          <p15:clr>
            <a:srgbClr val="F26B43"/>
          </p15:clr>
        </p15:guide>
        <p15:guide id="10" pos="5768">
          <p15:clr>
            <a:srgbClr val="F26B43"/>
          </p15:clr>
        </p15:guide>
        <p15:guide id="11" pos="438">
          <p15:clr>
            <a:srgbClr val="F26B43"/>
          </p15:clr>
        </p15:guide>
        <p15:guide id="12" pos="7242">
          <p15:clr>
            <a:srgbClr val="F26B43"/>
          </p15:clr>
        </p15:guide>
        <p15:guide id="13" pos="2139">
          <p15:clr>
            <a:srgbClr val="F26B43"/>
          </p15:clr>
        </p15:guide>
        <p15:guide id="14" pos="3727">
          <p15:clr>
            <a:srgbClr val="F26B43"/>
          </p15:clr>
        </p15:guide>
        <p15:guide id="15" pos="3953">
          <p15:clr>
            <a:srgbClr val="F26B43"/>
          </p15:clr>
        </p15:guide>
        <p15:guide id="16" pos="5541">
          <p15:clr>
            <a:srgbClr val="F26B43"/>
          </p15:clr>
        </p15:guide>
        <p15:guide id="17" orient="horz" pos="1933">
          <p15:clr>
            <a:srgbClr val="F26B43"/>
          </p15:clr>
        </p15:guide>
        <p15:guide id="18" orient="horz" pos="2387">
          <p15:clr>
            <a:srgbClr val="F26B43"/>
          </p15:clr>
        </p15:guide>
        <p15:guide id="19" pos="3613">
          <p15:clr>
            <a:srgbClr val="F26B43"/>
          </p15:clr>
        </p15:guide>
        <p15:guide id="20" pos="4067">
          <p15:clr>
            <a:srgbClr val="F26B43"/>
          </p15:clr>
        </p15:guide>
        <p15:guide id="21" pos="5110">
          <p15:clr>
            <a:srgbClr val="F26B43"/>
          </p15:clr>
        </p15:guide>
        <p15:guide id="22" pos="2570">
          <p15:clr>
            <a:srgbClr val="F26B43"/>
          </p15:clr>
        </p15:guide>
        <p15:guide id="23" orient="horz" pos="2273">
          <p15:clr>
            <a:srgbClr val="F26B43"/>
          </p15:clr>
        </p15:guide>
        <p15:guide id="24" orient="horz" pos="2047">
          <p15:clr>
            <a:srgbClr val="F26B43"/>
          </p15:clr>
        </p15:guide>
        <p15:guide id="25" orient="horz" pos="3974">
          <p15:clr>
            <a:srgbClr val="F26B43"/>
          </p15:clr>
        </p15:guide>
        <p15:guide id="26" orient="horz" pos="4201">
          <p15:clr>
            <a:srgbClr val="F26B43"/>
          </p15:clr>
        </p15:guide>
        <p15:guide id="27" orient="horz" pos="346">
          <p15:clr>
            <a:srgbClr val="F26B43"/>
          </p15:clr>
        </p15:guide>
        <p15:guide id="28" orient="horz" pos="119">
          <p15:clr>
            <a:srgbClr val="F26B43"/>
          </p15:clr>
        </p15:guide>
        <p15:guide id="29" pos="7582">
          <p15:clr>
            <a:srgbClr val="F26B43"/>
          </p15:clr>
        </p15:guide>
        <p15:guide id="30" pos="7355">
          <p15:clr>
            <a:srgbClr val="F26B43"/>
          </p15:clr>
        </p15:guide>
        <p15:guide id="31" pos="325">
          <p15:clr>
            <a:srgbClr val="F26B43"/>
          </p15:clr>
        </p15:guide>
        <p15:guide id="32" pos="98">
          <p15:clr>
            <a:srgbClr val="F26B43"/>
          </p15:clr>
        </p15:guide>
        <p15:guide id="33" pos="5654">
          <p15:clr>
            <a:srgbClr val="F26B43"/>
          </p15:clr>
        </p15:guide>
        <p15:guide id="34" pos="5314">
          <p15:clr>
            <a:srgbClr val="F26B43"/>
          </p15:clr>
        </p15:guide>
        <p15:guide id="35" pos="5428">
          <p15:clr>
            <a:srgbClr val="F26B43"/>
          </p15:clr>
        </p15:guide>
        <p15:guide id="36" pos="2252">
          <p15:clr>
            <a:srgbClr val="F26B43"/>
          </p15:clr>
        </p15:guide>
        <p15:guide id="37" pos="2026">
          <p15:clr>
            <a:srgbClr val="F26B43"/>
          </p15:clr>
        </p15:guide>
        <p15:guide id="38" pos="2366">
          <p15:clr>
            <a:srgbClr val="F26B43"/>
          </p15:clr>
        </p15:guide>
        <p15:guide id="39" orient="horz" pos="3249">
          <p15:clr>
            <a:srgbClr val="F26B43"/>
          </p15:clr>
        </p15:guide>
        <p15:guide id="40" orient="horz" pos="1071">
          <p15:clr>
            <a:srgbClr val="F26B43"/>
          </p15:clr>
        </p15:guide>
        <p15:guide id="41" orient="horz" pos="1434">
          <p15:clr>
            <a:srgbClr val="F26B43"/>
          </p15:clr>
        </p15:guide>
        <p15:guide id="42" orient="horz" pos="28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ruutu 6">
            <a:extLst>
              <a:ext uri="{FF2B5EF4-FFF2-40B4-BE49-F238E27FC236}">
                <a16:creationId xmlns:a16="http://schemas.microsoft.com/office/drawing/2014/main" id="{1C7DA4AF-640F-4F9E-BDBA-BFDBE34E8624}"/>
              </a:ext>
            </a:extLst>
          </p:cNvPr>
          <p:cNvSpPr txBox="1"/>
          <p:nvPr/>
        </p:nvSpPr>
        <p:spPr>
          <a:xfrm>
            <a:off x="618836" y="240145"/>
            <a:ext cx="11333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Aft>
                <a:spcPts val="0"/>
              </a:spcAft>
            </a:pPr>
            <a:r>
              <a:rPr lang="fi-FI" sz="3600" b="1" dirty="0">
                <a:latin typeface="Arial" panose="020B0604020202020204" pitchFamily="34" charset="0"/>
                <a:ea typeface="Calibri" panose="020F0502020204030204" pitchFamily="34" charset="0"/>
              </a:rPr>
              <a:t>Kirjastoista kansanvallan foorumeita</a:t>
            </a:r>
            <a:endParaRPr lang="fi-FI" sz="3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19150" fontAlgn="base">
              <a:spcAft>
                <a:spcPts val="0"/>
              </a:spcAft>
            </a:pPr>
            <a:r>
              <a:rPr lang="fi-FI" sz="36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i-FI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D73D3FB-9291-4C82-899C-F6295FA80E95}"/>
              </a:ext>
            </a:extLst>
          </p:cNvPr>
          <p:cNvSpPr txBox="1"/>
          <p:nvPr/>
        </p:nvSpPr>
        <p:spPr>
          <a:xfrm>
            <a:off x="477078" y="770735"/>
            <a:ext cx="10992678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i-FI" sz="2000" dirty="0"/>
          </a:p>
          <a:p>
            <a:r>
              <a:rPr lang="fi-FI" sz="2000" dirty="0"/>
              <a:t>Valtakunnallinen hanke (Sitra) 2020-2021, Oulu 1.11.20-30.6.21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000" dirty="0"/>
              <a:t>Hanketyöntekijä (60%) Maija Karvosenoja. Ohjausryhmässä Jouni Pääkkölä, Kirsi Korhonen (pj.), Liisa Hyssälä, Nelli Auriola, Pasi Laukka, Riitta Veijola, Maija Karvosenoja</a:t>
            </a:r>
          </a:p>
          <a:p>
            <a:endParaRPr lang="fi-FI" sz="2000" b="1" dirty="0"/>
          </a:p>
          <a:p>
            <a:r>
              <a:rPr lang="fi-FI" sz="2000" b="1" dirty="0"/>
              <a:t>Hankkeen tavoitteena oli: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parantaa kansalaisten vaikuttamis- ja osallistumismahdollisuuksia päätöksentekoon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tuoda yhteiskunnallinen keskustelu kirjaston tiloihin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testata erilaisia vuorovaikutteisia toimintamuotoja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tuoda hyväksi havaitut toimintamallit osaksi kirjastojen arkea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Uudistaa kirjaston EU-tiedotusta vuorovaikutteisemmaksi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/>
          </a:p>
          <a:p>
            <a:r>
              <a:rPr lang="fi-FI" sz="2000" b="1" dirty="0"/>
              <a:t>Kohderyhmä: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Vaihteli teeman mukaan. Nyt saa sanoa –tapahtumat kohdennettiin enemmän nuorille.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i-FI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2000" b="1" dirty="0"/>
              <a:t>IDEA: kirjasto tarjoaa tilat, fasilitoinnin ja markkinoinnin -  teemat ja keskustelijat yhteistyökumppaneiden kautta.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i-FI" sz="2000" dirty="0"/>
          </a:p>
          <a:p>
            <a:endParaRPr lang="fi-FI" sz="2000" dirty="0"/>
          </a:p>
          <a:p>
            <a:endParaRPr lang="fi-FI" sz="2000" dirty="0"/>
          </a:p>
          <a:p>
            <a:endParaRPr lang="fi-FI" sz="2000" dirty="0"/>
          </a:p>
          <a:p>
            <a:endParaRPr lang="fi-FI" sz="2000" dirty="0"/>
          </a:p>
          <a:p>
            <a:endParaRPr lang="fi-FI" sz="20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46232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teksti, keltainen&#10;&#10;Kuvaus luotu automaattisesti">
            <a:extLst>
              <a:ext uri="{FF2B5EF4-FFF2-40B4-BE49-F238E27FC236}">
                <a16:creationId xmlns:a16="http://schemas.microsoft.com/office/drawing/2014/main" id="{52B747CE-8DB8-4B5B-A4D6-4F6D69A25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12236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A4B7BD1E-46B8-4422-9D98-2336C685412B}"/>
              </a:ext>
            </a:extLst>
          </p:cNvPr>
          <p:cNvSpPr txBox="1"/>
          <p:nvPr/>
        </p:nvSpPr>
        <p:spPr>
          <a:xfrm>
            <a:off x="185011" y="154236"/>
            <a:ext cx="5423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Mitä Oulussa </a:t>
            </a:r>
          </a:p>
          <a:p>
            <a:r>
              <a:rPr lang="fi-FI" sz="3600" dirty="0"/>
              <a:t>tehtiin?</a:t>
            </a:r>
          </a:p>
        </p:txBody>
      </p:sp>
    </p:spTree>
    <p:extLst>
      <p:ext uri="{BB962C8B-B14F-4D97-AF65-F5344CB8AC3E}">
        <p14:creationId xmlns:p14="http://schemas.microsoft.com/office/powerpoint/2010/main" val="2498591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ruutu 6">
            <a:extLst>
              <a:ext uri="{FF2B5EF4-FFF2-40B4-BE49-F238E27FC236}">
                <a16:creationId xmlns:a16="http://schemas.microsoft.com/office/drawing/2014/main" id="{1C7DA4AF-640F-4F9E-BDBA-BFDBE34E8624}"/>
              </a:ext>
            </a:extLst>
          </p:cNvPr>
          <p:cNvSpPr txBox="1"/>
          <p:nvPr/>
        </p:nvSpPr>
        <p:spPr>
          <a:xfrm>
            <a:off x="638714" y="250084"/>
            <a:ext cx="11333019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Aft>
                <a:spcPts val="0"/>
              </a:spcAft>
              <a:buFont typeface="+mj-lt"/>
              <a:buAutoNum type="arabicPeriod"/>
            </a:pPr>
            <a:r>
              <a:rPr lang="fi-FI" b="1" dirty="0">
                <a:latin typeface="Arial" panose="020B0604020202020204" pitchFamily="34" charset="0"/>
                <a:ea typeface="Calibri" panose="020F0502020204030204" pitchFamily="34" charset="0"/>
              </a:rPr>
              <a:t>KANSANVALLAN KAHVIT X 2</a:t>
            </a:r>
          </a:p>
          <a:p>
            <a:pPr marL="342900" lvl="0" indent="-342900" fontAlgn="base">
              <a:spcAft>
                <a:spcPts val="0"/>
              </a:spcAft>
              <a:buFont typeface="+mj-lt"/>
              <a:buAutoNum type="arabicPeriod"/>
            </a:pPr>
            <a:endParaRPr lang="fi-FI" sz="20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Teemat yhteistyökumppaneilta (Nuorten politiikkakoulu, ONE, Pohjois-Pohjanmaan liitto)</a:t>
            </a: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Tunnin kestäviä hybriditilaisuuksia, striimataan Laiturista (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Teams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Youtube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Oulu Urban Culturen kanssa yhdessä tuotettu, fasilitointi ja striimaus</a:t>
            </a: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i-FI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fontAlgn="base">
              <a:spcAft>
                <a:spcPts val="0"/>
              </a:spcAft>
            </a:pPr>
            <a:r>
              <a:rPr lang="fi-FI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17.2. Kansanvallan kahvit: Vaikuttaminen. NYT.</a:t>
            </a:r>
          </a:p>
          <a:p>
            <a:pPr lvl="0" fontAlgn="base">
              <a:spcAft>
                <a:spcPts val="0"/>
              </a:spcAft>
            </a:pPr>
            <a:endParaRPr lang="fi-FI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fontAlgn="base">
              <a:spcAft>
                <a:spcPts val="0"/>
              </a:spcAft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Teemana kuntapolitiikka ja nuoret. Mikä kiinnostaa kuntapolitiikassa – mikä saisi kiinnostumaan? Keskustelijoina Marjut Lehtonen (Nuorten politiikkakoulu), Hilkka Haaga (kaupunginvaltuutettu, vas.) ja Akseli Köngäs (ONE, pj.).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Teams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Youtube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. Akvaariokeskustelu,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Padletille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 kommentit yleisöltä.</a:t>
            </a:r>
          </a:p>
          <a:p>
            <a:pPr marL="342900" lvl="0" indent="-342900" fontAlgn="base">
              <a:spcAft>
                <a:spcPts val="0"/>
              </a:spcAft>
              <a:buFontTx/>
              <a:buChar char="-"/>
            </a:pPr>
            <a:endParaRPr lang="fi-FI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fontAlgn="base">
              <a:spcAft>
                <a:spcPts val="0"/>
              </a:spcAft>
            </a:pPr>
            <a:r>
              <a:rPr lang="fi-FI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24.2. Kansanvallan kahvit: Puhutaan turpeesta!</a:t>
            </a:r>
          </a:p>
          <a:p>
            <a:pPr lvl="0" fontAlgn="base">
              <a:spcAft>
                <a:spcPts val="0"/>
              </a:spcAft>
            </a:pPr>
            <a:endParaRPr lang="fi-FI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fontAlgn="base">
              <a:spcAft>
                <a:spcPts val="0"/>
              </a:spcAft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Keskustelun keskiössä turvetuotanto. Alustajana Pohjois-Pohjanmaan liiton suunnittelujohtaja Jussi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Rämet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 ja keskustelijoina Mari-Leena Talvitie (kansanedustaja,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kok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.), Esa Aalto (kaupunginvaltuutettu, vihr.) ja Juha Pylväs (kansanedustaja, kesk.).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Teams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. Keskustelu pikakysymyksillä (6+3+1). Kommentointi 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Padletille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fi-FI" sz="20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fontAlgn="base">
              <a:spcAft>
                <a:spcPts val="0"/>
              </a:spcAft>
            </a:pPr>
            <a:endParaRPr lang="fi-FI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-"/>
            </a:pPr>
            <a:endParaRPr lang="fi-FI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lvl="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i-FI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04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B27CB3-BB67-479C-84A1-7FD840E7F5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Vaikuttaminen. NYT. 17.2.21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001AB45-59EE-4ACE-AB6A-A42A5E0D5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374" y="1138030"/>
            <a:ext cx="6616148" cy="496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50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8E036BDB-F6C5-4DE0-A137-6F2AB3D744B4}"/>
              </a:ext>
            </a:extLst>
          </p:cNvPr>
          <p:cNvSpPr txBox="1"/>
          <p:nvPr/>
        </p:nvSpPr>
        <p:spPr>
          <a:xfrm>
            <a:off x="196634" y="404191"/>
            <a:ext cx="9732457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fi-FI" b="1" dirty="0">
                <a:latin typeface="Arial"/>
                <a:ea typeface="Calibri" panose="020F0502020204030204" pitchFamily="34" charset="0"/>
                <a:cs typeface="Arial"/>
              </a:rPr>
              <a:t>2. VERKKOKESKUSTELU GLOBAALISTA LOKAALIIN X 2</a:t>
            </a:r>
            <a:endParaRPr lang="fi-FI" sz="2000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 marL="285750" lvl="0" indent="-28575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i-FI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 fontAlgn="base">
              <a:spcAft>
                <a:spcPts val="0"/>
              </a:spcAft>
            </a:pPr>
            <a:endParaRPr lang="fi-FI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-"/>
            </a:pPr>
            <a:endParaRPr lang="fi-FI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1011AF6-1ECA-47B5-9519-140456F8A1A8}"/>
              </a:ext>
            </a:extLst>
          </p:cNvPr>
          <p:cNvSpPr txBox="1"/>
          <p:nvPr/>
        </p:nvSpPr>
        <p:spPr>
          <a:xfrm>
            <a:off x="196634" y="1035133"/>
            <a:ext cx="10726470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Tavoitteena tuoda EU-asioita paikallistasolle ja yhteiseen keskusteluun päättäjien ja kuntalaisten välille.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Teemat yhteistyökumppaneilta (Oulun yliopiston kirjasto, Pohjois-Pohjanmaan liitto)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Tunnin kestäviä verkkokeskusteluja, joissa alustukset valituilta keskustelijoilta, yleisö chatin kautta mukana (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), fasilitaattori + verkkofasilitaattori.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15.12. 2020 Globaalista lokaaliin: Green </a:t>
            </a:r>
            <a:r>
              <a:rPr lang="fi-FI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Deal</a:t>
            </a:r>
            <a:endParaRPr lang="fi-FI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Mikä on Green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Deal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, ja kuinka sitä sovelletaan Oulussa? Sirpa Pietikäinen avaa Euroopan vihreän kehityksen ohjelman eli Green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Dealin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ydinteemoja, sekä Oulun kaupunginhallituksen pj Mirja Vehkaperä ohjelman käytännön soveltamisesta Oulussa.  Osallistujat voivat koko tapahtuman ajan jättää kysymyksiä chattiin – Sirpa ja Mirja vastaavat.</a:t>
            </a:r>
          </a:p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25.5. 2021 Globaalista lokaaliin: Urapolut EU:ssa</a:t>
            </a:r>
          </a:p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Miten päästä harjoitteluun tai töihin Euroopan Unioniin? Minkälaisia mahdollisuuksia on olemassa ja mistä aloittaa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hakuprosessi?”Urapolut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EU:ssa” -verkkotapahtumassa kuullaan Tuuli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Vihkon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ja Lotta Haatajan kokemuksia työskentelystä EU:ssa - Tapahtuman alustaa Oulun yliopiston urapalvelut. Kaikki kiinnostuneet ovat tervetulleita mukaan! </a:t>
            </a:r>
          </a:p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752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2CF579E-87D3-495A-92F8-462A2DC7FF5F}"/>
              </a:ext>
            </a:extLst>
          </p:cNvPr>
          <p:cNvSpPr txBox="1"/>
          <p:nvPr/>
        </p:nvSpPr>
        <p:spPr>
          <a:xfrm>
            <a:off x="951345" y="628073"/>
            <a:ext cx="8866910" cy="65248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fi-FI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3. NYT SAA SANOA –TAPAHTUMAT</a:t>
            </a:r>
          </a:p>
          <a:p>
            <a:pPr fontAlgn="base"/>
            <a:endParaRPr lang="fi-FI" sz="2000" b="1" dirty="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Nuoret (alle 29-v) kuntavaaliehdokkaat pääsevät esille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Joka tapahtumassa nuoria ehdokkaita eri puolueista, esittäytyminen, kysymyksiä yleisöltä ja yhteinen keskustelu, joka tapahtumassa oma teema (hyvinvointi, palvelut, koulutus, nuorten osallisuus ja vaikuttaminen).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Kirjavinkit ehdokkailta.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Yleisö voi esittää kysymyksiä chatin kautta.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Sarjakuvapiirtäjä </a:t>
            </a:r>
            <a:r>
              <a:rPr lang="fi-FI" sz="2000" b="1" dirty="0" err="1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livekuvittaa</a:t>
            </a: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Palkattu fasilitaattori ohjaa tapahtumaa. Lisäksi verkkofasilitaattori.</a:t>
            </a:r>
          </a:p>
          <a:p>
            <a:pPr fontAlgn="base"/>
            <a:endParaRPr lang="fi-FI" sz="2000" b="1" dirty="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fi-FI" sz="2000" b="1" dirty="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fi-FI" sz="2000" b="1" dirty="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fontAlgn="base"/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17.3. </a:t>
            </a:r>
            <a:r>
              <a:rPr lang="fi-FI" sz="2000" b="1" dirty="0" err="1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Teams</a:t>
            </a: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 18-19.15			27.5. 18-19 Onen Olohuone </a:t>
            </a:r>
            <a:b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</a:b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24.3. </a:t>
            </a:r>
            <a:r>
              <a:rPr lang="fi-FI" sz="2000" b="1" dirty="0" err="1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Teams</a:t>
            </a: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 18-19.15</a:t>
            </a:r>
            <a:b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</a:b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30.3. </a:t>
            </a:r>
            <a:r>
              <a:rPr lang="fi-FI" sz="2000" b="1" dirty="0" err="1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Teams</a:t>
            </a: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 18-19.15</a:t>
            </a:r>
          </a:p>
          <a:p>
            <a:pPr fontAlgn="base"/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7.4. </a:t>
            </a:r>
            <a:r>
              <a:rPr lang="fi-FI" sz="2000" b="1" dirty="0" err="1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Teams</a:t>
            </a:r>
            <a:r>
              <a:rPr lang="fi-FI" sz="2000" b="1" dirty="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 18-19.15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fi-FI" sz="20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fontAlgn="base">
              <a:spcAft>
                <a:spcPts val="0"/>
              </a:spcAft>
            </a:pPr>
            <a:endParaRPr lang="fi-FI" sz="20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76350" fontAlgn="base"/>
            <a:endParaRPr lang="fi-FI" sz="2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2B7DA1E9-C4F0-40F7-A863-CAB28DF2BA26}"/>
              </a:ext>
            </a:extLst>
          </p:cNvPr>
          <p:cNvSpPr/>
          <p:nvPr/>
        </p:nvSpPr>
        <p:spPr>
          <a:xfrm>
            <a:off x="9042400" y="4498109"/>
            <a:ext cx="1551709" cy="1348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6DA1C9C6-149C-4680-98C1-7C72301462DA}"/>
              </a:ext>
            </a:extLst>
          </p:cNvPr>
          <p:cNvSpPr/>
          <p:nvPr/>
        </p:nvSpPr>
        <p:spPr>
          <a:xfrm>
            <a:off x="9938327" y="3278909"/>
            <a:ext cx="1080655" cy="997527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6216420A-4F26-4B5C-9F5E-F3D46CB26E3D}"/>
              </a:ext>
            </a:extLst>
          </p:cNvPr>
          <p:cNvSpPr/>
          <p:nvPr/>
        </p:nvSpPr>
        <p:spPr>
          <a:xfrm>
            <a:off x="10871201" y="4638404"/>
            <a:ext cx="637309" cy="591127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2552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90BCAE-F03F-4F6A-823B-3174C3EB82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Nyt saa sanoa –tapahtumien livekuvitusta:</a:t>
            </a:r>
          </a:p>
        </p:txBody>
      </p:sp>
      <p:pic>
        <p:nvPicPr>
          <p:cNvPr id="4" name="Kuva 3" descr="Kuva, joka sisältää kohteen teksti, viivapiirustus&#10;&#10;Kuvaus luotu automaattisesti">
            <a:extLst>
              <a:ext uri="{FF2B5EF4-FFF2-40B4-BE49-F238E27FC236}">
                <a16:creationId xmlns:a16="http://schemas.microsoft.com/office/drawing/2014/main" id="{380DC51A-A0D3-49AA-88B3-FEEBCC953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2" y="1649896"/>
            <a:ext cx="4144278" cy="293207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0E212E7-5102-454E-AB2B-F8D8AB4A1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619" y="3557623"/>
            <a:ext cx="4144278" cy="293207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8" name="Kuva 7" descr="Kuva, joka sisältää kohteen teksti, viivapiirustus&#10;&#10;Kuvaus luotu automaattisesti">
            <a:extLst>
              <a:ext uri="{FF2B5EF4-FFF2-40B4-BE49-F238E27FC236}">
                <a16:creationId xmlns:a16="http://schemas.microsoft.com/office/drawing/2014/main" id="{6FB4BF23-9F8E-4687-8D2B-F5C92A68F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382" y="1649896"/>
            <a:ext cx="3975652" cy="2812774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307025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1D249E-2F11-4BB3-8438-C95BBAF2D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956" y="358361"/>
            <a:ext cx="7632907" cy="360363"/>
          </a:xfrm>
        </p:spPr>
        <p:txBody>
          <a:bodyPr/>
          <a:lstStyle/>
          <a:p>
            <a:pPr algn="l"/>
            <a:r>
              <a:rPr lang="fi-FI" sz="1800" dirty="0">
                <a:latin typeface="Arial"/>
                <a:cs typeface="Arial"/>
              </a:rPr>
              <a:t>EU-TIETOPISTEKONSEPTI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E4BFA44-7459-4FBD-9E96-020724C96867}"/>
              </a:ext>
            </a:extLst>
          </p:cNvPr>
          <p:cNvSpPr txBox="1"/>
          <p:nvPr/>
        </p:nvSpPr>
        <p:spPr>
          <a:xfrm>
            <a:off x="334962" y="1490870"/>
            <a:ext cx="114230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Hankkeen aikana tehtiin yhteistyössä Oulun yliopiston kirjaston EU-tietopisteen kanssa yhteinen konsepti, jossa tavoitteena on: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Palveluohjauksen tehostaminen</a:t>
            </a: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Asiakasnäkökulman huomioiminen</a:t>
            </a: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Yhteistyön tehostaminen</a:t>
            </a:r>
          </a:p>
          <a:p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-&gt; EU-tietoa helposti saavutettavasti, lukijaystävällisessä muodossa kuntalaisille, EU-tietoisuuden lisääminen</a:t>
            </a:r>
          </a:p>
        </p:txBody>
      </p:sp>
    </p:spTree>
    <p:extLst>
      <p:ext uri="{BB962C8B-B14F-4D97-AF65-F5344CB8AC3E}">
        <p14:creationId xmlns:p14="http://schemas.microsoft.com/office/powerpoint/2010/main" val="269699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ruutu 6">
            <a:extLst>
              <a:ext uri="{FF2B5EF4-FFF2-40B4-BE49-F238E27FC236}">
                <a16:creationId xmlns:a16="http://schemas.microsoft.com/office/drawing/2014/main" id="{1C7DA4AF-640F-4F9E-BDBA-BFDBE34E8624}"/>
              </a:ext>
            </a:extLst>
          </p:cNvPr>
          <p:cNvSpPr txBox="1"/>
          <p:nvPr/>
        </p:nvSpPr>
        <p:spPr>
          <a:xfrm>
            <a:off x="499567" y="279902"/>
            <a:ext cx="113330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Aft>
                <a:spcPts val="0"/>
              </a:spcAft>
            </a:pPr>
            <a:r>
              <a:rPr lang="fi-FI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Jatkosuunnitelmia syksyllä 2021:</a:t>
            </a:r>
          </a:p>
          <a:p>
            <a:pPr lvl="0" fontAlgn="base">
              <a:spcAft>
                <a:spcPts val="0"/>
              </a:spcAft>
            </a:pPr>
            <a:endParaRPr lang="fi-FI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fontAlgn="base">
              <a:spcAft>
                <a:spcPts val="0"/>
              </a:spcAft>
            </a:pPr>
            <a:endParaRPr lang="fi-FI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fontAlgn="base">
              <a:spcAft>
                <a:spcPts val="0"/>
              </a:spcAft>
            </a:pPr>
            <a:endParaRPr lang="fi-FI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Luodaan palvelukonsepti, jota voidaan tarjota ja markkinoida säännöllisesti eri toimijoille</a:t>
            </a: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Pohditaan yhdessä (</a:t>
            </a:r>
            <a:r>
              <a:rPr lang="fi-FI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osallistaen</a:t>
            </a: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kirjastojen henkilökuntaa) reunaehdot poliittisten tapahtumien ja keskustelujen järjestämiselle.</a:t>
            </a:r>
          </a:p>
          <a:p>
            <a:pPr marL="342900" lvl="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Yhtenäinen markkinointi-ilme kirjastoille kuntalaisvaikuttamiseen liittyvien tapahtumien markkinointiin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B51B4B7-95D4-44F8-A860-B8DDB952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440" y="4369315"/>
            <a:ext cx="1566808" cy="1359526"/>
          </a:xfrm>
          <a:prstGeom prst="rect">
            <a:avLst/>
          </a:prstGeom>
          <a:ln>
            <a:noFill/>
          </a:ln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BD38BE8-BAD6-4E0B-8794-5FE30CA17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221" y="5524607"/>
            <a:ext cx="1097375" cy="1012024"/>
          </a:xfrm>
          <a:prstGeom prst="rect">
            <a:avLst/>
          </a:prstGeom>
          <a:ln>
            <a:noFill/>
          </a:ln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47F0E57-07BC-44E1-AE39-1FF73E4BD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485" y="5427063"/>
            <a:ext cx="652329" cy="603556"/>
          </a:xfrm>
          <a:prstGeom prst="rect">
            <a:avLst/>
          </a:prstGeom>
          <a:ln>
            <a:noFill/>
          </a:ln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16CC533-1500-4553-BC58-94AC64C03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405" y="5350856"/>
            <a:ext cx="2465254" cy="137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14644"/>
      </p:ext>
    </p:extLst>
  </p:cSld>
  <p:clrMapOvr>
    <a:masterClrMapping/>
  </p:clrMapOvr>
</p:sld>
</file>

<file path=ppt/theme/theme1.xml><?xml version="1.0" encoding="utf-8"?>
<a:theme xmlns:a="http://schemas.openxmlformats.org/drawingml/2006/main" name="SITRA4">
  <a:themeElements>
    <a:clrScheme name="Custom 1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000000"/>
      </a:hlink>
      <a:folHlink>
        <a:srgbClr val="00000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RA4" id="{492D8518-C657-6A4F-B0B3-B1765AA2E8E8}" vid="{2C9C988A-E57C-A047-9726-A9F88115856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FABE52F94C084BAE72F37DA6CFB9C1" ma:contentTypeVersion="12" ma:contentTypeDescription="Luo uusi asiakirja." ma:contentTypeScope="" ma:versionID="c60066a1ed8b4d9e484ce7d9ead8c355">
  <xsd:schema xmlns:xsd="http://www.w3.org/2001/XMLSchema" xmlns:xs="http://www.w3.org/2001/XMLSchema" xmlns:p="http://schemas.microsoft.com/office/2006/metadata/properties" xmlns:ns3="cb51b0cb-9d34-4180-b72a-49dbe5cb8e6a" xmlns:ns4="f69bba8d-8be0-4cf5-8a06-27465fb72784" targetNamespace="http://schemas.microsoft.com/office/2006/metadata/properties" ma:root="true" ma:fieldsID="ac6e7058ae3ff4318490ed0df3a18408" ns3:_="" ns4:_="">
    <xsd:import namespace="cb51b0cb-9d34-4180-b72a-49dbe5cb8e6a"/>
    <xsd:import namespace="f69bba8d-8be0-4cf5-8a06-27465fb727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1b0cb-9d34-4180-b72a-49dbe5cb8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bba8d-8be0-4cf5-8a06-27465fb72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4C2309-CE74-4C2B-9D12-E23450B88F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39C02D-FD65-4275-A009-BCF3A9857D76}">
  <ds:schemaRefs>
    <ds:schemaRef ds:uri="f69bba8d-8be0-4cf5-8a06-27465fb727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b51b0cb-9d34-4180-b72a-49dbe5cb8e6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0A853A1-8FCB-4EBA-85D9-BB37AC4E87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1b0cb-9d34-4180-b72a-49dbe5cb8e6a"/>
    <ds:schemaRef ds:uri="f69bba8d-8be0-4cf5-8a06-27465fb72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SITRA4</Template>
  <TotalTime>415</TotalTime>
  <Words>571</Words>
  <Application>Microsoft Office PowerPoint</Application>
  <PresentationFormat>Laajakuva</PresentationFormat>
  <Paragraphs>84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Arial</vt:lpstr>
      <vt:lpstr>Georgia</vt:lpstr>
      <vt:lpstr>Rational Display Black</vt:lpstr>
      <vt:lpstr>Times New Roman</vt:lpstr>
      <vt:lpstr>Wingdings</vt:lpstr>
      <vt:lpstr>SITRA4</vt:lpstr>
      <vt:lpstr>PowerPoint-esitys</vt:lpstr>
      <vt:lpstr>PowerPoint-esitys</vt:lpstr>
      <vt:lpstr>PowerPoint-esitys</vt:lpstr>
      <vt:lpstr>Vaikuttaminen. NYT. 17.2.21 </vt:lpstr>
      <vt:lpstr>PowerPoint-esitys</vt:lpstr>
      <vt:lpstr>PowerPoint-esitys</vt:lpstr>
      <vt:lpstr>Nyt saa sanoa –tapahtumien livekuvitusta:</vt:lpstr>
      <vt:lpstr>EU-TIETOPISTEKONSEPTI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 Topias</dc:creator>
  <cp:lastModifiedBy>Vuorinne Johanna</cp:lastModifiedBy>
  <cp:revision>16</cp:revision>
  <dcterms:created xsi:type="dcterms:W3CDTF">2020-10-20T12:18:03Z</dcterms:created>
  <dcterms:modified xsi:type="dcterms:W3CDTF">2021-06-07T05:39:03Z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0x0101004EFABE52F94C084BAE72F37DA6CFB9C1</vt:lpwstr>
  </property>
  <property fmtid="{D5CDD505-2E9C-101B-9397-08002B2CF9AE}" pid="3" name="Arkistointiluokka">
    <vt:lpwstr/>
  </property>
  <property fmtid="{D5CDD505-2E9C-101B-9397-08002B2CF9AE}" pid="4" name="MSIP_Label_cb8ef749-f464-4495-9b41-5047bcb17145_Enabled">
    <vt:lpwstr>True</vt:lpwstr>
  </property>
  <property fmtid="{D5CDD505-2E9C-101B-9397-08002B2CF9AE}" pid="5" name="MSIP_Label_cb8ef749-f464-4495-9b41-5047bcb17145_SiteId">
    <vt:lpwstr>5cc89a67-fa29-4356-af5d-f436abc7c21b</vt:lpwstr>
  </property>
  <property fmtid="{D5CDD505-2E9C-101B-9397-08002B2CF9AE}" pid="6" name="MSIP_Label_cb8ef749-f464-4495-9b41-5047bcb17145_Owner">
    <vt:lpwstr>maija.karvosenoja@ouka.fi</vt:lpwstr>
  </property>
  <property fmtid="{D5CDD505-2E9C-101B-9397-08002B2CF9AE}" pid="7" name="MSIP_Label_cb8ef749-f464-4495-9b41-5047bcb17145_SetDate">
    <vt:lpwstr>2020-10-29T11:12:28.8129323Z</vt:lpwstr>
  </property>
  <property fmtid="{D5CDD505-2E9C-101B-9397-08002B2CF9AE}" pid="8" name="MSIP_Label_cb8ef749-f464-4495-9b41-5047bcb17145_Name">
    <vt:lpwstr>Muu asiakirja</vt:lpwstr>
  </property>
  <property fmtid="{D5CDD505-2E9C-101B-9397-08002B2CF9AE}" pid="9" name="MSIP_Label_cb8ef749-f464-4495-9b41-5047bcb17145_Application">
    <vt:lpwstr>Microsoft Azure Information Protection</vt:lpwstr>
  </property>
  <property fmtid="{D5CDD505-2E9C-101B-9397-08002B2CF9AE}" pid="10" name="MSIP_Label_cb8ef749-f464-4495-9b41-5047bcb17145_ActionId">
    <vt:lpwstr>1d75c76d-6fed-4670-8f67-3701d6160136</vt:lpwstr>
  </property>
  <property fmtid="{D5CDD505-2E9C-101B-9397-08002B2CF9AE}" pid="11" name="MSIP_Label_cb8ef749-f464-4495-9b41-5047bcb17145_Extended_MSFT_Method">
    <vt:lpwstr>Automatic</vt:lpwstr>
  </property>
  <property fmtid="{D5CDD505-2E9C-101B-9397-08002B2CF9AE}" pid="12" name="MSIP_Label_e7f2b28d-54cf-44b6-aad9-6a2b7fb652a6_Enabled">
    <vt:lpwstr>True</vt:lpwstr>
  </property>
  <property fmtid="{D5CDD505-2E9C-101B-9397-08002B2CF9AE}" pid="13" name="MSIP_Label_e7f2b28d-54cf-44b6-aad9-6a2b7fb652a6_SiteId">
    <vt:lpwstr>5cc89a67-fa29-4356-af5d-f436abc7c21b</vt:lpwstr>
  </property>
  <property fmtid="{D5CDD505-2E9C-101B-9397-08002B2CF9AE}" pid="14" name="MSIP_Label_e7f2b28d-54cf-44b6-aad9-6a2b7fb652a6_Owner">
    <vt:lpwstr>maija.karvosenoja@ouka.fi</vt:lpwstr>
  </property>
  <property fmtid="{D5CDD505-2E9C-101B-9397-08002B2CF9AE}" pid="15" name="MSIP_Label_e7f2b28d-54cf-44b6-aad9-6a2b7fb652a6_SetDate">
    <vt:lpwstr>2020-10-29T11:12:28.8129323Z</vt:lpwstr>
  </property>
  <property fmtid="{D5CDD505-2E9C-101B-9397-08002B2CF9AE}" pid="16" name="MSIP_Label_e7f2b28d-54cf-44b6-aad9-6a2b7fb652a6_Name">
    <vt:lpwstr>Sisäinen</vt:lpwstr>
  </property>
  <property fmtid="{D5CDD505-2E9C-101B-9397-08002B2CF9AE}" pid="17" name="MSIP_Label_e7f2b28d-54cf-44b6-aad9-6a2b7fb652a6_Application">
    <vt:lpwstr>Microsoft Azure Information Protection</vt:lpwstr>
  </property>
  <property fmtid="{D5CDD505-2E9C-101B-9397-08002B2CF9AE}" pid="18" name="MSIP_Label_e7f2b28d-54cf-44b6-aad9-6a2b7fb652a6_ActionId">
    <vt:lpwstr>1d75c76d-6fed-4670-8f67-3701d6160136</vt:lpwstr>
  </property>
  <property fmtid="{D5CDD505-2E9C-101B-9397-08002B2CF9AE}" pid="19" name="MSIP_Label_e7f2b28d-54cf-44b6-aad9-6a2b7fb652a6_Parent">
    <vt:lpwstr>cb8ef749-f464-4495-9b41-5047bcb17145</vt:lpwstr>
  </property>
  <property fmtid="{D5CDD505-2E9C-101B-9397-08002B2CF9AE}" pid="20" name="MSIP_Label_e7f2b28d-54cf-44b6-aad9-6a2b7fb652a6_Extended_MSFT_Method">
    <vt:lpwstr>Automatic</vt:lpwstr>
  </property>
  <property fmtid="{D5CDD505-2E9C-101B-9397-08002B2CF9AE}" pid="21" name="Sensitivity">
    <vt:lpwstr>Muu asiakirja Sisäinen</vt:lpwstr>
  </property>
</Properties>
</file>