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6062" r:id="rId4"/>
    <p:sldMasterId id="2147486107" r:id="rId5"/>
  </p:sldMasterIdLst>
  <p:notesMasterIdLst>
    <p:notesMasterId r:id="rId25"/>
  </p:notesMasterIdLst>
  <p:handoutMasterIdLst>
    <p:handoutMasterId r:id="rId26"/>
  </p:handoutMasterIdLst>
  <p:sldIdLst>
    <p:sldId id="3020" r:id="rId6"/>
    <p:sldId id="382" r:id="rId7"/>
    <p:sldId id="383" r:id="rId8"/>
    <p:sldId id="377" r:id="rId9"/>
    <p:sldId id="3021" r:id="rId10"/>
    <p:sldId id="2997" r:id="rId11"/>
    <p:sldId id="2996" r:id="rId12"/>
    <p:sldId id="2991" r:id="rId13"/>
    <p:sldId id="363" r:id="rId14"/>
    <p:sldId id="972" r:id="rId15"/>
    <p:sldId id="385" r:id="rId16"/>
    <p:sldId id="386" r:id="rId17"/>
    <p:sldId id="974" r:id="rId18"/>
    <p:sldId id="1000" r:id="rId19"/>
    <p:sldId id="3004" r:id="rId20"/>
    <p:sldId id="3081" r:id="rId21"/>
    <p:sldId id="3159" r:id="rId22"/>
    <p:sldId id="2989" r:id="rId23"/>
    <p:sldId id="3000" r:id="rId24"/>
  </p:sldIdLst>
  <p:sldSz cx="9144000" cy="5143500" type="screen16x9"/>
  <p:notesSz cx="6735763" cy="9866313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38967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77934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1690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55868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1948358" algn="l" defTabSz="77934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338029" algn="l" defTabSz="77934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2727701" algn="l" defTabSz="77934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117372" algn="l" defTabSz="77934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7">
          <p15:clr>
            <a:srgbClr val="A4A3A4"/>
          </p15:clr>
        </p15:guide>
        <p15:guide id="2" orient="horz" pos="2865">
          <p15:clr>
            <a:srgbClr val="A4A3A4"/>
          </p15:clr>
        </p15:guide>
        <p15:guide id="3" orient="horz" pos="3239">
          <p15:clr>
            <a:srgbClr val="A4A3A4"/>
          </p15:clr>
        </p15:guide>
        <p15:guide id="4" pos="68">
          <p15:clr>
            <a:srgbClr val="A4A3A4"/>
          </p15:clr>
        </p15:guide>
        <p15:guide id="5" pos="56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Tekijä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75CFEB"/>
    <a:srgbClr val="D7EFF6"/>
    <a:srgbClr val="E1EEF8"/>
    <a:srgbClr val="E8114B"/>
    <a:srgbClr val="BFE0D1"/>
    <a:srgbClr val="FDE8ED"/>
    <a:srgbClr val="FBD1DC"/>
    <a:srgbClr val="73C92D"/>
    <a:srgbClr val="FFE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6629BF-ACCB-4FD7-8975-1A244B91687D}" v="3" dt="2021-06-03T06:35:32.7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Normaali tyyl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3684" autoAdjust="0"/>
  </p:normalViewPr>
  <p:slideViewPr>
    <p:cSldViewPr>
      <p:cViewPr varScale="1">
        <p:scale>
          <a:sx n="107" d="100"/>
          <a:sy n="107" d="100"/>
        </p:scale>
        <p:origin x="1770" y="96"/>
      </p:cViewPr>
      <p:guideLst>
        <p:guide orient="horz" pos="617"/>
        <p:guide orient="horz" pos="2865"/>
        <p:guide orient="horz" pos="3239"/>
        <p:guide pos="68"/>
        <p:guide pos="569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103" d="100"/>
          <a:sy n="103" d="100"/>
        </p:scale>
        <p:origin x="-4008" y="-9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41" cy="4936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14798" y="0"/>
            <a:ext cx="2919441" cy="4936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95434-BA4E-914B-B044-4C27F7FD2949}" type="datetime1">
              <a:rPr lang="en-US" smtClean="0"/>
              <a:t>6/3/2021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370976"/>
            <a:ext cx="2919441" cy="4936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14798" y="9370976"/>
            <a:ext cx="2919441" cy="4936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7F0F3-A1E5-4380-B634-261422AE48C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98291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41" cy="4936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14798" y="0"/>
            <a:ext cx="2919441" cy="4936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C0A7D-D07B-1248-8B72-AE21A56EA04B}" type="datetime1">
              <a:rPr lang="en-US" smtClean="0"/>
              <a:t>6/3/2021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4187" y="4687173"/>
            <a:ext cx="5387390" cy="4439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370976"/>
            <a:ext cx="2919441" cy="4936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14798" y="9370976"/>
            <a:ext cx="2919441" cy="4936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36A07-9C51-40D5-9EDD-0D75448F2C9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29745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672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343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9015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686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8358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8029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701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372" algn="l" defTabSz="77934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Hankkeemme</a:t>
            </a:r>
            <a:r>
              <a:rPr lang="en-US"/>
              <a:t> on </a:t>
            </a:r>
            <a:r>
              <a:rPr lang="en-US" err="1"/>
              <a:t>viisikielinen</a:t>
            </a:r>
            <a:r>
              <a:rPr lang="en-US"/>
              <a:t>: POHJOISSAAME, KOLTANSAAME, INARINSAAME</a:t>
            </a:r>
            <a:endParaRPr lang="en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736A07-9C51-40D5-9EDD-0D75448F2C9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841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i-FI" b="1" i="0" u="sng" dirty="0">
                <a:solidFill>
                  <a:srgbClr val="000000"/>
                </a:solidFill>
                <a:effectLst/>
                <a:latin typeface="RationalText"/>
              </a:rPr>
              <a:t>Kestävyysratkaisut</a:t>
            </a:r>
          </a:p>
          <a:p>
            <a:pPr algn="l"/>
            <a:r>
              <a:rPr lang="fi-FI" b="0" i="0" dirty="0">
                <a:solidFill>
                  <a:srgbClr val="000000"/>
                </a:solidFill>
                <a:effectLst/>
                <a:latin typeface="minion-pro"/>
              </a:rPr>
              <a:t>Vahvistamme luonnon monimuotoisuutta ja vauhditamme ekologista jälleenrakentamista. </a:t>
            </a:r>
          </a:p>
          <a:p>
            <a:pPr algn="l"/>
            <a:r>
              <a:rPr lang="fi-FI" b="1" i="0" u="sng" dirty="0">
                <a:solidFill>
                  <a:srgbClr val="000000"/>
                </a:solidFill>
                <a:effectLst/>
                <a:latin typeface="RationalText"/>
              </a:rPr>
              <a:t>Reilu datatalous</a:t>
            </a:r>
          </a:p>
          <a:p>
            <a:pPr algn="l"/>
            <a:r>
              <a:rPr lang="fi-FI" b="0" i="0" dirty="0">
                <a:solidFill>
                  <a:srgbClr val="000000"/>
                </a:solidFill>
                <a:effectLst/>
                <a:latin typeface="minion-pro"/>
              </a:rPr>
              <a:t>Rakennamme eurooppalaiseen arvopohjaan perustuvaa ihmislähtöistä ja reilua datataloutta vaihtoehdoksi valtio- tai datamonopolilähtöiselle datataloudelle. </a:t>
            </a:r>
          </a:p>
          <a:p>
            <a:pPr algn="l"/>
            <a:r>
              <a:rPr lang="fi-FI" b="1" i="0" u="sng" dirty="0">
                <a:solidFill>
                  <a:srgbClr val="000000"/>
                </a:solidFill>
                <a:effectLst/>
                <a:latin typeface="RationalText"/>
              </a:rPr>
              <a:t>Demokratia ja osallisuus</a:t>
            </a:r>
          </a:p>
          <a:p>
            <a:pPr algn="l"/>
            <a:r>
              <a:rPr lang="fi-FI" b="0" i="0" dirty="0">
                <a:solidFill>
                  <a:srgbClr val="000000"/>
                </a:solidFill>
                <a:effectLst/>
                <a:latin typeface="minion-pro"/>
              </a:rPr>
              <a:t>Vahvistamme demokratiaa ja vaikutamme innostavan tulevaisuuden rakentamiseen.  </a:t>
            </a:r>
            <a:endParaRPr lang="en-FI" b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smtClean="0"/>
              <a:pPr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8572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Sitran visio eli Hyvinvoinnin seuraava erä rakentuu vahvasti pohjoismaisen hyvinvointiyhteiskunnan perinnölle sekä yhdessä tekemisen ja onnistumisen ideaan.</a:t>
            </a:r>
          </a:p>
          <a:p>
            <a:endParaRPr lang="fi-FI" dirty="0"/>
          </a:p>
          <a:p>
            <a:r>
              <a:rPr lang="fi-FI" dirty="0"/>
              <a:t>Kun yhteiskunnassamme moni asia on muutoksen tilassa, varmaa tuntuu olevan vain se, että kaikki muuttuu. Tässä on myös paljon positiivista. Monilla on tahtoa tehdä asioita toisin, kun maailman muutostahti kiihtyy. 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2767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1635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Hankkeemme</a:t>
            </a:r>
            <a:r>
              <a:rPr lang="en-US"/>
              <a:t> on </a:t>
            </a:r>
            <a:r>
              <a:rPr lang="en-US" err="1"/>
              <a:t>viisikielinen</a:t>
            </a:r>
            <a:r>
              <a:rPr lang="en-US"/>
              <a:t>: POHJOISSAAME, KOLTANSAAME, INARINSAAME</a:t>
            </a:r>
            <a:endParaRPr lang="en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736A07-9C51-40D5-9EDD-0D75448F2C9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841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fi-FI" dirty="0"/>
              <a:t>Palvelumuotoilutoimiston tuki, vertaiskirjastojen ja seurantaryhmän verkosto</a:t>
            </a:r>
          </a:p>
          <a:p>
            <a:pPr marL="228600" indent="-228600">
              <a:buAutoNum type="arabicParenR"/>
            </a:pPr>
            <a:r>
              <a:rPr lang="fi-FI" dirty="0"/>
              <a:t>Kunnan imagon vahvistuminen, näkyvyys sitra.fi, media ja </a:t>
            </a:r>
            <a:r>
              <a:rPr lang="fi-FI"/>
              <a:t>raportointi eduskuntaan 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36A07-9C51-40D5-9EDD-0D75448F2C9D}" type="slidenum">
              <a:rPr lang="fi-FI" smtClean="0"/>
              <a:pPr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2759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valkonen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40223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9751" y="1779662"/>
            <a:ext cx="8064697" cy="360363"/>
          </a:xfrm>
        </p:spPr>
        <p:txBody>
          <a:bodyPr/>
          <a:lstStyle>
            <a:lvl1pPr marL="0" indent="0" algn="l">
              <a:buNone/>
              <a:defRPr sz="18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9751" y="2931790"/>
            <a:ext cx="8064697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112" y="4731990"/>
            <a:ext cx="903376" cy="35993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925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musta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39552" y="2211710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39751" y="1851149"/>
            <a:ext cx="8064698" cy="360363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9751" y="3003277"/>
            <a:ext cx="8064698" cy="36036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3" name="Picture 2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801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koinen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0"/>
            <a:ext cx="8064896" cy="431800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79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2" y="2931790"/>
            <a:ext cx="8064896" cy="431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06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1" y="267494"/>
            <a:ext cx="8136905" cy="864096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539552" y="1275606"/>
            <a:ext cx="8136904" cy="3240360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5600" indent="-176213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4988" indent="-176213" algn="l" defTabSz="536575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6213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393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9551" y="267494"/>
            <a:ext cx="8136905" cy="864096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539552" y="1275606"/>
            <a:ext cx="8136904" cy="3240360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bg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bg1"/>
                </a:solidFill>
                <a:latin typeface="Georgia"/>
                <a:cs typeface="Georgia"/>
              </a:defRPr>
            </a:lvl2pPr>
            <a:lvl3pPr marL="538163" indent="-17145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668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n kuvan kuvalaat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7827" y="0"/>
            <a:ext cx="3348038" cy="5143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50" indent="-285750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95288" y="411162"/>
            <a:ext cx="2592536" cy="3960787"/>
          </a:xfrm>
        </p:spPr>
        <p:txBody>
          <a:bodyPr/>
          <a:lstStyle>
            <a:lvl1pPr marL="0" indent="0" algn="l">
              <a:buNone/>
              <a:defRPr sz="2400" b="1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4"/>
            <a:ext cx="4823768" cy="3384376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63" indent="-171450" algn="l" defTabSz="536575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8" name="Picture 7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870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 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0" y="0"/>
            <a:ext cx="3348038" cy="51435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50" indent="-285750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4"/>
            <a:ext cx="4823768" cy="3384376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63" indent="-17145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95288" y="411162"/>
            <a:ext cx="259253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867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1"/>
          </p:nvPr>
        </p:nvSpPr>
        <p:spPr>
          <a:xfrm>
            <a:off x="4787900" y="0"/>
            <a:ext cx="4356100" cy="5143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478802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467544" y="411510"/>
            <a:ext cx="3888432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1">
                <a:latin typeface="Arial Black"/>
                <a:cs typeface="Arial Black"/>
              </a:defRPr>
            </a:lvl1pPr>
            <a:lvl2pPr marL="285750" indent="-285750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467544" y="1347614"/>
            <a:ext cx="3888432" cy="3384376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63" indent="-17145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20072" y="411510"/>
            <a:ext cx="338437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96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mma 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1"/>
          </p:nvPr>
        </p:nvSpPr>
        <p:spPr>
          <a:xfrm>
            <a:off x="4787900" y="0"/>
            <a:ext cx="4356100" cy="51435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78802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467544" y="411510"/>
            <a:ext cx="3888432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1">
                <a:latin typeface="Arial Black"/>
                <a:cs typeface="Arial Black"/>
              </a:defRPr>
            </a:lvl1pPr>
            <a:lvl2pPr marL="285750" indent="-285750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467544" y="1347614"/>
            <a:ext cx="3888432" cy="3384376"/>
          </a:xfrm>
        </p:spPr>
        <p:txBody>
          <a:bodyPr/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88" indent="-177800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63" indent="-171450" algn="l" defTabSz="536575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38" indent="-171450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8000" indent="-285750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20072" y="411510"/>
            <a:ext cx="338437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11510"/>
            <a:ext cx="8064895" cy="808773"/>
          </a:xfrm>
        </p:spPr>
        <p:txBody>
          <a:bodyPr anchor="t"/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4" name="Text Placeholder 33"/>
          <p:cNvSpPr>
            <a:spLocks noGrp="1"/>
          </p:cNvSpPr>
          <p:nvPr userDrawn="1">
            <p:ph type="body" sz="quarter" idx="13"/>
          </p:nvPr>
        </p:nvSpPr>
        <p:spPr>
          <a:xfrm>
            <a:off x="1476375" y="1275606"/>
            <a:ext cx="7128073" cy="576064"/>
          </a:xfrm>
        </p:spPr>
        <p:txBody>
          <a:bodyPr anchor="ctr"/>
          <a:lstStyle>
            <a:lvl1pPr marL="0" indent="0" algn="l">
              <a:buNone/>
              <a:defRPr sz="1600" b="0" i="0"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xt Placeholder 33"/>
          <p:cNvSpPr>
            <a:spLocks noGrp="1"/>
          </p:cNvSpPr>
          <p:nvPr userDrawn="1">
            <p:ph type="body" sz="quarter" idx="14"/>
          </p:nvPr>
        </p:nvSpPr>
        <p:spPr>
          <a:xfrm>
            <a:off x="1476375" y="1924943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6" name="Text Placeholder 33"/>
          <p:cNvSpPr>
            <a:spLocks noGrp="1"/>
          </p:cNvSpPr>
          <p:nvPr userDrawn="1">
            <p:ph type="body" sz="quarter" idx="15"/>
          </p:nvPr>
        </p:nvSpPr>
        <p:spPr>
          <a:xfrm>
            <a:off x="1476375" y="257301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7" name="Text Placeholder 33"/>
          <p:cNvSpPr>
            <a:spLocks noGrp="1"/>
          </p:cNvSpPr>
          <p:nvPr userDrawn="1">
            <p:ph type="body" sz="quarter" idx="16"/>
          </p:nvPr>
        </p:nvSpPr>
        <p:spPr>
          <a:xfrm>
            <a:off x="1475656" y="3221087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8" name="Text Placeholder 33"/>
          <p:cNvSpPr>
            <a:spLocks noGrp="1"/>
          </p:cNvSpPr>
          <p:nvPr userDrawn="1">
            <p:ph type="body" sz="quarter" idx="17"/>
          </p:nvPr>
        </p:nvSpPr>
        <p:spPr>
          <a:xfrm>
            <a:off x="1475656" y="386915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87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 m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539552" y="411510"/>
            <a:ext cx="8064895" cy="808773"/>
          </a:xfrm>
        </p:spPr>
        <p:txBody>
          <a:bodyPr anchor="t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476375" y="1275606"/>
            <a:ext cx="7128073" cy="576064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1476375" y="1924943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476375" y="2573015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Text Placeholder 33"/>
          <p:cNvSpPr>
            <a:spLocks noGrp="1"/>
          </p:cNvSpPr>
          <p:nvPr>
            <p:ph type="body" sz="quarter" idx="16"/>
          </p:nvPr>
        </p:nvSpPr>
        <p:spPr>
          <a:xfrm>
            <a:off x="1475656" y="3221087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2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1475656" y="3869159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01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7544" y="411511"/>
            <a:ext cx="8208912" cy="648072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pic>
        <p:nvPicPr>
          <p:cNvPr id="6" name="Picture 5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4770000"/>
            <a:ext cx="827584" cy="161043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67544" y="1131589"/>
            <a:ext cx="8208912" cy="331182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</p:spTree>
    <p:extLst>
      <p:ext uri="{BB962C8B-B14F-4D97-AF65-F5344CB8AC3E}">
        <p14:creationId xmlns:p14="http://schemas.microsoft.com/office/powerpoint/2010/main" val="480805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pohjainen 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11510"/>
            <a:ext cx="8208912" cy="664757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pic>
        <p:nvPicPr>
          <p:cNvPr id="7" name="Picture 6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67544" y="1131888"/>
            <a:ext cx="8207375" cy="34559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</p:spTree>
    <p:extLst>
      <p:ext uri="{BB962C8B-B14F-4D97-AF65-F5344CB8AC3E}">
        <p14:creationId xmlns:p14="http://schemas.microsoft.com/office/powerpoint/2010/main" val="329208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so otsikko + V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B29D1CE-82CA-EB46-B6CB-E493D3FAED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5200" y="4868100"/>
            <a:ext cx="721888" cy="13586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F747C22-ACFC-6443-ADB2-6B11DC6F2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766" y="411956"/>
            <a:ext cx="7560470" cy="4319588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algn="ctr">
              <a:lnSpc>
                <a:spcPct val="9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Iso otsikko + VP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1331ACB-46F7-824E-8ABE-5A6FB6D00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682" y="4740877"/>
            <a:ext cx="1079599" cy="252797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 dirty="0"/>
              <a:t>pvm</a:t>
            </a:r>
          </a:p>
        </p:txBody>
      </p:sp>
    </p:spTree>
    <p:extLst>
      <p:ext uri="{BB962C8B-B14F-4D97-AF65-F5344CB8AC3E}">
        <p14:creationId xmlns:p14="http://schemas.microsoft.com/office/powerpoint/2010/main" val="1942584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fti-fifti (musta lukitt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FBD2C0-8EAE-6F49-80B2-BFD76295107D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 hasCustomPrompt="1"/>
          </p:nvPr>
        </p:nvSpPr>
        <p:spPr>
          <a:xfrm>
            <a:off x="386954" y="411510"/>
            <a:ext cx="3644503" cy="108034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100" b="1">
                <a:solidFill>
                  <a:schemeClr val="bg1"/>
                </a:solidFill>
                <a:latin typeface="Arial Black"/>
                <a:cs typeface="Arial Black"/>
              </a:defRPr>
            </a:lvl1pPr>
            <a:lvl2pPr marL="285743" indent="-285743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 dirty="0" err="1"/>
              <a:t>Fifti</a:t>
            </a:r>
            <a:r>
              <a:rPr lang="fi-FI" dirty="0"/>
              <a:t> otsikko mustalla taustalla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386954" y="1491853"/>
            <a:ext cx="3644503" cy="3240137"/>
          </a:xfrm>
          <a:prstGeom prst="rect">
            <a:avLst/>
          </a:prstGeom>
        </p:spPr>
        <p:txBody>
          <a:bodyPr/>
          <a:lstStyle>
            <a:lvl1pPr marL="179384" marR="0" indent="-179384" algn="l" defTabSz="45718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bg1"/>
                </a:solidFill>
                <a:latin typeface="Georgia"/>
                <a:cs typeface="Georgia"/>
              </a:defRPr>
            </a:lvl1pPr>
            <a:lvl2pPr marL="357179" indent="-17779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bg1"/>
                </a:solidFill>
                <a:latin typeface="Georgia"/>
                <a:cs typeface="Georgia"/>
              </a:defRPr>
            </a:lvl2pPr>
            <a:lvl3pPr marL="538150" indent="-17144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3pPr>
            <a:lvl4pPr marL="719120" indent="-171446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4pPr>
            <a:lvl5pPr marL="107997" indent="-285743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5112544" y="411512"/>
            <a:ext cx="3644503" cy="10803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00" b="1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 err="1"/>
              <a:t>Fifti</a:t>
            </a:r>
            <a:r>
              <a:rPr lang="fi-FI" dirty="0"/>
              <a:t> otsikko vaalealla taustalla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B3CB5C-22E9-4042-92EE-7C27EA358E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5431" y="4867275"/>
            <a:ext cx="721888" cy="135866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47F9C5A6-7052-CE41-8D32-DE7769D502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2061" y="1491853"/>
            <a:ext cx="3644987" cy="3240137"/>
          </a:xfrm>
          <a:prstGeom prst="rect">
            <a:avLst/>
          </a:prstGeom>
        </p:spPr>
        <p:txBody>
          <a:bodyPr/>
          <a:lstStyle>
            <a:lvl1pPr marL="179384" marR="0" indent="-179384" algn="l" defTabSz="45718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79" indent="-17779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50" indent="-17144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20" indent="-171446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7997" indent="-285743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</p:txBody>
      </p:sp>
    </p:spTree>
    <p:extLst>
      <p:ext uri="{BB962C8B-B14F-4D97-AF65-F5344CB8AC3E}">
        <p14:creationId xmlns:p14="http://schemas.microsoft.com/office/powerpoint/2010/main" val="2018322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  <p15:guide id="2" pos="735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so otsikko + TP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40DC61-7EEF-9645-9B9C-3EEE1AD26D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05200" y="4868100"/>
            <a:ext cx="720900" cy="135894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CF2E1BD-1EBD-D043-8547-BA8227972E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682" y="4740877"/>
            <a:ext cx="1079599" cy="252797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35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 dirty="0"/>
              <a:t>pvm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E19239D-E354-5F42-AE45-A180ED0841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766" y="411956"/>
            <a:ext cx="7560470" cy="4319588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algn="ctr">
              <a:lnSpc>
                <a:spcPct val="9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Iso otsikko + TP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793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valkonen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2140224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9752" y="1779662"/>
            <a:ext cx="8064697" cy="360363"/>
          </a:xfrm>
        </p:spPr>
        <p:txBody>
          <a:bodyPr/>
          <a:lstStyle>
            <a:lvl1pPr marL="0" indent="0" algn="l">
              <a:buNone/>
              <a:defRPr sz="18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9752" y="2931791"/>
            <a:ext cx="8064697" cy="360363"/>
          </a:xfrm>
        </p:spPr>
        <p:txBody>
          <a:bodyPr/>
          <a:lstStyle>
            <a:lvl1pPr marL="0" indent="0" algn="l">
              <a:buNone/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Picture 6" descr="Sitra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113" y="4731991"/>
            <a:ext cx="903376" cy="359939"/>
          </a:xfrm>
          <a:prstGeom prst="rect">
            <a:avLst/>
          </a:prstGeom>
        </p:spPr>
      </p:pic>
      <p:pic>
        <p:nvPicPr>
          <p:cNvPr id="3" name="Picture 2" descr="SITRA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3" y="4770001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020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ja lopetus musta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39553" y="2211711"/>
            <a:ext cx="8064896" cy="664757"/>
          </a:xfr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39752" y="1851149"/>
            <a:ext cx="8064698" cy="360363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9752" y="3003278"/>
            <a:ext cx="8064698" cy="36036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3" name="Picture 2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6496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koinen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3" y="2931791"/>
            <a:ext cx="8064896" cy="431800"/>
          </a:xfrm>
        </p:spPr>
        <p:txBody>
          <a:bodyPr/>
          <a:lstStyle>
            <a:lvl1pPr marL="0" indent="0" algn="ctr">
              <a:buNone/>
              <a:defRPr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3" y="4770001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324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väli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1707654"/>
            <a:ext cx="8064896" cy="1224136"/>
          </a:xfrm>
        </p:spPr>
        <p:txBody>
          <a:bodyPr bIns="140400" anchor="b" anchorCtr="0"/>
          <a:lstStyle>
            <a:lvl1pPr algn="ctr">
              <a:defRPr sz="2400" cap="all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9553" y="2931791"/>
            <a:ext cx="8064896" cy="431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75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7494"/>
            <a:ext cx="8136905" cy="864096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539553" y="1275606"/>
            <a:ext cx="8136904" cy="3240360"/>
          </a:xfrm>
        </p:spPr>
        <p:txBody>
          <a:bodyPr/>
          <a:lstStyle>
            <a:lvl1pPr marL="179384" marR="0" indent="-179384" algn="l" defTabSz="45718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5591" indent="-176209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4975" indent="-176209" algn="l" defTabSz="53656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20" indent="-176209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7997" indent="-285743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5" name="Picture 4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3" y="4770001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659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 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9552" y="267494"/>
            <a:ext cx="8136905" cy="864096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539553" y="1275606"/>
            <a:ext cx="8136904" cy="3240360"/>
          </a:xfrm>
        </p:spPr>
        <p:txBody>
          <a:bodyPr/>
          <a:lstStyle>
            <a:lvl1pPr marL="179384" marR="0" indent="-179384" algn="l" defTabSz="45718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bg1"/>
                </a:solidFill>
                <a:latin typeface="Georgia"/>
                <a:cs typeface="Georgia"/>
              </a:defRPr>
            </a:lvl1pPr>
            <a:lvl2pPr marL="357179" indent="-17779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bg1"/>
                </a:solidFill>
                <a:latin typeface="Georgia"/>
                <a:cs typeface="Georgia"/>
              </a:defRPr>
            </a:lvl2pPr>
            <a:lvl3pPr marL="538150" indent="-17144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3pPr>
            <a:lvl4pPr marL="719120" indent="-171446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bg1"/>
                </a:solidFill>
                <a:latin typeface="Georgia"/>
                <a:cs typeface="Georgia"/>
              </a:defRPr>
            </a:lvl4pPr>
            <a:lvl5pPr marL="107997" indent="-285743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9762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n kuvan kuvalaat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7828" y="0"/>
            <a:ext cx="3348038" cy="5143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43" indent="-285743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95289" y="411163"/>
            <a:ext cx="2592536" cy="3960787"/>
          </a:xfrm>
        </p:spPr>
        <p:txBody>
          <a:bodyPr/>
          <a:lstStyle>
            <a:lvl1pPr marL="0" indent="0" algn="l">
              <a:buNone/>
              <a:defRPr sz="2400" b="1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5"/>
            <a:ext cx="4823768" cy="3384376"/>
          </a:xfrm>
        </p:spPr>
        <p:txBody>
          <a:bodyPr/>
          <a:lstStyle>
            <a:lvl1pPr marL="179384" marR="0" indent="-179384" algn="l" defTabSz="45718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79" indent="-17779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50" indent="-171446" algn="l" defTabSz="53656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20" indent="-171446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7997" indent="-285743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pic>
        <p:nvPicPr>
          <p:cNvPr id="8" name="Picture 7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3" y="4770001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37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 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0"/>
          </p:nvPr>
        </p:nvSpPr>
        <p:spPr>
          <a:xfrm>
            <a:off x="1" y="0"/>
            <a:ext cx="3348038" cy="51435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3851920" y="411510"/>
            <a:ext cx="4824536" cy="5760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1600" b="1">
                <a:latin typeface="Arial Black"/>
                <a:cs typeface="Arial Black"/>
              </a:defRPr>
            </a:lvl1pPr>
            <a:lvl2pPr marL="285743" indent="-285743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851920" y="987575"/>
            <a:ext cx="4823768" cy="3384376"/>
          </a:xfrm>
        </p:spPr>
        <p:txBody>
          <a:bodyPr/>
          <a:lstStyle>
            <a:lvl1pPr marL="179384" marR="0" indent="-179384" algn="l" defTabSz="45718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79" indent="-17779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50" indent="-17144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20" indent="-171446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7997" indent="-285743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95289" y="411163"/>
            <a:ext cx="259253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3" y="4770001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642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1"/>
          </p:nvPr>
        </p:nvSpPr>
        <p:spPr>
          <a:xfrm>
            <a:off x="4787901" y="0"/>
            <a:ext cx="4356100" cy="5143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478802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467544" y="411511"/>
            <a:ext cx="3888432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1">
                <a:latin typeface="Arial Black"/>
                <a:cs typeface="Arial Black"/>
              </a:defRPr>
            </a:lvl1pPr>
            <a:lvl2pPr marL="285743" indent="-285743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467544" y="1347614"/>
            <a:ext cx="3888432" cy="3384376"/>
          </a:xfrm>
        </p:spPr>
        <p:txBody>
          <a:bodyPr/>
          <a:lstStyle>
            <a:lvl1pPr marL="179384" marR="0" indent="-179384" algn="l" defTabSz="45718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79" indent="-17779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50" indent="-17144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20" indent="-171446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7997" indent="-285743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20072" y="411511"/>
            <a:ext cx="338437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3" y="4770001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878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mma 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1"/>
          </p:nvPr>
        </p:nvSpPr>
        <p:spPr>
          <a:xfrm>
            <a:off x="4787901" y="0"/>
            <a:ext cx="4356100" cy="5143500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78802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kstin paikkamerkki 6"/>
          <p:cNvSpPr>
            <a:spLocks noGrp="1"/>
          </p:cNvSpPr>
          <p:nvPr>
            <p:ph type="body" sz="quarter" idx="11"/>
          </p:nvPr>
        </p:nvSpPr>
        <p:spPr>
          <a:xfrm>
            <a:off x="467544" y="411511"/>
            <a:ext cx="3888432" cy="93610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1">
                <a:latin typeface="Arial Black"/>
                <a:cs typeface="Arial Black"/>
              </a:defRPr>
            </a:lvl1pPr>
            <a:lvl2pPr marL="285743" indent="-285743">
              <a:buFont typeface="Arial" panose="020B0604020202020204" pitchFamily="34" charset="0"/>
              <a:buChar char="•"/>
              <a:defRPr/>
            </a:lvl2pPr>
            <a:lvl3pPr marL="0" indent="0" algn="l">
              <a:spcBef>
                <a:spcPts val="0"/>
              </a:spcBef>
              <a:buFont typeface="Arial"/>
              <a:buNone/>
              <a:defRPr sz="1600"/>
            </a:lvl3pPr>
            <a:lvl4pPr marL="0" indent="0" algn="l">
              <a:spcBef>
                <a:spcPts val="0"/>
              </a:spcBef>
              <a:buFont typeface="Arial"/>
              <a:buNone/>
              <a:defRPr sz="1600"/>
            </a:lvl4pPr>
            <a:lvl5pPr marL="0" indent="0" algn="l">
              <a:spcBef>
                <a:spcPts val="0"/>
              </a:spcBef>
              <a:buFont typeface="Arial"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467544" y="1347614"/>
            <a:ext cx="3888432" cy="3384376"/>
          </a:xfrm>
        </p:spPr>
        <p:txBody>
          <a:bodyPr/>
          <a:lstStyle>
            <a:lvl1pPr marL="179384" marR="0" indent="-179384" algn="l" defTabSz="457189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>
                <a:solidFill>
                  <a:schemeClr val="tx1"/>
                </a:solidFill>
                <a:latin typeface="Georgia"/>
                <a:cs typeface="Georgia"/>
              </a:defRPr>
            </a:lvl1pPr>
            <a:lvl2pPr marL="357179" indent="-177796" algn="l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>
                <a:solidFill>
                  <a:schemeClr val="tx1"/>
                </a:solidFill>
                <a:latin typeface="Georgia"/>
                <a:cs typeface="Georgia"/>
              </a:defRPr>
            </a:lvl2pPr>
            <a:lvl3pPr marL="538150" indent="-171446" algn="l" defTabSz="53656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3pPr>
            <a:lvl4pPr marL="719120" indent="-171446" algn="l">
              <a:lnSpc>
                <a:spcPct val="90000"/>
              </a:lnSpc>
              <a:buFont typeface="Georgia" panose="02040502050405020303" pitchFamily="18" charset="0"/>
              <a:buChar char="–"/>
              <a:defRPr sz="1200">
                <a:solidFill>
                  <a:schemeClr val="tx1"/>
                </a:solidFill>
                <a:latin typeface="Georgia"/>
                <a:cs typeface="Georgia"/>
              </a:defRPr>
            </a:lvl4pPr>
            <a:lvl5pPr marL="107997" indent="-285743" algn="l">
              <a:buFont typeface="Arial"/>
              <a:buChar char="•"/>
              <a:defRPr sz="1400">
                <a:solidFill>
                  <a:schemeClr val="tx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5220072" y="411511"/>
            <a:ext cx="3384376" cy="396078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922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3" y="411511"/>
            <a:ext cx="8064895" cy="808773"/>
          </a:xfrm>
        </p:spPr>
        <p:txBody>
          <a:bodyPr anchor="t"/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4" name="Text Placeholder 33"/>
          <p:cNvSpPr>
            <a:spLocks noGrp="1"/>
          </p:cNvSpPr>
          <p:nvPr userDrawn="1">
            <p:ph type="body" sz="quarter" idx="13"/>
          </p:nvPr>
        </p:nvSpPr>
        <p:spPr>
          <a:xfrm>
            <a:off x="1476376" y="1275606"/>
            <a:ext cx="7128073" cy="576064"/>
          </a:xfrm>
        </p:spPr>
        <p:txBody>
          <a:bodyPr anchor="ctr"/>
          <a:lstStyle>
            <a:lvl1pPr marL="0" indent="0" algn="l">
              <a:buNone/>
              <a:defRPr sz="1600" b="0" i="0"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xt Placeholder 33"/>
          <p:cNvSpPr>
            <a:spLocks noGrp="1"/>
          </p:cNvSpPr>
          <p:nvPr userDrawn="1">
            <p:ph type="body" sz="quarter" idx="14"/>
          </p:nvPr>
        </p:nvSpPr>
        <p:spPr>
          <a:xfrm>
            <a:off x="1476376" y="1924944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6" name="Text Placeholder 33"/>
          <p:cNvSpPr>
            <a:spLocks noGrp="1"/>
          </p:cNvSpPr>
          <p:nvPr userDrawn="1">
            <p:ph type="body" sz="quarter" idx="15"/>
          </p:nvPr>
        </p:nvSpPr>
        <p:spPr>
          <a:xfrm>
            <a:off x="1476376" y="2573016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7" name="Text Placeholder 33"/>
          <p:cNvSpPr>
            <a:spLocks noGrp="1"/>
          </p:cNvSpPr>
          <p:nvPr userDrawn="1">
            <p:ph type="body" sz="quarter" idx="16"/>
          </p:nvPr>
        </p:nvSpPr>
        <p:spPr>
          <a:xfrm>
            <a:off x="1475656" y="3221088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8" name="Text Placeholder 33"/>
          <p:cNvSpPr>
            <a:spLocks noGrp="1"/>
          </p:cNvSpPr>
          <p:nvPr userDrawn="1">
            <p:ph type="body" sz="quarter" idx="17"/>
          </p:nvPr>
        </p:nvSpPr>
        <p:spPr>
          <a:xfrm>
            <a:off x="1475656" y="3869160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Picture 8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3" y="4770001"/>
            <a:ext cx="827584" cy="1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281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ettelo m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539553" y="411511"/>
            <a:ext cx="8064895" cy="808773"/>
          </a:xfrm>
        </p:spPr>
        <p:txBody>
          <a:bodyPr anchor="t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2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476376" y="1275606"/>
            <a:ext cx="7128073" cy="576064"/>
          </a:xfr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Georgi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Text Placeholder 33"/>
          <p:cNvSpPr>
            <a:spLocks noGrp="1"/>
          </p:cNvSpPr>
          <p:nvPr>
            <p:ph type="body" sz="quarter" idx="14"/>
          </p:nvPr>
        </p:nvSpPr>
        <p:spPr>
          <a:xfrm>
            <a:off x="1476376" y="1924944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Text Placeholder 33"/>
          <p:cNvSpPr>
            <a:spLocks noGrp="1"/>
          </p:cNvSpPr>
          <p:nvPr>
            <p:ph type="body" sz="quarter" idx="15"/>
          </p:nvPr>
        </p:nvSpPr>
        <p:spPr>
          <a:xfrm>
            <a:off x="1476376" y="2573016"/>
            <a:ext cx="7128073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Text Placeholder 33"/>
          <p:cNvSpPr>
            <a:spLocks noGrp="1"/>
          </p:cNvSpPr>
          <p:nvPr>
            <p:ph type="body" sz="quarter" idx="16"/>
          </p:nvPr>
        </p:nvSpPr>
        <p:spPr>
          <a:xfrm>
            <a:off x="1475656" y="3221088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2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1475656" y="3869160"/>
            <a:ext cx="7128792" cy="574799"/>
          </a:xfrm>
        </p:spPr>
        <p:txBody>
          <a:bodyPr anchor="ctr"/>
          <a:lstStyle>
            <a:lvl1pPr marL="0" indent="0" algn="l">
              <a:buNone/>
              <a:defRPr lang="fi-FI" sz="1600" b="0" i="0" kern="1200" dirty="0" err="1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algn="l">
              <a:defRPr sz="1400" b="1" i="0">
                <a:latin typeface="Arial"/>
                <a:cs typeface="Arial"/>
              </a:defRPr>
            </a:lvl2pPr>
            <a:lvl3pPr algn="l">
              <a:defRPr sz="1400" b="1" i="0">
                <a:latin typeface="Arial"/>
                <a:cs typeface="Arial"/>
              </a:defRPr>
            </a:lvl3pPr>
            <a:lvl4pPr algn="l">
              <a:defRPr sz="1400" b="1" i="0">
                <a:latin typeface="Arial"/>
                <a:cs typeface="Arial"/>
              </a:defRPr>
            </a:lvl4pPr>
            <a:lvl5pPr algn="l">
              <a:defRPr sz="1400" b="1" i="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Picture 9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1223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7544" y="411511"/>
            <a:ext cx="8208912" cy="648072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6" name="Picture 5" descr="SITRA_BLAC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3" y="4770001"/>
            <a:ext cx="827584" cy="161043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67544" y="1131590"/>
            <a:ext cx="8208912" cy="331182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</p:spTree>
    <p:extLst>
      <p:ext uri="{BB962C8B-B14F-4D97-AF65-F5344CB8AC3E}">
        <p14:creationId xmlns:p14="http://schemas.microsoft.com/office/powerpoint/2010/main" val="41582545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stapohjainen 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11510"/>
            <a:ext cx="8208912" cy="664757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7" name="Picture 6" descr="SITRA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000" y="4770000"/>
            <a:ext cx="832500" cy="1620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67545" y="1131889"/>
            <a:ext cx="8207375" cy="34559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</p:spTree>
    <p:extLst>
      <p:ext uri="{BB962C8B-B14F-4D97-AF65-F5344CB8AC3E}">
        <p14:creationId xmlns:p14="http://schemas.microsoft.com/office/powerpoint/2010/main" val="9275022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so otsikko + V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B29D1CE-82CA-EB46-B6CB-E493D3FAED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5200" y="4868101"/>
            <a:ext cx="721888" cy="13586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F747C22-ACFC-6443-ADB2-6B11DC6F2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767" y="411957"/>
            <a:ext cx="7560470" cy="4319588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algn="ctr">
              <a:lnSpc>
                <a:spcPct val="9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Iso otsikko + VP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1331ACB-46F7-824E-8ABE-5A6FB6D00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683" y="4740878"/>
            <a:ext cx="1079599" cy="252797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pvm</a:t>
            </a:r>
          </a:p>
        </p:txBody>
      </p:sp>
    </p:spTree>
    <p:extLst>
      <p:ext uri="{BB962C8B-B14F-4D97-AF65-F5344CB8AC3E}">
        <p14:creationId xmlns:p14="http://schemas.microsoft.com/office/powerpoint/2010/main" val="1680821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tsikon paikkamerkki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08912" cy="80877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7" name="Tekstin paikkamerkki 2"/>
          <p:cNvSpPr>
            <a:spLocks noGrp="1"/>
          </p:cNvSpPr>
          <p:nvPr>
            <p:ph type="body" idx="1"/>
          </p:nvPr>
        </p:nvSpPr>
        <p:spPr>
          <a:xfrm>
            <a:off x="467544" y="1203598"/>
            <a:ext cx="8208912" cy="33123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Master</a:t>
            </a:r>
            <a:r>
              <a:rPr lang="fi-FI" dirty="0"/>
              <a:t>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  <a:p>
            <a:pPr lvl="1"/>
            <a:r>
              <a:rPr lang="fi-FI" dirty="0"/>
              <a:t>Second </a:t>
            </a:r>
            <a:r>
              <a:rPr lang="fi-FI" dirty="0" err="1"/>
              <a:t>level</a:t>
            </a:r>
            <a:endParaRPr lang="fi-FI" dirty="0"/>
          </a:p>
          <a:p>
            <a:pPr lvl="2"/>
            <a:r>
              <a:rPr lang="fi-FI" dirty="0"/>
              <a:t>Third </a:t>
            </a:r>
            <a:r>
              <a:rPr lang="fi-FI" dirty="0" err="1"/>
              <a:t>level</a:t>
            </a:r>
            <a:endParaRPr lang="fi-FI" dirty="0"/>
          </a:p>
          <a:p>
            <a:pPr lvl="3"/>
            <a:r>
              <a:rPr lang="fi-FI" dirty="0" err="1"/>
              <a:t>Fourth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fi-FI" dirty="0"/>
          </a:p>
          <a:p>
            <a:pPr lvl="0"/>
            <a:endParaRPr lang="fi-FI" dirty="0"/>
          </a:p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12514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91" r:id="rId1"/>
    <p:sldLayoutId id="2147486092" r:id="rId2"/>
    <p:sldLayoutId id="2147486078" r:id="rId3"/>
    <p:sldLayoutId id="2147486094" r:id="rId4"/>
    <p:sldLayoutId id="2147486082" r:id="rId5"/>
    <p:sldLayoutId id="2147486083" r:id="rId6"/>
    <p:sldLayoutId id="2147486093" r:id="rId7"/>
    <p:sldLayoutId id="2147486081" r:id="rId8"/>
    <p:sldLayoutId id="2147486075" r:id="rId9"/>
    <p:sldLayoutId id="2147486074" r:id="rId10"/>
    <p:sldLayoutId id="2147486086" r:id="rId11"/>
    <p:sldLayoutId id="2147486087" r:id="rId12"/>
    <p:sldLayoutId id="2147486084" r:id="rId13"/>
    <p:sldLayoutId id="2147486085" r:id="rId14"/>
    <p:sldLayoutId id="2147486095" r:id="rId15"/>
    <p:sldLayoutId id="2147486096" r:id="rId16"/>
    <p:sldLayoutId id="214748609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0" i="0" kern="1200">
          <a:solidFill>
            <a:schemeClr val="tx1"/>
          </a:solidFill>
          <a:latin typeface="+mj-lt"/>
          <a:ea typeface="+mj-ea"/>
          <a:cs typeface="Arial Black"/>
        </a:defRPr>
      </a:lvl1pPr>
    </p:titleStyle>
    <p:bodyStyle>
      <a:lvl1pPr marL="179388" indent="-179388" algn="l" defTabSz="457200" rtl="0" eaLnBrk="1" latinLnBrk="0" hangingPunct="1">
        <a:spcBef>
          <a:spcPct val="20000"/>
        </a:spcBef>
        <a:buFont typeface="Lucida Grande"/>
        <a:buChar char="-"/>
        <a:defRPr sz="1600" b="0" i="0" kern="1200">
          <a:solidFill>
            <a:schemeClr val="tx1"/>
          </a:solidFill>
          <a:latin typeface="+mn-lt"/>
          <a:ea typeface="+mn-ea"/>
          <a:cs typeface="Georgia"/>
        </a:defRPr>
      </a:lvl1pPr>
      <a:lvl2pPr marL="357188" indent="-177800" algn="l" defTabSz="4572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400" b="0" i="0" kern="1200">
          <a:solidFill>
            <a:schemeClr val="tx1"/>
          </a:solidFill>
          <a:latin typeface="+mn-lt"/>
          <a:ea typeface="+mn-ea"/>
          <a:cs typeface="Georgia"/>
        </a:defRPr>
      </a:lvl2pPr>
      <a:lvl3pPr marL="536575" indent="-171450" algn="l" defTabSz="4572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200" b="0" i="0" kern="1200">
          <a:solidFill>
            <a:schemeClr val="tx1"/>
          </a:solidFill>
          <a:latin typeface="+mn-lt"/>
          <a:ea typeface="+mn-ea"/>
          <a:cs typeface="Georgia"/>
        </a:defRPr>
      </a:lvl3pPr>
      <a:lvl4pPr marL="720725" indent="-171450" algn="l" defTabSz="457200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200" b="0" i="0" kern="1200">
          <a:solidFill>
            <a:schemeClr val="tx1"/>
          </a:solidFill>
          <a:latin typeface="+mn-lt"/>
          <a:ea typeface="+mn-ea"/>
          <a:cs typeface="Georgia"/>
        </a:defRPr>
      </a:lvl4pPr>
      <a:lvl5pPr marL="1828800" indent="0" algn="ctr" defTabSz="457200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tsikon paikkamerkki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08912" cy="80877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7" name="Tekstin paikkamerkki 2"/>
          <p:cNvSpPr>
            <a:spLocks noGrp="1"/>
          </p:cNvSpPr>
          <p:nvPr>
            <p:ph type="body" idx="1"/>
          </p:nvPr>
        </p:nvSpPr>
        <p:spPr>
          <a:xfrm>
            <a:off x="467544" y="1203598"/>
            <a:ext cx="8208912" cy="33123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</a:t>
            </a:r>
            <a:r>
              <a:rPr lang="fi-FI" err="1"/>
              <a:t>Master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styles</a:t>
            </a:r>
            <a:endParaRPr lang="fi-FI"/>
          </a:p>
          <a:p>
            <a:pPr lvl="1"/>
            <a:r>
              <a:rPr lang="fi-FI"/>
              <a:t>Second </a:t>
            </a:r>
            <a:r>
              <a:rPr lang="fi-FI" err="1"/>
              <a:t>level</a:t>
            </a:r>
            <a:endParaRPr lang="fi-FI"/>
          </a:p>
          <a:p>
            <a:pPr lvl="2"/>
            <a:r>
              <a:rPr lang="fi-FI"/>
              <a:t>Third </a:t>
            </a:r>
            <a:r>
              <a:rPr lang="fi-FI" err="1"/>
              <a:t>level</a:t>
            </a:r>
            <a:endParaRPr lang="fi-FI"/>
          </a:p>
          <a:p>
            <a:pPr lvl="3"/>
            <a:r>
              <a:rPr lang="fi-FI" err="1"/>
              <a:t>Fourth</a:t>
            </a:r>
            <a:r>
              <a:rPr lang="fi-FI"/>
              <a:t> </a:t>
            </a:r>
            <a:r>
              <a:rPr lang="fi-FI" err="1"/>
              <a:t>level</a:t>
            </a:r>
            <a:endParaRPr lang="fi-FI"/>
          </a:p>
          <a:p>
            <a:pPr lvl="0"/>
            <a:endParaRPr lang="fi-FI"/>
          </a:p>
          <a:p>
            <a:pPr lvl="0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570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08" r:id="rId1"/>
    <p:sldLayoutId id="2147486109" r:id="rId2"/>
    <p:sldLayoutId id="2147486110" r:id="rId3"/>
    <p:sldLayoutId id="2147486111" r:id="rId4"/>
    <p:sldLayoutId id="2147486112" r:id="rId5"/>
    <p:sldLayoutId id="2147486113" r:id="rId6"/>
    <p:sldLayoutId id="2147486114" r:id="rId7"/>
    <p:sldLayoutId id="2147486115" r:id="rId8"/>
    <p:sldLayoutId id="2147486116" r:id="rId9"/>
    <p:sldLayoutId id="2147486117" r:id="rId10"/>
    <p:sldLayoutId id="2147486118" r:id="rId11"/>
    <p:sldLayoutId id="2147486119" r:id="rId12"/>
    <p:sldLayoutId id="2147486120" r:id="rId13"/>
    <p:sldLayoutId id="2147486121" r:id="rId14"/>
    <p:sldLayoutId id="2147486122" r:id="rId15"/>
  </p:sldLayoutIdLst>
  <p:hf hdr="0" ftr="0" dt="0"/>
  <p:txStyles>
    <p:titleStyle>
      <a:lvl1pPr algn="l" defTabSz="457189" rtl="0" eaLnBrk="1" latinLnBrk="0" hangingPunct="1">
        <a:spcBef>
          <a:spcPct val="0"/>
        </a:spcBef>
        <a:buNone/>
        <a:defRPr sz="2400" b="0" i="0" kern="1200">
          <a:solidFill>
            <a:schemeClr val="tx1"/>
          </a:solidFill>
          <a:latin typeface="+mj-lt"/>
          <a:ea typeface="+mj-ea"/>
          <a:cs typeface="Arial Black"/>
        </a:defRPr>
      </a:lvl1pPr>
    </p:titleStyle>
    <p:bodyStyle>
      <a:lvl1pPr marL="179384" indent="-179384" algn="l" defTabSz="457189" rtl="0" eaLnBrk="1" latinLnBrk="0" hangingPunct="1">
        <a:spcBef>
          <a:spcPct val="20000"/>
        </a:spcBef>
        <a:buFont typeface="Lucida Grande"/>
        <a:buChar char="-"/>
        <a:defRPr sz="1600" b="0" i="0" kern="1200">
          <a:solidFill>
            <a:schemeClr val="tx1"/>
          </a:solidFill>
          <a:latin typeface="+mn-lt"/>
          <a:ea typeface="+mn-ea"/>
          <a:cs typeface="Georgia"/>
        </a:defRPr>
      </a:lvl1pPr>
      <a:lvl2pPr marL="357179" indent="-177796" algn="l" defTabSz="457189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400" b="0" i="0" kern="1200">
          <a:solidFill>
            <a:schemeClr val="tx1"/>
          </a:solidFill>
          <a:latin typeface="+mn-lt"/>
          <a:ea typeface="+mn-ea"/>
          <a:cs typeface="Georgia"/>
        </a:defRPr>
      </a:lvl2pPr>
      <a:lvl3pPr marL="536561" indent="-171446" algn="l" defTabSz="457189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200" b="0" i="0" kern="1200">
          <a:solidFill>
            <a:schemeClr val="tx1"/>
          </a:solidFill>
          <a:latin typeface="+mn-lt"/>
          <a:ea typeface="+mn-ea"/>
          <a:cs typeface="Georgia"/>
        </a:defRPr>
      </a:lvl3pPr>
      <a:lvl4pPr marL="720707" indent="-171446" algn="l" defTabSz="457189" rtl="0" eaLnBrk="1" latinLnBrk="0" hangingPunct="1">
        <a:spcBef>
          <a:spcPct val="20000"/>
        </a:spcBef>
        <a:buFont typeface="Georgia" panose="02040502050405020303" pitchFamily="18" charset="0"/>
        <a:buChar char="–"/>
        <a:defRPr sz="1200" b="0" i="0" kern="1200">
          <a:solidFill>
            <a:schemeClr val="tx1"/>
          </a:solidFill>
          <a:latin typeface="+mn-lt"/>
          <a:ea typeface="+mn-ea"/>
          <a:cs typeface="Georgia"/>
        </a:defRPr>
      </a:lvl4pPr>
      <a:lvl5pPr marL="1828754" indent="0" algn="ctr" defTabSz="457189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emf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emf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www.sitra.fi/julkaisut/miten-kirjastoista-tehdaan-kansanvallan-foorumeita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hyperlink" Target="https://www.linkedin.com/company/sitra" TargetMode="External"/><Relationship Id="rId12" Type="http://schemas.openxmlformats.org/officeDocument/2006/relationships/image" Target="../media/image33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0.jpg"/><Relationship Id="rId11" Type="http://schemas.openxmlformats.org/officeDocument/2006/relationships/hyperlink" Target="http://www.slideshare.net/SitraFund" TargetMode="External"/><Relationship Id="rId5" Type="http://schemas.openxmlformats.org/officeDocument/2006/relationships/hyperlink" Target="https://www.instagram.com/sitrafund/" TargetMode="External"/><Relationship Id="rId10" Type="http://schemas.openxmlformats.org/officeDocument/2006/relationships/image" Target="../media/image32.png"/><Relationship Id="rId4" Type="http://schemas.openxmlformats.org/officeDocument/2006/relationships/image" Target="../media/image29.tiff"/><Relationship Id="rId9" Type="http://schemas.openxmlformats.org/officeDocument/2006/relationships/hyperlink" Target="https://www.youtube.com/user/sitrafun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8D69BE90-B993-4C4B-A216-BC0C3ED94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144000" cy="514350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859B6301-839F-4B5D-BA1E-62F547BB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74" y="2721"/>
            <a:ext cx="9144000" cy="5143500"/>
          </a:xfrm>
          <a:prstGeom prst="rect">
            <a:avLst/>
          </a:prstGeom>
        </p:spPr>
      </p:pic>
      <p:pic>
        <p:nvPicPr>
          <p:cNvPr id="7" name="Picture 1" descr="Biblioteken blir forum för folskyret -logo.">
            <a:extLst>
              <a:ext uri="{FF2B5EF4-FFF2-40B4-BE49-F238E27FC236}">
                <a16:creationId xmlns:a16="http://schemas.microsoft.com/office/drawing/2014/main" id="{B29E6770-C8F1-48C0-A518-9FF57F8A9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27584" y="2283718"/>
            <a:ext cx="4181682" cy="2205206"/>
          </a:xfrm>
          <a:prstGeom prst="rect">
            <a:avLst/>
          </a:prstGeom>
        </p:spPr>
      </p:pic>
      <p:pic>
        <p:nvPicPr>
          <p:cNvPr id="4" name="Picture 8" descr="Kirjastoista kansanvallan foorumeita -logo.">
            <a:extLst>
              <a:ext uri="{FF2B5EF4-FFF2-40B4-BE49-F238E27FC236}">
                <a16:creationId xmlns:a16="http://schemas.microsoft.com/office/drawing/2014/main" id="{B8DBFE07-1A8E-4753-8A87-FED432CB85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68" y="771550"/>
            <a:ext cx="4076112" cy="220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51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4603CA-84B4-4D42-BD4A-E3AC3DEC41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6954" y="338029"/>
            <a:ext cx="3644503" cy="1080344"/>
          </a:xfrm>
        </p:spPr>
        <p:txBody>
          <a:bodyPr/>
          <a:lstStyle/>
          <a:p>
            <a:r>
              <a:rPr lang="fi-FI" sz="4050" dirty="0"/>
              <a:t>5 tärkeää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6BB7B8-2B21-2A49-905B-A3A7A35C1F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6954" y="1157110"/>
            <a:ext cx="3644503" cy="3240137"/>
          </a:xfrm>
        </p:spPr>
        <p:txBody>
          <a:bodyPr/>
          <a:lstStyle/>
          <a:p>
            <a:pPr marL="256699" indent="-256699">
              <a:buFont typeface="+mj-lt"/>
              <a:buAutoNum type="arabicPeriod"/>
            </a:pPr>
            <a:r>
              <a:rPr lang="fi-FI" sz="1388" dirty="0">
                <a:latin typeface="+mj-lt"/>
              </a:rPr>
              <a:t>Eduskunnan lahja </a:t>
            </a:r>
            <a:r>
              <a:rPr lang="fi-FI" sz="1388" dirty="0">
                <a:latin typeface="Georgia" panose="02040502050405020303" pitchFamily="18" charset="0"/>
              </a:rPr>
              <a:t>50-vuotiaalle Suomelle. Edelleen suoraan eduskunnan alainen.</a:t>
            </a:r>
            <a:endParaRPr lang="fi-FI" sz="1388" dirty="0"/>
          </a:p>
          <a:p>
            <a:pPr marL="256699" indent="-256699">
              <a:spcBef>
                <a:spcPts val="1200"/>
              </a:spcBef>
              <a:buFont typeface="+mj-lt"/>
              <a:buAutoNum type="arabicPeriod"/>
            </a:pPr>
            <a:r>
              <a:rPr lang="fi-FI" sz="1388" dirty="0">
                <a:latin typeface="+mj-lt"/>
              </a:rPr>
              <a:t>Riippumaton tulevaisuustalo: </a:t>
            </a:r>
            <a:r>
              <a:rPr lang="fi-FI" sz="1388" dirty="0">
                <a:latin typeface="Georgia" panose="02040502050405020303" pitchFamily="18" charset="0"/>
              </a:rPr>
              <a:t>ennakoija, herättelijä, visionääri, kehittäjä, kokeilija, rahoittaja, yhteistyökumppani, kouluttaja ja verkottaja.</a:t>
            </a:r>
          </a:p>
          <a:p>
            <a:pPr marL="256699" indent="-256699">
              <a:spcBef>
                <a:spcPts val="1200"/>
              </a:spcBef>
              <a:buFont typeface="+mj-lt"/>
              <a:buAutoNum type="arabicPeriod"/>
            </a:pPr>
            <a:r>
              <a:rPr lang="fi-FI" sz="1388" dirty="0">
                <a:latin typeface="+mj-lt"/>
              </a:rPr>
              <a:t>Tehtävänä huomisen menestyvä Suomi, </a:t>
            </a:r>
            <a:r>
              <a:rPr lang="fi-FI" sz="1388" dirty="0"/>
              <a:t>visiona hyvinvoinnin seuraava erä – reilu ja kestävä tulevaisuus. </a:t>
            </a:r>
            <a:endParaRPr lang="fi-FI" sz="1388" dirty="0">
              <a:latin typeface="Georgia" panose="02040502050405020303" pitchFamily="18" charset="0"/>
            </a:endParaRPr>
          </a:p>
          <a:p>
            <a:pPr marL="256699" indent="-256699">
              <a:spcBef>
                <a:spcPts val="1200"/>
              </a:spcBef>
              <a:buFont typeface="+mj-lt"/>
              <a:buAutoNum type="arabicPeriod"/>
            </a:pPr>
            <a:r>
              <a:rPr lang="fi-FI" sz="1388" dirty="0">
                <a:latin typeface="+mj-lt"/>
              </a:rPr>
              <a:t>Toiminta rahoitetaan peruspääoman ja sijoitusten tuotoilla.</a:t>
            </a:r>
          </a:p>
          <a:p>
            <a:pPr marL="256699" indent="-256699">
              <a:spcBef>
                <a:spcPts val="1200"/>
              </a:spcBef>
              <a:buFont typeface="+mj-lt"/>
              <a:buAutoNum type="arabicPeriod"/>
            </a:pPr>
            <a:r>
              <a:rPr lang="fi-FI" sz="1388" dirty="0">
                <a:latin typeface="+mj-lt"/>
              </a:rPr>
              <a:t>Visiota toteuttamassa kolme teemaa ja satoja hankkeita.</a:t>
            </a:r>
            <a:endParaRPr lang="en-US" sz="1388" dirty="0">
              <a:latin typeface="+mj-lt"/>
            </a:endParaRPr>
          </a:p>
          <a:p>
            <a:endParaRPr lang="fi-FI" sz="135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50E14-282B-2445-B86A-D6C0701B612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2544" y="338031"/>
            <a:ext cx="3644503" cy="1080342"/>
          </a:xfrm>
        </p:spPr>
        <p:txBody>
          <a:bodyPr/>
          <a:lstStyle/>
          <a:p>
            <a:r>
              <a:rPr lang="en-US" sz="4050" dirty="0">
                <a:latin typeface="Arial Black" charset="0"/>
                <a:ea typeface="Arial Black" charset="0"/>
                <a:cs typeface="Arial Black" charset="0"/>
              </a:rPr>
              <a:t>+</a:t>
            </a:r>
            <a:r>
              <a:rPr lang="fi-FI" sz="4050" dirty="0">
                <a:latin typeface="Arial Black" charset="0"/>
                <a:ea typeface="Arial Black" charset="0"/>
                <a:cs typeface="Arial Black" charset="0"/>
              </a:rPr>
              <a:t> se tärkein</a:t>
            </a:r>
            <a:endParaRPr lang="fi-FI" sz="4050" i="1" dirty="0">
              <a:latin typeface="Georgia" charset="0"/>
              <a:ea typeface="Georgia" charset="0"/>
              <a:cs typeface="Georgia" charset="0"/>
            </a:endParaRPr>
          </a:p>
          <a:p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86F0C4-63B9-7643-91B1-D6ECBA88768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2061" y="1214261"/>
            <a:ext cx="3644987" cy="3240137"/>
          </a:xfrm>
        </p:spPr>
        <p:txBody>
          <a:bodyPr/>
          <a:lstStyle/>
          <a:p>
            <a:pPr marL="0" indent="0">
              <a:buNone/>
            </a:pPr>
            <a:r>
              <a:rPr lang="fi-FI" dirty="0">
                <a:latin typeface="Georgia" panose="02040502050405020303" pitchFamily="18" charset="0"/>
              </a:rPr>
              <a:t>Tulevaisuustyö on yhteistyötä.</a:t>
            </a:r>
            <a:endParaRPr lang="en-US" dirty="0"/>
          </a:p>
          <a:p>
            <a:endParaRPr lang="fi-FI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7DF96EA-E204-4F17-B6EC-507D1E6C6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470" y="2368707"/>
            <a:ext cx="3682764" cy="290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57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3DA8C33C-82C9-45E7-9FED-C73215949127}"/>
              </a:ext>
            </a:extLst>
          </p:cNvPr>
          <p:cNvSpPr txBox="1"/>
          <p:nvPr/>
        </p:nvSpPr>
        <p:spPr>
          <a:xfrm>
            <a:off x="910319" y="1174570"/>
            <a:ext cx="732336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3300" dirty="0">
                <a:solidFill>
                  <a:schemeClr val="bg1"/>
                </a:solidFill>
                <a:latin typeface="+mn-lt"/>
              </a:rPr>
              <a:t>Miten takaamme </a:t>
            </a:r>
            <a:br>
              <a:rPr lang="fi-FI" sz="3300" dirty="0">
                <a:solidFill>
                  <a:schemeClr val="bg1"/>
                </a:solidFill>
                <a:latin typeface="+mj-lt"/>
              </a:rPr>
            </a:br>
            <a:r>
              <a:rPr lang="fi-FI" sz="3300" dirty="0">
                <a:solidFill>
                  <a:schemeClr val="accent2"/>
                </a:solidFill>
                <a:latin typeface="+mj-lt"/>
              </a:rPr>
              <a:t>reilun tulevaisuuden kaikille, </a:t>
            </a:r>
            <a:br>
              <a:rPr lang="fi-FI" sz="3300" dirty="0">
                <a:solidFill>
                  <a:schemeClr val="bg1"/>
                </a:solidFill>
                <a:latin typeface="+mj-lt"/>
              </a:rPr>
            </a:br>
            <a:r>
              <a:rPr lang="fi-FI" sz="3300" dirty="0">
                <a:solidFill>
                  <a:schemeClr val="bg1"/>
                </a:solidFill>
                <a:latin typeface="+mn-lt"/>
              </a:rPr>
              <a:t>jos varmaa on vain, että </a:t>
            </a:r>
            <a:br>
              <a:rPr lang="fi-FI" sz="3300" dirty="0">
                <a:solidFill>
                  <a:schemeClr val="bg1"/>
                </a:solidFill>
                <a:latin typeface="+mn-lt"/>
              </a:rPr>
            </a:br>
            <a:r>
              <a:rPr lang="fi-FI" sz="3300" dirty="0">
                <a:solidFill>
                  <a:schemeClr val="bg1"/>
                </a:solidFill>
                <a:latin typeface="+mn-lt"/>
              </a:rPr>
              <a:t>kaikki muuttuu? </a:t>
            </a:r>
          </a:p>
        </p:txBody>
      </p:sp>
    </p:spTree>
    <p:extLst>
      <p:ext uri="{BB962C8B-B14F-4D97-AF65-F5344CB8AC3E}">
        <p14:creationId xmlns:p14="http://schemas.microsoft.com/office/powerpoint/2010/main" val="724128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AF6191-5F21-461F-BA2E-31B71C273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6396"/>
            <a:ext cx="9144000" cy="539354"/>
          </a:xfrm>
        </p:spPr>
        <p:txBody>
          <a:bodyPr anchor="t">
            <a:normAutofit fontScale="90000"/>
          </a:bodyPr>
          <a:lstStyle/>
          <a:p>
            <a:pPr algn="l"/>
            <a:r>
              <a:rPr lang="fi-FI" sz="5400" dirty="0"/>
              <a:t>Vaikutusmekanismit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B753A91-56B2-45A2-8DA6-27310AED5A3A}"/>
              </a:ext>
            </a:extLst>
          </p:cNvPr>
          <p:cNvSpPr txBox="1">
            <a:spLocks/>
          </p:cNvSpPr>
          <p:nvPr/>
        </p:nvSpPr>
        <p:spPr>
          <a:xfrm>
            <a:off x="791766" y="1171475"/>
            <a:ext cx="7560469" cy="3240360"/>
          </a:xfrm>
          <a:prstGeom prst="rect">
            <a:avLst/>
          </a:prstGeom>
        </p:spPr>
        <p:txBody>
          <a:bodyPr/>
          <a:lstStyle>
            <a:lvl1pPr marL="239178" indent="-239178" algn="l" defTabSz="609585" rtl="0" eaLnBrk="1" latinLnBrk="0" hangingPunct="1">
              <a:spcBef>
                <a:spcPct val="20000"/>
              </a:spcBef>
              <a:buFont typeface="Lucida Grande"/>
              <a:buChar char="-"/>
              <a:defRPr sz="2133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1pPr>
            <a:lvl2pPr marL="476239" indent="-237061" algn="l" defTabSz="609585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867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2pPr>
            <a:lvl3pPr marL="715415" indent="-228594" algn="l" defTabSz="609585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3pPr>
            <a:lvl4pPr marL="960943" indent="-228594" algn="l" defTabSz="609585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–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Georgia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1867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63" indent="-342863" fontAlgn="auto">
              <a:spcAft>
                <a:spcPts val="0"/>
              </a:spcAft>
              <a:buFont typeface="Lucida Grande"/>
              <a:buAutoNum type="arabicPeriod"/>
            </a:pPr>
            <a:r>
              <a:rPr lang="fi-FI" sz="1800" b="1" dirty="0">
                <a:latin typeface="+mj-lt"/>
              </a:rPr>
              <a:t>Uuden tiedon tuottaminen ja jalostaminen</a:t>
            </a:r>
            <a:r>
              <a:rPr lang="fi-FI" sz="1800" dirty="0"/>
              <a:t>, kehitystrendien ja haasteiden tunnistaminen ja ennakointi.</a:t>
            </a:r>
          </a:p>
          <a:p>
            <a:pPr marL="342863" indent="-342863" fontAlgn="auto">
              <a:spcAft>
                <a:spcPts val="0"/>
              </a:spcAft>
              <a:buFont typeface="Lucida Grande"/>
              <a:buAutoNum type="arabicPeriod"/>
            </a:pPr>
            <a:r>
              <a:rPr lang="fi-FI" sz="1800" dirty="0">
                <a:latin typeface="+mj-lt"/>
              </a:rPr>
              <a:t>Yhteiskunnallisen keskustelun käynnistäminen ja tietoisuuden levittäminen </a:t>
            </a:r>
            <a:r>
              <a:rPr lang="fi-FI" sz="1800" dirty="0"/>
              <a:t>(ml. koulutus).</a:t>
            </a:r>
          </a:p>
          <a:p>
            <a:pPr marL="342863" indent="-342863" fontAlgn="auto">
              <a:spcAft>
                <a:spcPts val="0"/>
              </a:spcAft>
              <a:buFont typeface="Lucida Grande"/>
              <a:buAutoNum type="arabicPeriod"/>
            </a:pPr>
            <a:r>
              <a:rPr lang="fi-FI" sz="1800" dirty="0">
                <a:latin typeface="+mj-lt"/>
              </a:rPr>
              <a:t>Törmäyttäminen</a:t>
            </a:r>
            <a:r>
              <a:rPr lang="fi-FI" sz="1800" dirty="0"/>
              <a:t> (toimijoiden saaminen mukaan, vuorovaikutuksen fasilitoiminen ja ”aktiivinen jalkatyö”).</a:t>
            </a:r>
          </a:p>
          <a:p>
            <a:pPr marL="342863" indent="-342863" fontAlgn="auto">
              <a:spcAft>
                <a:spcPts val="0"/>
              </a:spcAft>
              <a:buFont typeface="Lucida Grande"/>
              <a:buAutoNum type="arabicPeriod"/>
            </a:pPr>
            <a:r>
              <a:rPr lang="fi-FI" sz="1800" dirty="0">
                <a:latin typeface="+mj-lt"/>
              </a:rPr>
              <a:t>Käytännön kokeilut ja pilotit </a:t>
            </a:r>
            <a:r>
              <a:rPr lang="fi-FI" sz="1800" dirty="0"/>
              <a:t>uusien toimintamallien tunnistamiseksi ja testaamiseksi nopeasti.</a:t>
            </a:r>
          </a:p>
          <a:p>
            <a:pPr marL="342863" indent="-342863" fontAlgn="auto">
              <a:spcAft>
                <a:spcPts val="0"/>
              </a:spcAft>
              <a:buFont typeface="Lucida Grande"/>
              <a:buAutoNum type="arabicPeriod"/>
            </a:pPr>
            <a:r>
              <a:rPr lang="fi-FI" sz="1800" dirty="0">
                <a:latin typeface="+mj-lt"/>
              </a:rPr>
              <a:t>Uusien toimintamallien levittäminen ja vakiinnuttaminen.</a:t>
            </a:r>
          </a:p>
          <a:p>
            <a:pPr marL="342863" indent="-342863" fontAlgn="auto">
              <a:spcAft>
                <a:spcPts val="0"/>
              </a:spcAft>
              <a:buFont typeface="Lucida Grande"/>
              <a:buAutoNum type="arabicPeriod"/>
            </a:pPr>
            <a:r>
              <a:rPr lang="fi-FI" sz="1800" dirty="0">
                <a:latin typeface="+mj-lt"/>
              </a:rPr>
              <a:t>Poliittisen ja hallinnollisen perustan rakentaminen muutoksille</a:t>
            </a:r>
            <a:r>
              <a:rPr lang="fi-FI" sz="1800" dirty="0"/>
              <a:t> (päätöksentekoon vaikuttaminen).</a:t>
            </a:r>
          </a:p>
        </p:txBody>
      </p:sp>
    </p:spTree>
    <p:extLst>
      <p:ext uri="{BB962C8B-B14F-4D97-AF65-F5344CB8AC3E}">
        <p14:creationId xmlns:p14="http://schemas.microsoft.com/office/powerpoint/2010/main" val="3338919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8D69BE90-B993-4C4B-A216-BC0C3ED94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144000" cy="514350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859B6301-839F-4B5D-BA1E-62F547BB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74" y="2721"/>
            <a:ext cx="9144000" cy="5143500"/>
          </a:xfrm>
          <a:prstGeom prst="rect">
            <a:avLst/>
          </a:prstGeom>
        </p:spPr>
      </p:pic>
      <p:pic>
        <p:nvPicPr>
          <p:cNvPr id="7" name="Picture 1" descr="Biblioteken blir forum för folskyret -logo.">
            <a:extLst>
              <a:ext uri="{FF2B5EF4-FFF2-40B4-BE49-F238E27FC236}">
                <a16:creationId xmlns:a16="http://schemas.microsoft.com/office/drawing/2014/main" id="{B29E6770-C8F1-48C0-A518-9FF57F8A9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27584" y="2283718"/>
            <a:ext cx="4181682" cy="2205206"/>
          </a:xfrm>
          <a:prstGeom prst="rect">
            <a:avLst/>
          </a:prstGeom>
        </p:spPr>
      </p:pic>
      <p:pic>
        <p:nvPicPr>
          <p:cNvPr id="4" name="Picture 8" descr="Kirjastoista kansanvallan foorumeita -logo.">
            <a:extLst>
              <a:ext uri="{FF2B5EF4-FFF2-40B4-BE49-F238E27FC236}">
                <a16:creationId xmlns:a16="http://schemas.microsoft.com/office/drawing/2014/main" id="{B8DBFE07-1A8E-4753-8A87-FED432CB85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68" y="771550"/>
            <a:ext cx="4076112" cy="220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51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89671A-DF26-4458-9714-EE99B9485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912" y="339502"/>
            <a:ext cx="4608512" cy="864096"/>
          </a:xfrm>
        </p:spPr>
        <p:txBody>
          <a:bodyPr/>
          <a:lstStyle/>
          <a:p>
            <a:r>
              <a:rPr lang="fi-FI" sz="3200" b="1" dirty="0"/>
              <a:t>Yleisen kirjastolain uudistus 2017</a:t>
            </a:r>
            <a:endParaRPr lang="fi-FI" sz="3200" dirty="0"/>
          </a:p>
        </p:txBody>
      </p:sp>
      <p:pic>
        <p:nvPicPr>
          <p:cNvPr id="5" name="Kuva 4" descr="Kuva, joka sisältää kohteen henkilö, seisominen, pitäminen, rakennus&#10;&#10;Kuvaus luotu automaattisesti">
            <a:extLst>
              <a:ext uri="{FF2B5EF4-FFF2-40B4-BE49-F238E27FC236}">
                <a16:creationId xmlns:a16="http://schemas.microsoft.com/office/drawing/2014/main" id="{1F54EBCC-8AA1-4DEE-BAA8-141BE4F53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2044" y="123478"/>
            <a:ext cx="4134550" cy="5143500"/>
          </a:xfrm>
          <a:prstGeom prst="rect">
            <a:avLst/>
          </a:prstGeom>
        </p:spPr>
      </p:pic>
      <p:sp>
        <p:nvSpPr>
          <p:cNvPr id="6" name="Tekstin paikkamerkki 4">
            <a:extLst>
              <a:ext uri="{FF2B5EF4-FFF2-40B4-BE49-F238E27FC236}">
                <a16:creationId xmlns:a16="http://schemas.microsoft.com/office/drawing/2014/main" id="{6628C1D3-05E7-410F-987E-81ACBE6BEC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35896" y="1653911"/>
            <a:ext cx="4752528" cy="3240360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fi-FI" sz="2000" dirty="0"/>
              <a:t>2 § Lain tavoitteena on edistää:            5) aktiivista kansalaisuutta, demokratiaa ja sananvapautta</a:t>
            </a:r>
          </a:p>
          <a:p>
            <a:pPr marL="179387" lvl="1" indent="0">
              <a:buNone/>
            </a:pPr>
            <a:endParaRPr lang="fi-FI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/>
              <a:t>6 § Yleisen kirjaston tehtävänä on:      6) edistää yhteiskunnallista ja kulttuurista vuoropuhelua</a:t>
            </a:r>
          </a:p>
          <a:p>
            <a:pPr marL="179387" lvl="1" indent="0">
              <a:buNone/>
            </a:pPr>
            <a:endParaRPr lang="fi-FI" sz="2000" b="1" dirty="0"/>
          </a:p>
        </p:txBody>
      </p:sp>
    </p:spTree>
    <p:extLst>
      <p:ext uri="{BB962C8B-B14F-4D97-AF65-F5344CB8AC3E}">
        <p14:creationId xmlns:p14="http://schemas.microsoft.com/office/powerpoint/2010/main" val="4254059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näyttökuva&#10;&#10;Kuvaus luotu automaattisesti">
            <a:extLst>
              <a:ext uri="{FF2B5EF4-FFF2-40B4-BE49-F238E27FC236}">
                <a16:creationId xmlns:a16="http://schemas.microsoft.com/office/drawing/2014/main" id="{B4A909FB-D02F-403E-8AF2-E3B1879C73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7494"/>
            <a:ext cx="3493362" cy="4659982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39F83CE2-3F24-47D2-92D1-236A2A0305D5}"/>
              </a:ext>
            </a:extLst>
          </p:cNvPr>
          <p:cNvSpPr txBox="1"/>
          <p:nvPr/>
        </p:nvSpPr>
        <p:spPr>
          <a:xfrm>
            <a:off x="4355976" y="1275606"/>
            <a:ext cx="439248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b="1" dirty="0">
                <a:latin typeface="+mn-lt"/>
              </a:rPr>
              <a:t>Sitran Kansanvallan peruskorjaus -selvitys, 2017</a:t>
            </a:r>
          </a:p>
          <a:p>
            <a:endParaRPr lang="fi-FI" sz="2000" b="1" dirty="0">
              <a:latin typeface="+mn-lt"/>
            </a:endParaRPr>
          </a:p>
          <a:p>
            <a:r>
              <a:rPr lang="fi-FI" sz="2000" dirty="0">
                <a:latin typeface="+mn-lt"/>
              </a:rPr>
              <a:t>Kirjastoista tehdään kansanedustajien johdolla tapahtuvan keskustelevan demokratian kohtaamispaikkoja ja niille varataan erillinen määräraha. </a:t>
            </a:r>
          </a:p>
        </p:txBody>
      </p:sp>
    </p:spTree>
    <p:extLst>
      <p:ext uri="{BB962C8B-B14F-4D97-AF65-F5344CB8AC3E}">
        <p14:creationId xmlns:p14="http://schemas.microsoft.com/office/powerpoint/2010/main" val="608011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kuppi, pitäminen, pöytä, valkoinen&#10;&#10;Kuvaus luotu automaattisesti">
            <a:extLst>
              <a:ext uri="{FF2B5EF4-FFF2-40B4-BE49-F238E27FC236}">
                <a16:creationId xmlns:a16="http://schemas.microsoft.com/office/drawing/2014/main" id="{3B10731A-14BA-476C-9535-A35242F719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04854">
            <a:off x="6933622" y="111675"/>
            <a:ext cx="2333539" cy="2611230"/>
          </a:xfrm>
          <a:prstGeom prst="rect">
            <a:avLst/>
          </a:prstGeom>
        </p:spPr>
      </p:pic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/>
              <a:t>Hankkeen taustaa</a:t>
            </a:r>
          </a:p>
        </p:txBody>
      </p:sp>
      <p:sp>
        <p:nvSpPr>
          <p:cNvPr id="6" name="Tekstin paikkamerkki 4">
            <a:extLst>
              <a:ext uri="{FF2B5EF4-FFF2-40B4-BE49-F238E27FC236}">
                <a16:creationId xmlns:a16="http://schemas.microsoft.com/office/drawing/2014/main" id="{08A02A45-442C-4F53-A78A-3B3EB06D837E}"/>
              </a:ext>
            </a:extLst>
          </p:cNvPr>
          <p:cNvSpPr txBox="1">
            <a:spLocks/>
          </p:cNvSpPr>
          <p:nvPr/>
        </p:nvSpPr>
        <p:spPr>
          <a:xfrm>
            <a:off x="467544" y="1275606"/>
            <a:ext cx="7632848" cy="32403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5600" indent="-176213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4988" indent="-176213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62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fi-FI" sz="2000" b="1" dirty="0"/>
              <a:t>Hallitusohjelmassa 2019 </a:t>
            </a:r>
            <a:r>
              <a:rPr lang="fi-FI" sz="2000" dirty="0"/>
              <a:t>korostetaan demokratian ja osallisuuden edistämistä mm. seuraavasti: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2000" dirty="0"/>
              <a:t>Hallitus tukee sananvapautta ja demokratian toimivuutta vahvistamalla kansalaisten tasavertaisia mahdollisuuksia saada luotettavaa tietoa ja sivistää itseään.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2000" dirty="0"/>
              <a:t>Hallitus turvaa osallisuuden ja monimuotoisen kansalaistoiminnan edellytykset valtakunnallisesti, alueellisesti ja paikallisesti. 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2000" dirty="0"/>
              <a:t>Vahvistetaan osallistumisoikeuksien ja aktiivisen osallistumisen toteutumista. </a:t>
            </a:r>
          </a:p>
        </p:txBody>
      </p:sp>
    </p:spTree>
    <p:extLst>
      <p:ext uri="{BB962C8B-B14F-4D97-AF65-F5344CB8AC3E}">
        <p14:creationId xmlns:p14="http://schemas.microsoft.com/office/powerpoint/2010/main" val="658012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veitsi, paita&#10;&#10;Kuvaus luotu automaattisesti">
            <a:extLst>
              <a:ext uri="{FF2B5EF4-FFF2-40B4-BE49-F238E27FC236}">
                <a16:creationId xmlns:a16="http://schemas.microsoft.com/office/drawing/2014/main" id="{35DC63A9-91C2-4C80-B61C-CED1C921D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4666">
            <a:off x="6128143" y="1232103"/>
            <a:ext cx="4309013" cy="348599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96AE9A8-EB5E-4D69-B4DE-706D2F78CC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7544" y="411510"/>
            <a:ext cx="5472608" cy="936104"/>
          </a:xfrm>
        </p:spPr>
        <p:txBody>
          <a:bodyPr anchor="t">
            <a:noAutofit/>
          </a:bodyPr>
          <a:lstStyle/>
          <a:p>
            <a:pPr>
              <a:spcAft>
                <a:spcPts val="600"/>
              </a:spcAft>
            </a:pPr>
            <a:r>
              <a:rPr lang="fi-FI" sz="3200" dirty="0"/>
              <a:t>Kokeilujen tavoitteet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0BE5E63-060C-483B-9CE4-7553509EBE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7544" y="1203598"/>
            <a:ext cx="6336704" cy="3384376"/>
          </a:xfrm>
        </p:spPr>
        <p:txBody>
          <a:bodyPr anchor="t">
            <a:noAutofit/>
          </a:bodyPr>
          <a:lstStyle/>
          <a:p>
            <a:r>
              <a:rPr lang="fi-FI" sz="1800" b="1" dirty="0"/>
              <a:t>Edistää demokratiaa suomalaisessa yhteiskunnassa lisäämällä  vuoropuhelua erityisesti kansalaisten ja poliitikkojen, mutta myös muiden demokratiaa edistävien tahojen ja ilmiöiden kanssa</a:t>
            </a:r>
            <a:r>
              <a:rPr lang="fi-FI" sz="1800" dirty="0"/>
              <a:t>.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1800" dirty="0"/>
              <a:t>Fyysinen ja virtuaalinen tapaamispaikka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1800" dirty="0"/>
              <a:t>Paikallinen taso, maakunnallinen, valtiollinen-                 ja EU-taso</a:t>
            </a:r>
          </a:p>
          <a:p>
            <a:r>
              <a:rPr lang="fi-FI" sz="1800" dirty="0"/>
              <a:t>Testata erilaisia vuorovaikutuksen muotoja ja parantaa kansalaisten vaikuttamis- ja osallistumismahdollisuuksia yhteiskunnalliseen päätöksentekoon</a:t>
            </a:r>
          </a:p>
          <a:p>
            <a:r>
              <a:rPr lang="fi-FI" sz="1800" dirty="0"/>
              <a:t>Etsiä toimiva muotoa ja kokeilujen perusteella </a:t>
            </a:r>
            <a:r>
              <a:rPr lang="fi-FI" sz="1800" dirty="0" err="1"/>
              <a:t>konseptoida</a:t>
            </a:r>
            <a:r>
              <a:rPr lang="fi-FI" sz="1800" dirty="0"/>
              <a:t> toimintamalli &amp; löytää jatkorahoitusta</a:t>
            </a:r>
          </a:p>
          <a:p>
            <a:r>
              <a:rPr lang="fi-FI" sz="1800" dirty="0"/>
              <a:t>Toimintamallia levittää Suomen muihin kirjastoihin </a:t>
            </a:r>
            <a:r>
              <a:rPr lang="fi-FI" sz="1800" dirty="0" err="1"/>
              <a:t>AVIn</a:t>
            </a:r>
            <a:r>
              <a:rPr lang="fi-FI" sz="1800" dirty="0"/>
              <a:t> Kirjastotoimi syksystä 2021 eteenpäin</a:t>
            </a:r>
          </a:p>
        </p:txBody>
      </p:sp>
    </p:spTree>
    <p:extLst>
      <p:ext uri="{BB962C8B-B14F-4D97-AF65-F5344CB8AC3E}">
        <p14:creationId xmlns:p14="http://schemas.microsoft.com/office/powerpoint/2010/main" val="1546481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i 7">
            <a:extLst>
              <a:ext uri="{FF2B5EF4-FFF2-40B4-BE49-F238E27FC236}">
                <a16:creationId xmlns:a16="http://schemas.microsoft.com/office/drawing/2014/main" id="{AE4D86FC-E9AF-433E-BE1A-DA99825FF2FC}"/>
              </a:ext>
            </a:extLst>
          </p:cNvPr>
          <p:cNvSpPr/>
          <p:nvPr/>
        </p:nvSpPr>
        <p:spPr>
          <a:xfrm>
            <a:off x="971600" y="3507854"/>
            <a:ext cx="7200800" cy="15276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EBF62816-3FD6-43FD-A0E6-683063677E1C}"/>
              </a:ext>
            </a:extLst>
          </p:cNvPr>
          <p:cNvSpPr/>
          <p:nvPr/>
        </p:nvSpPr>
        <p:spPr>
          <a:xfrm>
            <a:off x="899592" y="432048"/>
            <a:ext cx="4824536" cy="444395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9CD21520-887C-4DF7-ACEE-846393D5BC93}"/>
              </a:ext>
            </a:extLst>
          </p:cNvPr>
          <p:cNvSpPr/>
          <p:nvPr/>
        </p:nvSpPr>
        <p:spPr>
          <a:xfrm>
            <a:off x="1403648" y="843558"/>
            <a:ext cx="3816424" cy="36004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24957006-5FA9-4CB6-ACCB-60A88C807E3E}"/>
              </a:ext>
            </a:extLst>
          </p:cNvPr>
          <p:cNvSpPr/>
          <p:nvPr/>
        </p:nvSpPr>
        <p:spPr>
          <a:xfrm>
            <a:off x="1835696" y="1275606"/>
            <a:ext cx="2952328" cy="2880320"/>
          </a:xfrm>
          <a:prstGeom prst="ellipse">
            <a:avLst/>
          </a:prstGeom>
          <a:solidFill>
            <a:srgbClr val="7FD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864D059C-27AA-4598-8874-B43E1B66802B}"/>
              </a:ext>
            </a:extLst>
          </p:cNvPr>
          <p:cNvSpPr/>
          <p:nvPr/>
        </p:nvSpPr>
        <p:spPr>
          <a:xfrm>
            <a:off x="2267744" y="1635646"/>
            <a:ext cx="2088232" cy="216024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E70FC99-A9B4-43C5-95FA-923F57C576C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131840" y="483518"/>
            <a:ext cx="432048" cy="288032"/>
          </a:xfrm>
        </p:spPr>
        <p:txBody>
          <a:bodyPr/>
          <a:lstStyle/>
          <a:p>
            <a:pPr marL="0" indent="0">
              <a:buNone/>
            </a:pPr>
            <a:r>
              <a:rPr lang="fi-FI" sz="2200" dirty="0"/>
              <a:t>EU</a:t>
            </a:r>
          </a:p>
        </p:txBody>
      </p:sp>
      <p:pic>
        <p:nvPicPr>
          <p:cNvPr id="5" name="Kuva 4" descr="Kuva, joka sisältää kohteen henkilö, nainen, seisominen, pitäminen&#10;&#10;Kuvaus luotu automaattisesti">
            <a:extLst>
              <a:ext uri="{FF2B5EF4-FFF2-40B4-BE49-F238E27FC236}">
                <a16:creationId xmlns:a16="http://schemas.microsoft.com/office/drawing/2014/main" id="{E56728A3-84CA-48AC-9BD8-B6AFB5D4A5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463" y="1440160"/>
            <a:ext cx="1618489" cy="2427734"/>
          </a:xfrm>
          <a:prstGeom prst="rect">
            <a:avLst/>
          </a:prstGeom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57A36C47-F3E7-4354-A6D0-D665D51A9D07}"/>
              </a:ext>
            </a:extLst>
          </p:cNvPr>
          <p:cNvSpPr txBox="1">
            <a:spLocks/>
          </p:cNvSpPr>
          <p:nvPr/>
        </p:nvSpPr>
        <p:spPr>
          <a:xfrm>
            <a:off x="2969822" y="1332149"/>
            <a:ext cx="1224136" cy="2880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5600" indent="-176213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4988" indent="-176213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62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Lucida Grande"/>
              <a:buNone/>
            </a:pPr>
            <a:r>
              <a:rPr lang="fi-FI" sz="2400" dirty="0"/>
              <a:t>Kunta</a:t>
            </a:r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0BE68B60-18D5-421D-9C50-14C9216E1AA8}"/>
              </a:ext>
            </a:extLst>
          </p:cNvPr>
          <p:cNvSpPr txBox="1">
            <a:spLocks/>
          </p:cNvSpPr>
          <p:nvPr/>
        </p:nvSpPr>
        <p:spPr>
          <a:xfrm>
            <a:off x="3029144" y="934495"/>
            <a:ext cx="997479" cy="3516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5600" indent="-176213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4988" indent="-176213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62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Lucida Grande"/>
              <a:buNone/>
            </a:pPr>
            <a:r>
              <a:rPr lang="fi-FI" sz="2200" dirty="0"/>
              <a:t>Valtio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7531325A-BB47-49DB-94E7-F9037D34F3CD}"/>
              </a:ext>
            </a:extLst>
          </p:cNvPr>
          <p:cNvSpPr txBox="1">
            <a:spLocks/>
          </p:cNvSpPr>
          <p:nvPr/>
        </p:nvSpPr>
        <p:spPr>
          <a:xfrm>
            <a:off x="5636096" y="4013614"/>
            <a:ext cx="2088232" cy="2880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5600" indent="-176213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4988" indent="-176213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62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Lucida Grande"/>
              <a:buNone/>
            </a:pPr>
            <a:r>
              <a:rPr lang="fi-FI" sz="2400" dirty="0"/>
              <a:t>Kirjasto toimii alustana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58230CF6-7568-4470-86A6-294F66D38152}"/>
              </a:ext>
            </a:extLst>
          </p:cNvPr>
          <p:cNvSpPr txBox="1">
            <a:spLocks/>
          </p:cNvSpPr>
          <p:nvPr/>
        </p:nvSpPr>
        <p:spPr>
          <a:xfrm>
            <a:off x="6732240" y="483518"/>
            <a:ext cx="2160240" cy="865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5600" indent="-176213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4988" indent="-176213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62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Lucida Grande"/>
              <a:buNone/>
            </a:pPr>
            <a:r>
              <a:rPr lang="fi-FI" sz="2000" dirty="0"/>
              <a:t>Miksi minun pitäisi kiinnostua tästä?</a:t>
            </a:r>
          </a:p>
          <a:p>
            <a:pPr marL="0" indent="0">
              <a:buFont typeface="Lucida Grande"/>
              <a:buNone/>
            </a:pPr>
            <a:endParaRPr lang="fi-FI" sz="1050" dirty="0"/>
          </a:p>
          <a:p>
            <a:pPr>
              <a:buFontTx/>
              <a:buChar char="-"/>
            </a:pPr>
            <a:r>
              <a:rPr lang="fi-FI" sz="1800" dirty="0"/>
              <a:t>Lähdetään liikkeelle asiakaslähtöisesti</a:t>
            </a:r>
          </a:p>
          <a:p>
            <a:pPr>
              <a:buFontTx/>
              <a:buChar char="-"/>
            </a:pPr>
            <a:r>
              <a:rPr lang="fi-FI" sz="1800" dirty="0"/>
              <a:t>Miten tehdä asioista kansalaisia kiinnostavia?</a:t>
            </a:r>
          </a:p>
        </p:txBody>
      </p:sp>
      <p:cxnSp>
        <p:nvCxnSpPr>
          <p:cNvPr id="16" name="Suora yhdysviiva 15">
            <a:extLst>
              <a:ext uri="{FF2B5EF4-FFF2-40B4-BE49-F238E27FC236}">
                <a16:creationId xmlns:a16="http://schemas.microsoft.com/office/drawing/2014/main" id="{E216C8CE-BF7A-45E2-A5B2-F5AE096CFDE9}"/>
              </a:ext>
            </a:extLst>
          </p:cNvPr>
          <p:cNvCxnSpPr>
            <a:cxnSpLocks/>
          </p:cNvCxnSpPr>
          <p:nvPr/>
        </p:nvCxnSpPr>
        <p:spPr>
          <a:xfrm flipV="1">
            <a:off x="3715371" y="699542"/>
            <a:ext cx="2872853" cy="1368152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93C34107-2D0C-4247-BD79-804594EBB501}"/>
              </a:ext>
            </a:extLst>
          </p:cNvPr>
          <p:cNvSpPr txBox="1">
            <a:spLocks/>
          </p:cNvSpPr>
          <p:nvPr/>
        </p:nvSpPr>
        <p:spPr>
          <a:xfrm rot="20680025">
            <a:off x="2605716" y="2723856"/>
            <a:ext cx="1728192" cy="2880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Char char="-"/>
              <a:tabLst/>
              <a:defRPr sz="16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355600" indent="-176213" algn="l" defTabSz="457200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534988" indent="-176213" algn="l" defTabSz="536575" rtl="0" eaLnBrk="1" latinLnBrk="0" hangingPunct="1">
              <a:lnSpc>
                <a:spcPct val="9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719138" indent="-1762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Georgia" panose="02040502050405020303" pitchFamily="18" charset="0"/>
              <a:buChar char="–"/>
              <a:defRPr sz="1200" b="0" i="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0800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Lucida Grande"/>
              <a:buNone/>
            </a:pPr>
            <a:r>
              <a:rPr lang="fi-FI" sz="2400" dirty="0"/>
              <a:t>Kan</a:t>
            </a:r>
            <a:r>
              <a:rPr lang="fi-FI" sz="2400" dirty="0">
                <a:solidFill>
                  <a:schemeClr val="bg1"/>
                </a:solidFill>
              </a:rPr>
              <a:t>sal</a:t>
            </a:r>
            <a:r>
              <a:rPr lang="fi-FI" sz="2400" dirty="0"/>
              <a:t>ainen</a:t>
            </a:r>
          </a:p>
        </p:txBody>
      </p:sp>
      <p:sp>
        <p:nvSpPr>
          <p:cNvPr id="17" name="Nuoli: Oikea 16">
            <a:extLst>
              <a:ext uri="{FF2B5EF4-FFF2-40B4-BE49-F238E27FC236}">
                <a16:creationId xmlns:a16="http://schemas.microsoft.com/office/drawing/2014/main" id="{2BAE3D2E-9B1C-4BC7-A29A-BB6B6E469BC3}"/>
              </a:ext>
            </a:extLst>
          </p:cNvPr>
          <p:cNvSpPr/>
          <p:nvPr/>
        </p:nvSpPr>
        <p:spPr>
          <a:xfrm>
            <a:off x="6438203" y="1527634"/>
            <a:ext cx="420051" cy="216024"/>
          </a:xfrm>
          <a:prstGeom prst="rightArrow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6027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839571-E525-4E21-BA7B-A6767EB241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3528" y="411510"/>
            <a:ext cx="6154877" cy="576064"/>
          </a:xfrm>
        </p:spPr>
        <p:txBody>
          <a:bodyPr anchor="t">
            <a:noAutofit/>
          </a:bodyPr>
          <a:lstStyle/>
          <a:p>
            <a:pPr>
              <a:spcAft>
                <a:spcPts val="600"/>
              </a:spcAft>
            </a:pPr>
            <a:r>
              <a:rPr lang="fi-FI" sz="2400" dirty="0"/>
              <a:t>Mitä kirjasto saa kokeiluista?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28F704F-566F-40CF-AD9A-7E40FFBA5B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5536" y="1399084"/>
            <a:ext cx="5472608" cy="3384376"/>
          </a:xfrm>
        </p:spPr>
        <p:txBody>
          <a:bodyPr anchor="t">
            <a:noAutofit/>
          </a:bodyPr>
          <a:lstStyle/>
          <a:p>
            <a:pPr lvl="0"/>
            <a:r>
              <a:rPr lang="fi-FI" sz="1800" dirty="0"/>
              <a:t>Pystyy toteuttamaan lakisääteistä tehtäväänsä aktiivisen kansalaisuuden ja demokratian edistäjänä. Laki yleisistä kirjastoista 2 §</a:t>
            </a:r>
          </a:p>
          <a:p>
            <a:endParaRPr lang="fi-FI" sz="1800" dirty="0"/>
          </a:p>
          <a:p>
            <a:r>
              <a:rPr lang="fi-FI" sz="1800" dirty="0"/>
              <a:t>Vahvistaa kirjaston asemaa kunnassa </a:t>
            </a:r>
          </a:p>
          <a:p>
            <a:endParaRPr lang="fi-FI" sz="1800" dirty="0"/>
          </a:p>
          <a:p>
            <a:r>
              <a:rPr lang="fi-FI" sz="1800" dirty="0"/>
              <a:t>Pääsee kehittämään ja testaamaan omaan kuntaan/kirjastoon sopivaa mallia</a:t>
            </a:r>
          </a:p>
          <a:p>
            <a:endParaRPr lang="fi-FI" sz="1800" dirty="0"/>
          </a:p>
          <a:p>
            <a:r>
              <a:rPr lang="fi-FI" sz="1800" dirty="0"/>
              <a:t>Edelläkävijän aseman palveluiden kehittämisessä</a:t>
            </a:r>
          </a:p>
        </p:txBody>
      </p:sp>
      <p:pic>
        <p:nvPicPr>
          <p:cNvPr id="7" name="Kuva 6" descr="Kuva, joka sisältää kohteen nainen, musta, seepra, valkoinen&#10;&#10;Kuvaus luotu automaattisesti">
            <a:extLst>
              <a:ext uri="{FF2B5EF4-FFF2-40B4-BE49-F238E27FC236}">
                <a16:creationId xmlns:a16="http://schemas.microsoft.com/office/drawing/2014/main" id="{8FC94898-8665-47BC-A2F2-D0CDA7055B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9" y="195486"/>
            <a:ext cx="3788678" cy="494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51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21620D-4441-4E7D-907B-6917647DE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1" y="483518"/>
            <a:ext cx="8136905" cy="864096"/>
          </a:xfrm>
        </p:spPr>
        <p:txBody>
          <a:bodyPr/>
          <a:lstStyle/>
          <a:p>
            <a:r>
              <a:rPr lang="fi-FI" dirty="0"/>
              <a:t>Mitä kansalainen saa kokeilusta?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B18EB62-AD7B-4CAD-A231-552635E100A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551" y="1419622"/>
            <a:ext cx="4392489" cy="3240360"/>
          </a:xfrm>
        </p:spPr>
        <p:txBody>
          <a:bodyPr/>
          <a:lstStyle/>
          <a:p>
            <a:r>
              <a:rPr lang="fi-FI" sz="1800" dirty="0"/>
              <a:t>Kyky vaikuttaa itselle merkityksellisiin asioihin kasvaa</a:t>
            </a:r>
          </a:p>
          <a:p>
            <a:endParaRPr lang="fi-FI" sz="800" dirty="0"/>
          </a:p>
          <a:p>
            <a:r>
              <a:rPr lang="fi-FI" sz="1800" dirty="0"/>
              <a:t>Osallisuuden, osallistumisen ja vuorovaikutuksen vahvistuminen</a:t>
            </a:r>
          </a:p>
          <a:p>
            <a:endParaRPr lang="fi-FI" sz="800" dirty="0"/>
          </a:p>
          <a:p>
            <a:r>
              <a:rPr lang="fi-FI" sz="1800" dirty="0"/>
              <a:t>   Luottamus edustukselliseen</a:t>
            </a:r>
          </a:p>
          <a:p>
            <a:pPr marL="0" indent="0">
              <a:buNone/>
            </a:pPr>
            <a:r>
              <a:rPr lang="fi-FI" sz="1800" dirty="0"/>
              <a:t>      demokratiaan vahvistuu kaikilla tasoilla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1800" dirty="0"/>
              <a:t>Kunnallinen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1800" dirty="0"/>
              <a:t>Maakunnallinen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1800" dirty="0"/>
              <a:t>Valtiollinen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1800" dirty="0"/>
              <a:t>EU</a:t>
            </a:r>
          </a:p>
          <a:p>
            <a:pPr marL="358775" lvl="2" indent="0">
              <a:buNone/>
            </a:pPr>
            <a:endParaRPr lang="fi-FI" sz="1800" dirty="0"/>
          </a:p>
          <a:p>
            <a:endParaRPr lang="fi-FI" sz="1800" dirty="0"/>
          </a:p>
        </p:txBody>
      </p:sp>
      <p:sp>
        <p:nvSpPr>
          <p:cNvPr id="4" name="Nuoli: Oikea 3">
            <a:extLst>
              <a:ext uri="{FF2B5EF4-FFF2-40B4-BE49-F238E27FC236}">
                <a16:creationId xmlns:a16="http://schemas.microsoft.com/office/drawing/2014/main" id="{BAAF0521-46B3-4346-95D1-392F8C6D48E4}"/>
              </a:ext>
            </a:extLst>
          </p:cNvPr>
          <p:cNvSpPr/>
          <p:nvPr/>
        </p:nvSpPr>
        <p:spPr>
          <a:xfrm>
            <a:off x="400322" y="2787774"/>
            <a:ext cx="420051" cy="216024"/>
          </a:xfrm>
          <a:prstGeom prst="rightArrow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6" descr="Kuva, joka sisältää kohteen henkilö, ulko, mies, valokuva&#10;&#10;Kuvaus luotu automaattisesti">
            <a:extLst>
              <a:ext uri="{FF2B5EF4-FFF2-40B4-BE49-F238E27FC236}">
                <a16:creationId xmlns:a16="http://schemas.microsoft.com/office/drawing/2014/main" id="{00FC1CA2-EA5F-4C83-AA22-B9E2FC0C4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3171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398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839571-E525-4E21-BA7B-A6767EB241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3528" y="411510"/>
            <a:ext cx="8640960" cy="576064"/>
          </a:xfrm>
        </p:spPr>
        <p:txBody>
          <a:bodyPr anchor="t">
            <a:noAutofit/>
          </a:bodyPr>
          <a:lstStyle/>
          <a:p>
            <a:pPr>
              <a:spcAft>
                <a:spcPts val="600"/>
              </a:spcAft>
            </a:pPr>
            <a:r>
              <a:rPr lang="fi-FI" sz="2400" dirty="0"/>
              <a:t>Mitä luottamushenkilö/päättäjä saa kokeiluista?</a:t>
            </a:r>
          </a:p>
          <a:p>
            <a:pPr>
              <a:spcAft>
                <a:spcPts val="600"/>
              </a:spcAft>
            </a:pPr>
            <a:endParaRPr lang="fi-FI" sz="2400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28F704F-566F-40CF-AD9A-7E40FFBA5B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5536" y="1275606"/>
            <a:ext cx="8136904" cy="3384376"/>
          </a:xfrm>
        </p:spPr>
        <p:txBody>
          <a:bodyPr anchor="t">
            <a:noAutofit/>
          </a:bodyPr>
          <a:lstStyle/>
          <a:p>
            <a:endParaRPr lang="fi-FI" sz="800" dirty="0"/>
          </a:p>
          <a:p>
            <a:r>
              <a:rPr lang="fi-FI" sz="1800" dirty="0"/>
              <a:t>Vuorovaikutus kansalaisten kanssa laajenee ja monipuolistuu</a:t>
            </a:r>
          </a:p>
          <a:p>
            <a:endParaRPr lang="fi-FI" sz="1800" dirty="0"/>
          </a:p>
          <a:p>
            <a:r>
              <a:rPr lang="fi-FI" sz="1800" dirty="0"/>
              <a:t>Valmis konsepti ja puitteet pysyväksi toiminnaksi kansalaisten/äänestäjien kohtaamisessa</a:t>
            </a:r>
          </a:p>
          <a:p>
            <a:endParaRPr lang="fi-FI" sz="1800" dirty="0"/>
          </a:p>
          <a:p>
            <a:pPr marL="0" indent="0">
              <a:buNone/>
            </a:pPr>
            <a:endParaRPr lang="fi-FI" sz="1800" dirty="0"/>
          </a:p>
          <a:p>
            <a:pPr marL="0" indent="0">
              <a:buNone/>
            </a:pPr>
            <a:r>
              <a:rPr lang="fi-FI" sz="1800" dirty="0"/>
              <a:t>  </a:t>
            </a:r>
          </a:p>
        </p:txBody>
      </p:sp>
      <p:pic>
        <p:nvPicPr>
          <p:cNvPr id="12" name="Kuva 11" descr="Kuva, joka sisältää kohteen istuminen, valokuva, valkoinen, musta&#10;&#10;Kuvaus luotu automaattisesti">
            <a:extLst>
              <a:ext uri="{FF2B5EF4-FFF2-40B4-BE49-F238E27FC236}">
                <a16:creationId xmlns:a16="http://schemas.microsoft.com/office/drawing/2014/main" id="{AE7EF976-4F33-46A4-A750-04DA206984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779662"/>
            <a:ext cx="768491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47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2667AE-F1D1-45CA-90AC-FF003E716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1" y="339502"/>
            <a:ext cx="8136905" cy="864096"/>
          </a:xfrm>
        </p:spPr>
        <p:txBody>
          <a:bodyPr/>
          <a:lstStyle/>
          <a:p>
            <a:r>
              <a:rPr lang="fi-FI" sz="3000" dirty="0"/>
              <a:t>Mitkä kirjastot ovat mukana? </a:t>
            </a:r>
            <a:endParaRPr lang="fi-FI" sz="1900" dirty="0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E453F717-E26F-4196-886B-DE26F5D5333F}"/>
              </a:ext>
            </a:extLst>
          </p:cNvPr>
          <p:cNvSpPr/>
          <p:nvPr/>
        </p:nvSpPr>
        <p:spPr>
          <a:xfrm>
            <a:off x="2519771" y="2859782"/>
            <a:ext cx="2628293" cy="21962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B0616F9-51BC-4DDD-8393-E44911F18A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1560" y="1059582"/>
            <a:ext cx="8136904" cy="3240360"/>
          </a:xfrm>
        </p:spPr>
        <p:txBody>
          <a:bodyPr/>
          <a:lstStyle/>
          <a:p>
            <a:pPr marL="0" lvl="0" indent="0">
              <a:buNone/>
            </a:pPr>
            <a:endParaRPr lang="en-US" b="1" dirty="0"/>
          </a:p>
          <a:p>
            <a:pPr lvl="0"/>
            <a:r>
              <a:rPr lang="en-US" sz="1800" b="1" dirty="0" err="1"/>
              <a:t>Kaksi</a:t>
            </a:r>
            <a:r>
              <a:rPr lang="en-US" sz="1800" b="1" dirty="0"/>
              <a:t> </a:t>
            </a:r>
            <a:r>
              <a:rPr lang="en-US" sz="1800" b="1" dirty="0" err="1"/>
              <a:t>isoa</a:t>
            </a:r>
            <a:endParaRPr lang="en-US" sz="18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Oulu (</a:t>
            </a:r>
            <a:r>
              <a:rPr lang="en-US" sz="1800" dirty="0" err="1"/>
              <a:t>asukasluku</a:t>
            </a:r>
            <a:r>
              <a:rPr lang="en-US" sz="1800" dirty="0"/>
              <a:t> </a:t>
            </a:r>
            <a:r>
              <a:rPr lang="fi-FI" sz="1800" dirty="0"/>
              <a:t>200 000)</a:t>
            </a: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Turku (</a:t>
            </a:r>
            <a:r>
              <a:rPr lang="en-US" sz="1800" dirty="0" err="1"/>
              <a:t>asukasluku</a:t>
            </a:r>
            <a:r>
              <a:rPr lang="en-US" sz="1800" dirty="0"/>
              <a:t> </a:t>
            </a:r>
            <a:r>
              <a:rPr lang="fi-FI" sz="1800" dirty="0"/>
              <a:t>200 000, kaksikielinen)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i-FI" sz="800" dirty="0"/>
          </a:p>
          <a:p>
            <a:r>
              <a:rPr lang="fi-FI" sz="1800" b="1" dirty="0"/>
              <a:t>Kaksi keskikokoista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800" dirty="0"/>
              <a:t>Pietarsaari </a:t>
            </a:r>
            <a:r>
              <a:rPr lang="en-US" sz="1800" dirty="0"/>
              <a:t>(</a:t>
            </a:r>
            <a:r>
              <a:rPr lang="en-US" sz="1800" dirty="0" err="1"/>
              <a:t>asukasluku</a:t>
            </a:r>
            <a:r>
              <a:rPr lang="en-US" sz="1800" dirty="0"/>
              <a:t> </a:t>
            </a:r>
            <a:r>
              <a:rPr lang="fi-FI" sz="1800" dirty="0"/>
              <a:t>19 000, kaksikielinen)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800" dirty="0"/>
              <a:t>Imatra </a:t>
            </a:r>
            <a:r>
              <a:rPr lang="en-US" sz="1800" dirty="0"/>
              <a:t>(</a:t>
            </a:r>
            <a:r>
              <a:rPr lang="en-US" sz="1800" dirty="0" err="1"/>
              <a:t>asukasluku</a:t>
            </a:r>
            <a:r>
              <a:rPr lang="en-US" sz="1800" dirty="0"/>
              <a:t> </a:t>
            </a:r>
            <a:r>
              <a:rPr lang="fi-FI" sz="1800" dirty="0"/>
              <a:t>26 000)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i-FI" sz="800" dirty="0"/>
          </a:p>
          <a:p>
            <a:pPr lvl="0"/>
            <a:r>
              <a:rPr lang="fi-FI" sz="1800" b="1" dirty="0"/>
              <a:t>Kaksi pientä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800" dirty="0"/>
              <a:t>Inari </a:t>
            </a:r>
            <a:r>
              <a:rPr lang="en-US" sz="1800" dirty="0"/>
              <a:t>(</a:t>
            </a:r>
            <a:r>
              <a:rPr lang="en-US" sz="1800" dirty="0" err="1"/>
              <a:t>asukasluku</a:t>
            </a:r>
            <a:r>
              <a:rPr lang="en-US" sz="1800" dirty="0"/>
              <a:t> </a:t>
            </a:r>
            <a:r>
              <a:rPr lang="fi-FI" sz="1800" dirty="0"/>
              <a:t>7 000, nelikielinen)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800" dirty="0"/>
              <a:t>Mäntyharju </a:t>
            </a:r>
            <a:r>
              <a:rPr lang="en-US" sz="1800" dirty="0"/>
              <a:t>(</a:t>
            </a:r>
            <a:r>
              <a:rPr lang="en-US" sz="1800" dirty="0" err="1"/>
              <a:t>asukasluku</a:t>
            </a:r>
            <a:r>
              <a:rPr lang="en-US" sz="1800" dirty="0"/>
              <a:t> </a:t>
            </a:r>
            <a:r>
              <a:rPr lang="fi-FI" sz="1800" dirty="0"/>
              <a:t>6 000)</a:t>
            </a:r>
          </a:p>
        </p:txBody>
      </p:sp>
      <p:pic>
        <p:nvPicPr>
          <p:cNvPr id="5" name="Kuva 4" descr="Kuva, joka sisältää kohteen henkilö, ulko, seisominen, henkilöt&#10;&#10;Kuvaus luotu automaattisesti">
            <a:extLst>
              <a:ext uri="{FF2B5EF4-FFF2-40B4-BE49-F238E27FC236}">
                <a16:creationId xmlns:a16="http://schemas.microsoft.com/office/drawing/2014/main" id="{74315E03-8CF5-4F26-81CA-141628595D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003798"/>
            <a:ext cx="3207949" cy="213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513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1A9E4F8-2101-4DC2-AD37-155B4BD5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1" y="65759"/>
            <a:ext cx="8136905" cy="864096"/>
          </a:xfrm>
        </p:spPr>
        <p:txBody>
          <a:bodyPr/>
          <a:lstStyle/>
          <a:p>
            <a:r>
              <a:rPr lang="en-US" dirty="0" err="1"/>
              <a:t>Kokeiluja</a:t>
            </a:r>
            <a:r>
              <a:rPr lang="en-US" dirty="0"/>
              <a:t> </a:t>
            </a:r>
            <a:r>
              <a:rPr lang="en-US" dirty="0" err="1"/>
              <a:t>laidasta</a:t>
            </a:r>
            <a:r>
              <a:rPr lang="en-US" dirty="0"/>
              <a:t> </a:t>
            </a:r>
            <a:r>
              <a:rPr lang="en-US" dirty="0" err="1"/>
              <a:t>laitaan</a:t>
            </a:r>
            <a:endParaRPr lang="en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C0E61E71-536D-44AB-98BF-B469EFD5D2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4419" r="-250"/>
          <a:stretch/>
        </p:blipFill>
        <p:spPr>
          <a:xfrm>
            <a:off x="468328" y="821051"/>
            <a:ext cx="4397045" cy="3835266"/>
          </a:xfrm>
          <a:prstGeom prst="rect">
            <a:avLst/>
          </a:prstGeom>
        </p:spPr>
      </p:pic>
      <p:pic>
        <p:nvPicPr>
          <p:cNvPr id="13" name="Kuva 12" descr="Kuva, joka sisältää kohteen teksti, näyttö, näyttökuva&#10;&#10;Kuvaus luotu automaattisesti">
            <a:extLst>
              <a:ext uri="{FF2B5EF4-FFF2-40B4-BE49-F238E27FC236}">
                <a16:creationId xmlns:a16="http://schemas.microsoft.com/office/drawing/2014/main" id="{12603FF1-A229-44A8-8A4D-885C3ACD1F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00" r="650"/>
          <a:stretch/>
        </p:blipFill>
        <p:spPr>
          <a:xfrm>
            <a:off x="4930215" y="2649364"/>
            <a:ext cx="3744416" cy="2006953"/>
          </a:xfrm>
          <a:prstGeom prst="rect">
            <a:avLst/>
          </a:prstGeom>
        </p:spPr>
      </p:pic>
      <p:pic>
        <p:nvPicPr>
          <p:cNvPr id="4" name="Kuva 3" descr="Kuva, joka sisältää kohteen teksti, sisä, henkilö&#10;&#10;Kuvaus luotu automaattisesti">
            <a:extLst>
              <a:ext uri="{FF2B5EF4-FFF2-40B4-BE49-F238E27FC236}">
                <a16:creationId xmlns:a16="http://schemas.microsoft.com/office/drawing/2014/main" id="{0DDE3EDE-4744-4462-A35B-E2BB4554AA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717" y="821051"/>
            <a:ext cx="3670583" cy="175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037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3EE3B03C-1A5E-4CA5-8A80-3B195F704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9762">
            <a:off x="6039422" y="768664"/>
            <a:ext cx="2581967" cy="3638483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012AC9EC-F97B-42B1-8A03-A5139D8D3C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7881">
            <a:off x="5656360" y="-1342096"/>
            <a:ext cx="2643185" cy="3523366"/>
          </a:xfrm>
          <a:prstGeom prst="rect">
            <a:avLst/>
          </a:prstGeom>
        </p:spPr>
      </p:pic>
      <p:sp>
        <p:nvSpPr>
          <p:cNvPr id="8" name="Otsikko 7">
            <a:extLst>
              <a:ext uri="{FF2B5EF4-FFF2-40B4-BE49-F238E27FC236}">
                <a16:creationId xmlns:a16="http://schemas.microsoft.com/office/drawing/2014/main" id="{D1DBB7FE-0953-416C-B787-EEE389D13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Käsikirja</a:t>
            </a:r>
            <a:r>
              <a:rPr lang="en-US" dirty="0"/>
              <a:t> </a:t>
            </a:r>
            <a:r>
              <a:rPr lang="en-US" dirty="0" err="1"/>
              <a:t>kirjastoille</a:t>
            </a:r>
            <a:endParaRPr lang="en-FI" dirty="0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3A4D93D9-D210-416B-9BB6-13D71D52B1D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553" y="1275606"/>
            <a:ext cx="5040560" cy="3240360"/>
          </a:xfrm>
        </p:spPr>
        <p:txBody>
          <a:bodyPr/>
          <a:lstStyle/>
          <a:p>
            <a:r>
              <a:rPr lang="en-US" dirty="0" err="1"/>
              <a:t>Miten</a:t>
            </a:r>
            <a:r>
              <a:rPr lang="en-US" dirty="0"/>
              <a:t> </a:t>
            </a:r>
            <a:r>
              <a:rPr lang="en-US" dirty="0" err="1"/>
              <a:t>tehdään</a:t>
            </a:r>
            <a:r>
              <a:rPr lang="en-US" dirty="0"/>
              <a:t> </a:t>
            </a:r>
            <a:r>
              <a:rPr lang="en-US" dirty="0" err="1"/>
              <a:t>kirjastoista</a:t>
            </a:r>
            <a:r>
              <a:rPr lang="en-US" dirty="0"/>
              <a:t> </a:t>
            </a:r>
            <a:r>
              <a:rPr lang="en-US" dirty="0" err="1"/>
              <a:t>kansanvallan</a:t>
            </a:r>
            <a:r>
              <a:rPr lang="en-US" dirty="0"/>
              <a:t> </a:t>
            </a:r>
            <a:r>
              <a:rPr lang="en-US" dirty="0" err="1"/>
              <a:t>foorumeita</a:t>
            </a:r>
            <a:r>
              <a:rPr lang="en-US" dirty="0"/>
              <a:t> ? -</a:t>
            </a:r>
            <a:r>
              <a:rPr lang="en-US" dirty="0" err="1"/>
              <a:t>käsikirja</a:t>
            </a:r>
            <a:r>
              <a:rPr lang="en-US" dirty="0"/>
              <a:t> on </a:t>
            </a:r>
            <a:r>
              <a:rPr lang="en-US" dirty="0" err="1"/>
              <a:t>apuväline</a:t>
            </a:r>
            <a:r>
              <a:rPr lang="en-US" dirty="0"/>
              <a:t> </a:t>
            </a:r>
            <a:r>
              <a:rPr lang="en-US" dirty="0" err="1"/>
              <a:t>kaikille</a:t>
            </a:r>
            <a:r>
              <a:rPr lang="en-US" dirty="0"/>
              <a:t> </a:t>
            </a:r>
            <a:r>
              <a:rPr lang="en-US" dirty="0" err="1"/>
              <a:t>kirjastoille</a:t>
            </a:r>
            <a:r>
              <a:rPr lang="en-US" dirty="0"/>
              <a:t> </a:t>
            </a:r>
            <a:r>
              <a:rPr lang="en-US" dirty="0" err="1"/>
              <a:t>demokratiatyöhön</a:t>
            </a:r>
            <a:endParaRPr lang="en-US" dirty="0"/>
          </a:p>
          <a:p>
            <a:r>
              <a:rPr lang="en-US" dirty="0" err="1"/>
              <a:t>Esittelee</a:t>
            </a:r>
            <a:r>
              <a:rPr lang="en-US" dirty="0"/>
              <a:t> 5 + 2 </a:t>
            </a:r>
            <a:r>
              <a:rPr lang="en-US" dirty="0" err="1"/>
              <a:t>keinoa</a:t>
            </a:r>
            <a:r>
              <a:rPr lang="en-US" dirty="0"/>
              <a:t> </a:t>
            </a:r>
            <a:r>
              <a:rPr lang="en-US" dirty="0" err="1"/>
              <a:t>kirjastoille</a:t>
            </a:r>
            <a:r>
              <a:rPr lang="en-US" dirty="0"/>
              <a:t> </a:t>
            </a:r>
            <a:r>
              <a:rPr lang="en-US" dirty="0" err="1"/>
              <a:t>demokratian</a:t>
            </a:r>
            <a:r>
              <a:rPr lang="en-US" dirty="0"/>
              <a:t> </a:t>
            </a:r>
            <a:r>
              <a:rPr lang="en-US" dirty="0" err="1"/>
              <a:t>edistämiseen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err="1"/>
              <a:t>Koottu</a:t>
            </a:r>
            <a:r>
              <a:rPr lang="en-US" sz="1600" dirty="0"/>
              <a:t> </a:t>
            </a:r>
            <a:r>
              <a:rPr lang="en-US" sz="1600" dirty="0" err="1"/>
              <a:t>Kirjastoista</a:t>
            </a:r>
            <a:r>
              <a:rPr lang="en-US" sz="1600" dirty="0"/>
              <a:t> </a:t>
            </a:r>
            <a:r>
              <a:rPr lang="en-US" sz="1600" dirty="0" err="1"/>
              <a:t>kansanvallan</a:t>
            </a:r>
            <a:r>
              <a:rPr lang="en-US" sz="1600" dirty="0"/>
              <a:t> </a:t>
            </a:r>
            <a:r>
              <a:rPr lang="en-US" sz="1600" dirty="0" err="1"/>
              <a:t>foorumeita</a:t>
            </a:r>
            <a:r>
              <a:rPr lang="en-US" sz="1600" dirty="0"/>
              <a:t> –</a:t>
            </a:r>
            <a:r>
              <a:rPr lang="en-US" sz="1600" dirty="0" err="1"/>
              <a:t>kokeilujen</a:t>
            </a:r>
            <a:r>
              <a:rPr lang="en-US" sz="1600" dirty="0"/>
              <a:t> </a:t>
            </a:r>
            <a:r>
              <a:rPr lang="en-US" sz="1600" dirty="0" err="1"/>
              <a:t>pohjalta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err="1"/>
              <a:t>Mukana</a:t>
            </a:r>
            <a:r>
              <a:rPr lang="en-US" sz="1600" dirty="0"/>
              <a:t> </a:t>
            </a:r>
            <a:r>
              <a:rPr lang="en-US" sz="1600" dirty="0" err="1"/>
              <a:t>konkreettiset</a:t>
            </a:r>
            <a:r>
              <a:rPr lang="en-US" sz="1600" dirty="0"/>
              <a:t> </a:t>
            </a:r>
            <a:r>
              <a:rPr lang="en-US" sz="1600" dirty="0" err="1"/>
              <a:t>vinkit</a:t>
            </a:r>
            <a:r>
              <a:rPr lang="en-US" sz="1600" dirty="0"/>
              <a:t> ja </a:t>
            </a:r>
            <a:r>
              <a:rPr lang="en-US" sz="1600" dirty="0" err="1"/>
              <a:t>esimerkit</a:t>
            </a:r>
            <a:r>
              <a:rPr lang="en-US" sz="1600" dirty="0"/>
              <a:t> </a:t>
            </a:r>
            <a:r>
              <a:rPr lang="en-US" sz="1600" dirty="0" err="1"/>
              <a:t>kokeilujen</a:t>
            </a:r>
            <a:r>
              <a:rPr lang="en-US" sz="1600" dirty="0"/>
              <a:t> </a:t>
            </a:r>
            <a:r>
              <a:rPr lang="en-US" sz="1600" dirty="0" err="1"/>
              <a:t>matkan</a:t>
            </a:r>
            <a:r>
              <a:rPr lang="en-US" sz="1600" dirty="0"/>
              <a:t> </a:t>
            </a:r>
            <a:r>
              <a:rPr lang="en-US" sz="1600" dirty="0" err="1"/>
              <a:t>varrelta</a:t>
            </a:r>
            <a:endParaRPr lang="en-US" sz="1600" dirty="0"/>
          </a:p>
          <a:p>
            <a:r>
              <a:rPr lang="en-US" dirty="0" err="1"/>
              <a:t>Käsikirja</a:t>
            </a:r>
            <a:r>
              <a:rPr lang="en-US" dirty="0"/>
              <a:t> on </a:t>
            </a:r>
            <a:r>
              <a:rPr lang="en-US" dirty="0" err="1"/>
              <a:t>kaikkien</a:t>
            </a:r>
            <a:r>
              <a:rPr lang="en-US" dirty="0"/>
              <a:t> </a:t>
            </a:r>
            <a:r>
              <a:rPr lang="en-US" dirty="0" err="1"/>
              <a:t>käytettävissä</a:t>
            </a:r>
            <a:r>
              <a:rPr lang="en-US" dirty="0"/>
              <a:t> </a:t>
            </a:r>
            <a:r>
              <a:rPr lang="en-US" dirty="0" err="1"/>
              <a:t>sitra.fi:ssä</a:t>
            </a:r>
            <a:r>
              <a:rPr lang="en-US" dirty="0"/>
              <a:t>:</a:t>
            </a:r>
          </a:p>
          <a:p>
            <a:pPr marL="176207" lvl="1" indent="0">
              <a:buNone/>
            </a:pPr>
            <a:r>
              <a:rPr lang="en-US" sz="1600" dirty="0">
                <a:hlinkClick r:id="rId4"/>
              </a:rPr>
              <a:t>https://www.sitra.fi/julkaisut/miten-kirjastoista-tehdaan-kansanvallan-foorumeita/</a:t>
            </a:r>
            <a:r>
              <a:rPr lang="en-US" sz="1600" dirty="0"/>
              <a:t>  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75433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75A0508B-3AB5-40DE-B060-7E5AD4CF84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39" t="35715" r="29930" b="31737"/>
          <a:stretch/>
        </p:blipFill>
        <p:spPr>
          <a:xfrm>
            <a:off x="1262448" y="1096165"/>
            <a:ext cx="6691110" cy="3281379"/>
          </a:xfrm>
          <a:prstGeom prst="rect">
            <a:avLst/>
          </a:prstGeom>
        </p:spPr>
      </p:pic>
      <p:sp>
        <p:nvSpPr>
          <p:cNvPr id="6" name="Otsikko 5">
            <a:extLst>
              <a:ext uri="{FF2B5EF4-FFF2-40B4-BE49-F238E27FC236}">
                <a16:creationId xmlns:a16="http://schemas.microsoft.com/office/drawing/2014/main" id="{97C21CAD-C55C-468B-A6A4-01BEFA61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Keinot</a:t>
            </a:r>
            <a:r>
              <a:rPr lang="en-US" dirty="0"/>
              <a:t> </a:t>
            </a:r>
            <a:r>
              <a:rPr lang="en-US" dirty="0" err="1"/>
              <a:t>demokratian</a:t>
            </a:r>
            <a:r>
              <a:rPr lang="en-US" dirty="0"/>
              <a:t> </a:t>
            </a:r>
            <a:r>
              <a:rPr lang="en-US" dirty="0" err="1"/>
              <a:t>edistämiseen</a:t>
            </a:r>
            <a:r>
              <a:rPr lang="en-US" dirty="0"/>
              <a:t> </a:t>
            </a:r>
            <a:r>
              <a:rPr lang="en-US" dirty="0" err="1"/>
              <a:t>kirjastoille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9166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seisominen&#10;&#10;Kuvaus luotu automaattisesti">
            <a:extLst>
              <a:ext uri="{FF2B5EF4-FFF2-40B4-BE49-F238E27FC236}">
                <a16:creationId xmlns:a16="http://schemas.microsoft.com/office/drawing/2014/main" id="{859B6301-839F-4B5D-BA1E-62F547BB4F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FCDFD3CE-C291-4245-B256-4416C7C656CC}"/>
              </a:ext>
            </a:extLst>
          </p:cNvPr>
          <p:cNvSpPr txBox="1"/>
          <p:nvPr/>
        </p:nvSpPr>
        <p:spPr>
          <a:xfrm>
            <a:off x="395536" y="483518"/>
            <a:ext cx="3918317" cy="160043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KIRJASTOISTA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KANSANVALLAN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FOORUMEITA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pic>
        <p:nvPicPr>
          <p:cNvPr id="3" name="Kuva 2" descr="Kuva, joka sisältää kohteen sateenvarjo&#10;&#10;Kuvaus luotu automaattisesti">
            <a:extLst>
              <a:ext uri="{FF2B5EF4-FFF2-40B4-BE49-F238E27FC236}">
                <a16:creationId xmlns:a16="http://schemas.microsoft.com/office/drawing/2014/main" id="{B0D35EC4-EACD-43D5-A738-85E2A62E0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7389">
            <a:off x="-620335" y="2184713"/>
            <a:ext cx="7078979" cy="5309234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49A98B56-EB2B-4DD5-B22C-899D6F09795D}"/>
              </a:ext>
            </a:extLst>
          </p:cNvPr>
          <p:cNvSpPr txBox="1"/>
          <p:nvPr/>
        </p:nvSpPr>
        <p:spPr>
          <a:xfrm rot="20793079">
            <a:off x="927957" y="2672772"/>
            <a:ext cx="256767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Hankkeesta tarkemmin: </a:t>
            </a: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www.sitra.fi/ kirjastoista-kansanvallan-foorumeita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Arial" panose="020B0604020202020204" pitchFamily="34" charset="0"/>
              </a:rPr>
              <a:t>#kirjastofoorumit</a:t>
            </a: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166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1C5AE7-B6FA-47B5-BFA5-CEC89352C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0" y="-1043940"/>
            <a:ext cx="2735580" cy="754380"/>
          </a:xfrm>
        </p:spPr>
        <p:txBody>
          <a:bodyPr>
            <a:normAutofit/>
          </a:bodyPr>
          <a:lstStyle/>
          <a:p>
            <a:r>
              <a:rPr lang="fi-FI" sz="1000" dirty="0"/>
              <a:t>Hyvää huomista,</a:t>
            </a:r>
            <a:r>
              <a:rPr lang="fi-FI" sz="1000" baseline="0" dirty="0"/>
              <a:t> Suomi!</a:t>
            </a:r>
            <a:endParaRPr lang="fi-FI" sz="1000" dirty="0"/>
          </a:p>
        </p:txBody>
      </p:sp>
      <p:pic>
        <p:nvPicPr>
          <p:cNvPr id="4" name="Picture 2" descr="Keltainen ympyrä, jossa lukee &quot;Hyvää huomista, Suomi!&quot;.">
            <a:extLst>
              <a:ext uri="{FF2B5EF4-FFF2-40B4-BE49-F238E27FC236}">
                <a16:creationId xmlns:a16="http://schemas.microsoft.com/office/drawing/2014/main" id="{F29E47B2-0940-4106-8AC5-1736C4D3741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05230">
            <a:off x="2412207" y="419456"/>
            <a:ext cx="4319588" cy="4319588"/>
          </a:xfrm>
          <a:prstGeom prst="rect">
            <a:avLst/>
          </a:prstGeom>
        </p:spPr>
      </p:pic>
      <p:sp>
        <p:nvSpPr>
          <p:cNvPr id="6" name="Suorakulmio 7">
            <a:extLst>
              <a:ext uri="{FF2B5EF4-FFF2-40B4-BE49-F238E27FC236}">
                <a16:creationId xmlns:a16="http://schemas.microsoft.com/office/drawing/2014/main" id="{59BB03DB-B5D5-42D5-8D26-FE1073A7338B}"/>
              </a:ext>
            </a:extLst>
          </p:cNvPr>
          <p:cNvSpPr/>
          <p:nvPr/>
        </p:nvSpPr>
        <p:spPr>
          <a:xfrm>
            <a:off x="72577" y="4731548"/>
            <a:ext cx="780598" cy="3613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00" dirty="0" err="1">
                <a:latin typeface="+mj-lt"/>
                <a:ea typeface="Arial Black" charset="0"/>
                <a:cs typeface="Arial Black" charset="0"/>
              </a:rPr>
              <a:t>sitra.fi</a:t>
            </a:r>
            <a:endParaRPr lang="en-US" sz="1300" dirty="0">
              <a:latin typeface="+mj-lt"/>
              <a:ea typeface="Arial Black" charset="0"/>
              <a:cs typeface="Arial Black" charset="0"/>
            </a:endParaRPr>
          </a:p>
        </p:txBody>
      </p:sp>
      <p:grpSp>
        <p:nvGrpSpPr>
          <p:cNvPr id="7" name="Group 1">
            <a:extLst>
              <a:ext uri="{FF2B5EF4-FFF2-40B4-BE49-F238E27FC236}">
                <a16:creationId xmlns:a16="http://schemas.microsoft.com/office/drawing/2014/main" id="{8DBB6F88-2CEA-4675-BC27-7E19BFC94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603" y="5620"/>
            <a:ext cx="1795289" cy="355995"/>
            <a:chOff x="1541694" y="6279714"/>
            <a:chExt cx="2393719" cy="474660"/>
          </a:xfrm>
        </p:grpSpPr>
        <p:sp>
          <p:nvSpPr>
            <p:cNvPr id="8" name="Suorakulmio 8">
              <a:extLst>
                <a:ext uri="{FF2B5EF4-FFF2-40B4-BE49-F238E27FC236}">
                  <a16:creationId xmlns:a16="http://schemas.microsoft.com/office/drawing/2014/main" id="{9F1EE541-D2D8-4592-B035-EA4187E4CA2A}"/>
                </a:ext>
              </a:extLst>
            </p:cNvPr>
            <p:cNvSpPr/>
            <p:nvPr/>
          </p:nvSpPr>
          <p:spPr>
            <a:xfrm>
              <a:off x="1541694" y="6279714"/>
              <a:ext cx="1353362" cy="474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300" dirty="0">
                  <a:latin typeface="+mn-lt"/>
                  <a:ea typeface="Arial Black" charset="0"/>
                  <a:cs typeface="Arial Black" charset="0"/>
                </a:rPr>
                <a:t>@</a:t>
              </a:r>
              <a:r>
                <a:rPr lang="en-US" sz="1300" dirty="0" err="1">
                  <a:latin typeface="+mn-lt"/>
                  <a:ea typeface="Arial Black" charset="0"/>
                  <a:cs typeface="Arial Black" charset="0"/>
                </a:rPr>
                <a:t>sitrafund</a:t>
              </a:r>
              <a:endParaRPr lang="en-US" sz="1300" dirty="0">
                <a:latin typeface="+mn-lt"/>
                <a:ea typeface="Arial Black" charset="0"/>
                <a:cs typeface="Arial Black" charset="0"/>
              </a:endParaRPr>
            </a:p>
          </p:txBody>
        </p:sp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B1217E7C-B2CE-47CC-A872-92422B7F9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26507" y="6481385"/>
              <a:ext cx="148800" cy="148802"/>
            </a:xfrm>
            <a:prstGeom prst="rect">
              <a:avLst/>
            </a:prstGeom>
          </p:spPr>
        </p:pic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38EFD83F-C915-469F-9BC9-C6DD9736E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97686" y="6481385"/>
              <a:ext cx="148800" cy="148802"/>
            </a:xfrm>
            <a:prstGeom prst="rect">
              <a:avLst/>
            </a:prstGeom>
          </p:spPr>
        </p:pic>
        <p:pic>
          <p:nvPicPr>
            <p:cNvPr id="11" name="Kuva 14">
              <a:hlinkClick r:id="rId5"/>
              <a:extLst>
                <a:ext uri="{FF2B5EF4-FFF2-40B4-BE49-F238E27FC236}">
                  <a16:creationId xmlns:a16="http://schemas.microsoft.com/office/drawing/2014/main" id="{FB922BCF-5244-4131-A8FE-B3A6D07486CE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9285" y="6481385"/>
              <a:ext cx="148800" cy="1488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Kuva 15">
              <a:hlinkClick r:id="rId7"/>
              <a:extLst>
                <a:ext uri="{FF2B5EF4-FFF2-40B4-BE49-F238E27FC236}">
                  <a16:creationId xmlns:a16="http://schemas.microsoft.com/office/drawing/2014/main" id="{071B7027-3C8B-47FE-98FD-EAE21488DF33}"/>
                </a:ext>
              </a:extLst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7995" y="6481385"/>
              <a:ext cx="163680" cy="1488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Kuva 16">
              <a:hlinkClick r:id="rId9"/>
              <a:extLst>
                <a:ext uri="{FF2B5EF4-FFF2-40B4-BE49-F238E27FC236}">
                  <a16:creationId xmlns:a16="http://schemas.microsoft.com/office/drawing/2014/main" id="{AFA4B87A-683E-49DD-991C-53DA14DD801D}"/>
                </a:ext>
              </a:extLst>
            </p:cNvPr>
            <p:cNvPicPr preferRelativeResize="0"/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5675" y="6481385"/>
              <a:ext cx="225600" cy="1488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Kuva 11">
              <a:hlinkClick r:id="rId11"/>
              <a:extLst>
                <a:ext uri="{FF2B5EF4-FFF2-40B4-BE49-F238E27FC236}">
                  <a16:creationId xmlns:a16="http://schemas.microsoft.com/office/drawing/2014/main" id="{AA9B83C7-66B3-41C1-8A6B-D97F9809DABC}"/>
                </a:ext>
              </a:extLst>
            </p:cNvPr>
            <p:cNvPicPr/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6613" y="6481385"/>
              <a:ext cx="148800" cy="14880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Picture 3">
            <a:extLst>
              <a:ext uri="{FF2B5EF4-FFF2-40B4-BE49-F238E27FC236}">
                <a16:creationId xmlns:a16="http://schemas.microsoft.com/office/drawing/2014/main" id="{FA69BE05-2611-40A4-AACC-645B797A0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9340" y="3216492"/>
            <a:ext cx="1331290" cy="200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811768"/>
      </p:ext>
    </p:extLst>
  </p:cSld>
  <p:clrMapOvr>
    <a:masterClrMapping/>
  </p:clrMapOvr>
</p:sld>
</file>

<file path=ppt/theme/theme1.xml><?xml version="1.0" encoding="utf-8"?>
<a:theme xmlns:a="http://schemas.openxmlformats.org/drawingml/2006/main" name="Layoutpohjat">
  <a:themeElements>
    <a:clrScheme name="Custom 39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4B8DCB"/>
      </a:accent1>
      <a:accent2>
        <a:srgbClr val="0DB14B"/>
      </a:accent2>
      <a:accent3>
        <a:srgbClr val="ED174F"/>
      </a:accent3>
      <a:accent4>
        <a:srgbClr val="FBD1DC"/>
      </a:accent4>
      <a:accent5>
        <a:srgbClr val="FDDD00"/>
      </a:accent5>
      <a:accent6>
        <a:srgbClr val="75CFEB"/>
      </a:accent6>
      <a:hlink>
        <a:srgbClr val="A6CE39"/>
      </a:hlink>
      <a:folHlink>
        <a:srgbClr val="FE8127"/>
      </a:folHlink>
    </a:clrScheme>
    <a:fontScheme name="Office 2">
      <a:majorFont>
        <a:latin typeface="Arial Blac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b="0" i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aajakuvakalvopohja_16-9_FI.potx" id="{9B8F0C5F-9623-419D-957B-E19740B4DAF3}" vid="{C10C316A-84A4-46EB-994F-C245BECBB5A8}"/>
    </a:ext>
  </a:extLst>
</a:theme>
</file>

<file path=ppt/theme/theme2.xml><?xml version="1.0" encoding="utf-8"?>
<a:theme xmlns:a="http://schemas.openxmlformats.org/drawingml/2006/main" name="1_Layoutpohjat">
  <a:themeElements>
    <a:clrScheme name="Custom 39">
      <a:dk1>
        <a:srgbClr val="000000"/>
      </a:dk1>
      <a:lt1>
        <a:srgbClr val="FFFFFF"/>
      </a:lt1>
      <a:dk2>
        <a:srgbClr val="D7D8D6"/>
      </a:dk2>
      <a:lt2>
        <a:srgbClr val="FFFFFF"/>
      </a:lt2>
      <a:accent1>
        <a:srgbClr val="4B8DCB"/>
      </a:accent1>
      <a:accent2>
        <a:srgbClr val="0DB14B"/>
      </a:accent2>
      <a:accent3>
        <a:srgbClr val="ED174F"/>
      </a:accent3>
      <a:accent4>
        <a:srgbClr val="FBD1DC"/>
      </a:accent4>
      <a:accent5>
        <a:srgbClr val="FDDD00"/>
      </a:accent5>
      <a:accent6>
        <a:srgbClr val="75CFEB"/>
      </a:accent6>
      <a:hlink>
        <a:srgbClr val="A6CE39"/>
      </a:hlink>
      <a:folHlink>
        <a:srgbClr val="FE8127"/>
      </a:folHlink>
    </a:clrScheme>
    <a:fontScheme name="Office 2">
      <a:majorFont>
        <a:latin typeface="Arial Blac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b="0" i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aajakuvakalvopohja_16-9_FI.potx" id="{9B8F0C5F-9623-419D-957B-E19740B4DAF3}" vid="{C10C316A-84A4-46EB-994F-C245BECBB5A8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EFABE52F94C084BAE72F37DA6CFB9C1" ma:contentTypeVersion="12" ma:contentTypeDescription="Luo uusi asiakirja." ma:contentTypeScope="" ma:versionID="c60066a1ed8b4d9e484ce7d9ead8c355">
  <xsd:schema xmlns:xsd="http://www.w3.org/2001/XMLSchema" xmlns:xs="http://www.w3.org/2001/XMLSchema" xmlns:p="http://schemas.microsoft.com/office/2006/metadata/properties" xmlns:ns3="cb51b0cb-9d34-4180-b72a-49dbe5cb8e6a" xmlns:ns4="f69bba8d-8be0-4cf5-8a06-27465fb72784" targetNamespace="http://schemas.microsoft.com/office/2006/metadata/properties" ma:root="true" ma:fieldsID="ac6e7058ae3ff4318490ed0df3a18408" ns3:_="" ns4:_="">
    <xsd:import namespace="cb51b0cb-9d34-4180-b72a-49dbe5cb8e6a"/>
    <xsd:import namespace="f69bba8d-8be0-4cf5-8a06-27465fb7278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51b0cb-9d34-4180-b72a-49dbe5cb8e6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bba8d-8be0-4cf5-8a06-27465fb727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15A757-A9EB-4A19-A981-851A63D9DE18}">
  <ds:schemaRefs>
    <ds:schemaRef ds:uri="f69bba8d-8be0-4cf5-8a06-27465fb7278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cb51b0cb-9d34-4180-b72a-49dbe5cb8e6a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A848CB3-8C9C-4B98-B782-17F9782C3D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51b0cb-9d34-4180-b72a-49dbe5cb8e6a"/>
    <ds:schemaRef ds:uri="f69bba8d-8be0-4cf5-8a06-27465fb727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A1048A-12C3-4056-A836-F2E5DF17AC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659</Words>
  <Application>Microsoft Office PowerPoint</Application>
  <PresentationFormat>Näytössä katseltava esitys (16:9)</PresentationFormat>
  <Paragraphs>122</Paragraphs>
  <Slides>19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19</vt:i4>
      </vt:variant>
    </vt:vector>
  </HeadingPairs>
  <TitlesOfParts>
    <vt:vector size="28" baseType="lpstr">
      <vt:lpstr>Arial</vt:lpstr>
      <vt:lpstr>Arial Black</vt:lpstr>
      <vt:lpstr>Calibri</vt:lpstr>
      <vt:lpstr>Georgia</vt:lpstr>
      <vt:lpstr>Lucida Grande</vt:lpstr>
      <vt:lpstr>minion-pro</vt:lpstr>
      <vt:lpstr>RationalText</vt:lpstr>
      <vt:lpstr>Layoutpohjat</vt:lpstr>
      <vt:lpstr>1_Layoutpohjat</vt:lpstr>
      <vt:lpstr>PowerPoint-esitys</vt:lpstr>
      <vt:lpstr>PowerPoint-esitys</vt:lpstr>
      <vt:lpstr>PowerPoint-esitys</vt:lpstr>
      <vt:lpstr>Vaikutusmekanismit</vt:lpstr>
      <vt:lpstr>PowerPoint-esitys</vt:lpstr>
      <vt:lpstr>Yleisen kirjastolain uudistus 2017</vt:lpstr>
      <vt:lpstr>PowerPoint-esitys</vt:lpstr>
      <vt:lpstr>Hankkeen taustaa</vt:lpstr>
      <vt:lpstr>PowerPoint-esitys</vt:lpstr>
      <vt:lpstr>PowerPoint-esitys</vt:lpstr>
      <vt:lpstr>PowerPoint-esitys</vt:lpstr>
      <vt:lpstr>Mitä kansalainen saa kokeilusta?</vt:lpstr>
      <vt:lpstr>PowerPoint-esitys</vt:lpstr>
      <vt:lpstr>Mitkä kirjastot ovat mukana? </vt:lpstr>
      <vt:lpstr>Kokeiluja laidasta laitaan</vt:lpstr>
      <vt:lpstr>Käsikirja kirjastoille</vt:lpstr>
      <vt:lpstr>Keinot demokratian edistämiseen kirjastoille</vt:lpstr>
      <vt:lpstr>PowerPoint-esitys</vt:lpstr>
      <vt:lpstr>Hyvää huomista, Suomi!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2020-09-08T13:39:12Z</dcterms:created>
  <dcterms:modified xsi:type="dcterms:W3CDTF">2021-06-03T08:03:16Z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kistointiluokka">
    <vt:lpwstr/>
  </property>
  <property fmtid="{D5CDD505-2E9C-101B-9397-08002B2CF9AE}" pid="3" name="ContentTypeId">
    <vt:lpwstr>0x0101004EFABE52F94C084BAE72F37DA6CFB9C1</vt:lpwstr>
  </property>
</Properties>
</file>