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59" r:id="rId5"/>
    <p:sldId id="288" r:id="rId6"/>
    <p:sldId id="277" r:id="rId7"/>
    <p:sldId id="278" r:id="rId8"/>
    <p:sldId id="279" r:id="rId9"/>
    <p:sldId id="283" r:id="rId10"/>
    <p:sldId id="287" r:id="rId11"/>
    <p:sldId id="286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712" autoAdjust="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AC77ED-51AB-4B3E-ABA1-0D5AB892588A}" type="datetimeFigureOut">
              <a:rPr lang="fi-FI" smtClean="0"/>
              <a:t>3.6.2021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325CD1-DA4B-4C2C-9755-D762647579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7302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5CD1-DA4B-4C2C-9755-D762647579C6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1403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E1140C-E184-AB44-99DB-B7AE1F075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886" y="6388900"/>
            <a:ext cx="1071152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020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84867" y="728661"/>
            <a:ext cx="8822266" cy="5400678"/>
          </a:xfrm>
          <a:prstGeom prst="rect">
            <a:avLst/>
          </a:prstGeom>
        </p:spPr>
        <p:txBody>
          <a:bodyPr anchor="ctr"/>
          <a:lstStyle>
            <a:lvl1pPr algn="ctr">
              <a:defRPr sz="6000" b="1" i="0">
                <a:solidFill>
                  <a:schemeClr val="bg1"/>
                </a:solidFill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/>
              <a:t>BIG TITLE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7038" y="6388067"/>
            <a:ext cx="1080000" cy="203265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84867" y="728661"/>
            <a:ext cx="8822266" cy="5400678"/>
          </a:xfrm>
          <a:prstGeom prst="rect">
            <a:avLst/>
          </a:prstGeom>
        </p:spPr>
        <p:txBody>
          <a:bodyPr anchor="ctr"/>
          <a:lstStyle>
            <a:lvl1pPr algn="ctr">
              <a:defRPr sz="6000" b="1" i="0"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/>
              <a:t>BIG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CE8C09-9B6A-2048-AE65-F3316416C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886" y="6388900"/>
            <a:ext cx="1071152" cy="2016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7038" y="6388067"/>
            <a:ext cx="1080000" cy="20326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5CD58F0-EAD2-2E43-B50E-2DBEDC6CAE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2" y="368300"/>
            <a:ext cx="11522076" cy="360363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2400" b="1" i="0" spc="300">
                <a:solidFill>
                  <a:schemeClr val="bg1"/>
                </a:solidFill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/>
              <a:t>SMALL TITLE</a:t>
            </a:r>
          </a:p>
        </p:txBody>
      </p:sp>
    </p:spTree>
    <p:extLst>
      <p:ext uri="{BB962C8B-B14F-4D97-AF65-F5344CB8AC3E}">
        <p14:creationId xmlns:p14="http://schemas.microsoft.com/office/powerpoint/2010/main" val="3477738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4962" y="368300"/>
            <a:ext cx="11522076" cy="360363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2400" b="1" i="0" spc="300"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/>
              <a:t>SMALL TITLE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475EDAA-E87C-C547-981C-7EAD199CF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886" y="6388900"/>
            <a:ext cx="1071152" cy="2016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CD3D156-D04D-2B46-AC72-5B8C54B81A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8" y="368300"/>
            <a:ext cx="11341099" cy="360363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i="0" spc="300"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/>
              <a:t>LIST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5E88964-9292-0A43-A5F7-9BD104218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886" y="6388900"/>
            <a:ext cx="1071152" cy="2016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E91A9CE-E271-F340-BA2B-541499BEBF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4" y="368300"/>
            <a:ext cx="5400674" cy="360363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2400" b="1" i="0" spc="300">
                <a:solidFill>
                  <a:schemeClr val="bg1"/>
                </a:solidFill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/>
              <a:t>DARK SIDE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C595E1F-EFBA-B44F-A045-1308093F28A7}"/>
              </a:ext>
            </a:extLst>
          </p:cNvPr>
          <p:cNvSpPr txBox="1">
            <a:spLocks/>
          </p:cNvSpPr>
          <p:nvPr/>
        </p:nvSpPr>
        <p:spPr>
          <a:xfrm>
            <a:off x="6456154" y="368300"/>
            <a:ext cx="5400674" cy="360363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spc="300">
                <a:solidFill>
                  <a:schemeClr val="bg1"/>
                </a:solidFill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>
                <a:solidFill>
                  <a:schemeClr val="tx1"/>
                </a:solidFill>
              </a:rPr>
              <a:t>LIGHT SIDE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5BCA3F-6560-4849-93DF-AAA2DDA60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886" y="6388900"/>
            <a:ext cx="1071152" cy="2016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201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15F25EB-FE1B-5F45-B19D-3904B5DCA9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4" y="368300"/>
            <a:ext cx="5400674" cy="360363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i="0" spc="300">
                <a:solidFill>
                  <a:schemeClr val="bg1"/>
                </a:solidFill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/>
              <a:t>DARK SIDE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3F399A5-6389-6142-B310-69409678ACDC}"/>
              </a:ext>
            </a:extLst>
          </p:cNvPr>
          <p:cNvSpPr txBox="1">
            <a:spLocks/>
          </p:cNvSpPr>
          <p:nvPr/>
        </p:nvSpPr>
        <p:spPr>
          <a:xfrm>
            <a:off x="334964" y="3799189"/>
            <a:ext cx="5400674" cy="360363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spc="300">
                <a:solidFill>
                  <a:schemeClr val="bg1"/>
                </a:solidFill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>
                <a:solidFill>
                  <a:schemeClr val="tx1"/>
                </a:solidFill>
              </a:rPr>
              <a:t>LIGHT SIDE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B4803A-A564-9049-9D7F-7763FC429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886" y="6388900"/>
            <a:ext cx="1071152" cy="2016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479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201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53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6" r:id="rId4"/>
    <p:sldLayoutId id="2147483654" r:id="rId5"/>
    <p:sldLayoutId id="2147483655" r:id="rId6"/>
    <p:sldLayoutId id="2147483651" r:id="rId7"/>
    <p:sldLayoutId id="214748365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1">
          <p15:clr>
            <a:srgbClr val="F26B43"/>
          </p15:clr>
        </p15:guide>
        <p15:guide id="2" pos="3840">
          <p15:clr>
            <a:srgbClr val="F26B43"/>
          </p15:clr>
        </p15:guide>
        <p15:guide id="3" pos="1912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orient="horz" pos="232">
          <p15:clr>
            <a:srgbClr val="F26B43"/>
          </p15:clr>
        </p15:guide>
        <p15:guide id="7" orient="horz" pos="3861">
          <p15:clr>
            <a:srgbClr val="F26B43"/>
          </p15:clr>
        </p15:guide>
        <p15:guide id="8" orient="horz" pos="4088">
          <p15:clr>
            <a:srgbClr val="F26B43"/>
          </p15:clr>
        </p15:guide>
        <p15:guide id="9" orient="horz" pos="459">
          <p15:clr>
            <a:srgbClr val="F26B43"/>
          </p15:clr>
        </p15:guide>
        <p15:guide id="10" pos="5768">
          <p15:clr>
            <a:srgbClr val="F26B43"/>
          </p15:clr>
        </p15:guide>
        <p15:guide id="11" pos="438">
          <p15:clr>
            <a:srgbClr val="F26B43"/>
          </p15:clr>
        </p15:guide>
        <p15:guide id="12" pos="7242">
          <p15:clr>
            <a:srgbClr val="F26B43"/>
          </p15:clr>
        </p15:guide>
        <p15:guide id="13" pos="2139">
          <p15:clr>
            <a:srgbClr val="F26B43"/>
          </p15:clr>
        </p15:guide>
        <p15:guide id="14" pos="3727">
          <p15:clr>
            <a:srgbClr val="F26B43"/>
          </p15:clr>
        </p15:guide>
        <p15:guide id="15" pos="3953">
          <p15:clr>
            <a:srgbClr val="F26B43"/>
          </p15:clr>
        </p15:guide>
        <p15:guide id="16" pos="5541">
          <p15:clr>
            <a:srgbClr val="F26B43"/>
          </p15:clr>
        </p15:guide>
        <p15:guide id="17" orient="horz" pos="1933">
          <p15:clr>
            <a:srgbClr val="F26B43"/>
          </p15:clr>
        </p15:guide>
        <p15:guide id="18" orient="horz" pos="2387">
          <p15:clr>
            <a:srgbClr val="F26B43"/>
          </p15:clr>
        </p15:guide>
        <p15:guide id="19" pos="3613">
          <p15:clr>
            <a:srgbClr val="F26B43"/>
          </p15:clr>
        </p15:guide>
        <p15:guide id="20" pos="4067">
          <p15:clr>
            <a:srgbClr val="F26B43"/>
          </p15:clr>
        </p15:guide>
        <p15:guide id="21" pos="5110">
          <p15:clr>
            <a:srgbClr val="F26B43"/>
          </p15:clr>
        </p15:guide>
        <p15:guide id="22" pos="2570">
          <p15:clr>
            <a:srgbClr val="F26B43"/>
          </p15:clr>
        </p15:guide>
        <p15:guide id="23" orient="horz" pos="2273">
          <p15:clr>
            <a:srgbClr val="F26B43"/>
          </p15:clr>
        </p15:guide>
        <p15:guide id="24" orient="horz" pos="2047">
          <p15:clr>
            <a:srgbClr val="F26B43"/>
          </p15:clr>
        </p15:guide>
        <p15:guide id="25" orient="horz" pos="3974">
          <p15:clr>
            <a:srgbClr val="F26B43"/>
          </p15:clr>
        </p15:guide>
        <p15:guide id="26" orient="horz" pos="4201">
          <p15:clr>
            <a:srgbClr val="F26B43"/>
          </p15:clr>
        </p15:guide>
        <p15:guide id="27" orient="horz" pos="346">
          <p15:clr>
            <a:srgbClr val="F26B43"/>
          </p15:clr>
        </p15:guide>
        <p15:guide id="28" orient="horz" pos="119">
          <p15:clr>
            <a:srgbClr val="F26B43"/>
          </p15:clr>
        </p15:guide>
        <p15:guide id="29" pos="7582">
          <p15:clr>
            <a:srgbClr val="F26B43"/>
          </p15:clr>
        </p15:guide>
        <p15:guide id="30" pos="7355">
          <p15:clr>
            <a:srgbClr val="F26B43"/>
          </p15:clr>
        </p15:guide>
        <p15:guide id="31" pos="325">
          <p15:clr>
            <a:srgbClr val="F26B43"/>
          </p15:clr>
        </p15:guide>
        <p15:guide id="32" pos="98">
          <p15:clr>
            <a:srgbClr val="F26B43"/>
          </p15:clr>
        </p15:guide>
        <p15:guide id="33" pos="5654">
          <p15:clr>
            <a:srgbClr val="F26B43"/>
          </p15:clr>
        </p15:guide>
        <p15:guide id="34" pos="5314">
          <p15:clr>
            <a:srgbClr val="F26B43"/>
          </p15:clr>
        </p15:guide>
        <p15:guide id="35" pos="5428">
          <p15:clr>
            <a:srgbClr val="F26B43"/>
          </p15:clr>
        </p15:guide>
        <p15:guide id="36" pos="2252">
          <p15:clr>
            <a:srgbClr val="F26B43"/>
          </p15:clr>
        </p15:guide>
        <p15:guide id="37" pos="2026">
          <p15:clr>
            <a:srgbClr val="F26B43"/>
          </p15:clr>
        </p15:guide>
        <p15:guide id="38" pos="2366">
          <p15:clr>
            <a:srgbClr val="F26B43"/>
          </p15:clr>
        </p15:guide>
        <p15:guide id="39" orient="horz" pos="3249">
          <p15:clr>
            <a:srgbClr val="F26B43"/>
          </p15:clr>
        </p15:guide>
        <p15:guide id="40" orient="horz" pos="1071">
          <p15:clr>
            <a:srgbClr val="F26B43"/>
          </p15:clr>
        </p15:guide>
        <p15:guide id="41" orient="horz" pos="1434">
          <p15:clr>
            <a:srgbClr val="F26B43"/>
          </p15:clr>
        </p15:guide>
        <p15:guide id="42" orient="horz" pos="288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turku.fi/uutinen/2021-02-25_osallistu-kirjaston-pieneen-poliittiseen-lukuhaasteeseen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E4D4A99-FF72-1841-B0F8-87DCAB61FB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458" y="-139535"/>
            <a:ext cx="2830882" cy="90451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FI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079B568-B937-8547-A41F-E9322B956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457" y="1996703"/>
            <a:ext cx="5047989" cy="90451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FI" dirty="0">
              <a:solidFill>
                <a:schemeClr val="bg1"/>
              </a:solidFill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AD32B67-E94A-C24A-A116-D73C3C75E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06455" y="6093362"/>
            <a:ext cx="2981196" cy="90451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06/2021</a:t>
            </a:r>
            <a:endParaRPr lang="en-FI" dirty="0">
              <a:solidFill>
                <a:schemeClr val="tx1"/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B00C2D4-B932-204A-8A50-D40EC70F6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984" y="928584"/>
            <a:ext cx="5373667" cy="90451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Maija Tapio</a:t>
            </a:r>
          </a:p>
          <a:p>
            <a:pPr algn="ctr"/>
            <a:r>
              <a:rPr lang="fi-FI" dirty="0">
                <a:solidFill>
                  <a:schemeClr val="tx1"/>
                </a:solidFill>
              </a:rPr>
              <a:t>Turun kaupunginkirjasto</a:t>
            </a:r>
          </a:p>
        </p:txBody>
      </p:sp>
      <p:pic>
        <p:nvPicPr>
          <p:cNvPr id="10" name="Picture 9" descr="Kirjastoista kansanvallan foorumeita">
            <a:extLst>
              <a:ext uri="{FF2B5EF4-FFF2-40B4-BE49-F238E27FC236}">
                <a16:creationId xmlns:a16="http://schemas.microsoft.com/office/drawing/2014/main" id="{ECB996E7-DDE1-364D-BED6-FFCC455ED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441" y="3018772"/>
            <a:ext cx="5284698" cy="2948140"/>
          </a:xfrm>
          <a:prstGeom prst="rect">
            <a:avLst/>
          </a:prstGeom>
        </p:spPr>
      </p:pic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5C7E22BD-0D9B-4280-A565-4B9A8EAB9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176334" y="3300465"/>
            <a:ext cx="14400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20">
            <a:extLst>
              <a:ext uri="{FF2B5EF4-FFF2-40B4-BE49-F238E27FC236}">
                <a16:creationId xmlns:a16="http://schemas.microsoft.com/office/drawing/2014/main" id="{2015356F-D963-42CF-AD06-8816276C1140}"/>
              </a:ext>
            </a:extLst>
          </p:cNvPr>
          <p:cNvSpPr txBox="1"/>
          <p:nvPr/>
        </p:nvSpPr>
        <p:spPr>
          <a:xfrm>
            <a:off x="6686102" y="4098175"/>
            <a:ext cx="463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i="1" dirty="0">
                <a:cs typeface="Arial Black" panose="020B0604020202020204" pitchFamily="34" charset="0"/>
              </a:rPr>
              <a:t>Kevät 2021</a:t>
            </a:r>
            <a:endParaRPr lang="en-FI" sz="2000" i="1" dirty="0">
              <a:cs typeface="Arial Black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1043FD-8D38-2940-B160-0C2617FDFC64}"/>
              </a:ext>
            </a:extLst>
          </p:cNvPr>
          <p:cNvSpPr txBox="1"/>
          <p:nvPr/>
        </p:nvSpPr>
        <p:spPr>
          <a:xfrm>
            <a:off x="6686102" y="3438249"/>
            <a:ext cx="463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dirty="0">
                <a:cs typeface="Arial Black" panose="020B0604020202020204" pitchFamily="34" charset="0"/>
              </a:rPr>
              <a:t>Vaikuttamisen keinot ja kanavat</a:t>
            </a:r>
            <a:endParaRPr lang="en-FI" sz="2400" dirty="0">
              <a:cs typeface="Arial Black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CB3B36-C835-7A4F-BCC3-B1CD552EEB79}"/>
              </a:ext>
            </a:extLst>
          </p:cNvPr>
          <p:cNvSpPr txBox="1">
            <a:spLocks/>
          </p:cNvSpPr>
          <p:nvPr/>
        </p:nvSpPr>
        <p:spPr>
          <a:xfrm>
            <a:off x="6686102" y="864296"/>
            <a:ext cx="463292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7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Vallan kahvaan</a:t>
            </a:r>
            <a:endParaRPr kumimoji="0" lang="en-FI" sz="7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anose="020B0604020202020204" pitchFamily="34" charset="0"/>
              <a:ea typeface="+mn-ea"/>
              <a:cs typeface="Arial Black" panose="020B0604020202020204" pitchFamily="34" charset="0"/>
            </a:endParaRP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6841CE4-1DB3-4789-863C-77C20E0B1A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</p:spPr>
        <p:txBody>
          <a:bodyPr anchor="b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22929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0;p173">
            <a:extLst>
              <a:ext uri="{FF2B5EF4-FFF2-40B4-BE49-F238E27FC236}">
                <a16:creationId xmlns:a16="http://schemas.microsoft.com/office/drawing/2014/main" id="{D5C97BBF-743A-46B2-B86F-CFDD4794519F}"/>
              </a:ext>
            </a:extLst>
          </p:cNvPr>
          <p:cNvSpPr txBox="1">
            <a:spLocks/>
          </p:cNvSpPr>
          <p:nvPr/>
        </p:nvSpPr>
        <p:spPr>
          <a:xfrm>
            <a:off x="611999" y="1764000"/>
            <a:ext cx="10727999" cy="4644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fi-FI" sz="2300" dirty="0">
                <a:latin typeface="Georgia" panose="02040502050405020303" pitchFamily="18" charset="0"/>
              </a:rPr>
              <a:t>Tukea ja edistää kansalaisvaikuttamista</a:t>
            </a:r>
          </a:p>
          <a:p>
            <a:pPr marL="101600" indent="0">
              <a:spcBef>
                <a:spcPts val="500"/>
              </a:spcBef>
              <a:buFont typeface="Arial"/>
              <a:buNone/>
            </a:pPr>
            <a:endParaRPr lang="fi-FI" sz="2300" dirty="0">
              <a:latin typeface="Georgia" panose="02040502050405020303" pitchFamily="18" charset="0"/>
            </a:endParaRPr>
          </a:p>
          <a:p>
            <a:pPr>
              <a:spcBef>
                <a:spcPts val="500"/>
              </a:spcBef>
            </a:pPr>
            <a:r>
              <a:rPr lang="fi-FI" sz="2300" dirty="0">
                <a:latin typeface="Georgia" panose="02040502050405020303" pitchFamily="18" charset="0"/>
              </a:rPr>
              <a:t>Innostaa ja tarjota välineitä monipuoliseen poliittiseen toimintaan</a:t>
            </a:r>
          </a:p>
          <a:p>
            <a:pPr lvl="1"/>
            <a:r>
              <a:rPr lang="fi-FI" sz="1900" dirty="0">
                <a:latin typeface="Georgia" panose="02040502050405020303" pitchFamily="18" charset="0"/>
              </a:rPr>
              <a:t>Kannustetaan ottamaan osaa yhteiskunnalliseen keskusteluun ja poliittiseen toimintaan myös vaalikausien ja puoluepolitiikan ulkopuolella</a:t>
            </a:r>
          </a:p>
          <a:p>
            <a:pPr marL="565150" lvl="1" indent="0">
              <a:buFont typeface="Arial"/>
              <a:buNone/>
            </a:pPr>
            <a:endParaRPr lang="fi-FI" sz="2300" dirty="0">
              <a:latin typeface="Georgia" panose="02040502050405020303" pitchFamily="18" charset="0"/>
            </a:endParaRPr>
          </a:p>
          <a:p>
            <a:pPr>
              <a:spcBef>
                <a:spcPts val="500"/>
              </a:spcBef>
            </a:pPr>
            <a:r>
              <a:rPr lang="fi-FI" sz="2300" dirty="0">
                <a:latin typeface="Georgia" panose="02040502050405020303" pitchFamily="18" charset="0"/>
              </a:rPr>
              <a:t>Lisätä ymmärrystä poliittisista prosesseista, toimijoista, areenoista ja toimintatavoista</a:t>
            </a:r>
          </a:p>
          <a:p>
            <a:pPr marL="101600" indent="0">
              <a:spcBef>
                <a:spcPts val="500"/>
              </a:spcBef>
              <a:buFont typeface="Arial"/>
              <a:buNone/>
            </a:pPr>
            <a:endParaRPr lang="fi-FI" sz="2300" dirty="0">
              <a:latin typeface="Georgia" panose="02040502050405020303" pitchFamily="18" charset="0"/>
            </a:endParaRPr>
          </a:p>
          <a:p>
            <a:pPr>
              <a:spcBef>
                <a:spcPts val="500"/>
              </a:spcBef>
            </a:pPr>
            <a:r>
              <a:rPr lang="fi-FI" sz="2300" dirty="0">
                <a:latin typeface="Georgia" panose="02040502050405020303" pitchFamily="18" charset="0"/>
              </a:rPr>
              <a:t>Vahvistaa mielikuvaa kirjastosta aktiivisena yhteiskunnallisena foorumina sekä demokratiaa ja tasa-arvoa tukevana instituutiona </a:t>
            </a:r>
          </a:p>
          <a:p>
            <a:pPr>
              <a:spcBef>
                <a:spcPts val="500"/>
              </a:spcBef>
            </a:pPr>
            <a:endParaRPr lang="en-US" sz="2300" dirty="0">
              <a:latin typeface="Georgia" panose="02040502050405020303" pitchFamily="18" charset="0"/>
            </a:endParaRPr>
          </a:p>
        </p:txBody>
      </p:sp>
      <p:sp>
        <p:nvSpPr>
          <p:cNvPr id="4" name="Rounded Rectangle 14">
            <a:extLst>
              <a:ext uri="{FF2B5EF4-FFF2-40B4-BE49-F238E27FC236}">
                <a16:creationId xmlns:a16="http://schemas.microsoft.com/office/drawing/2014/main" id="{A4331DD3-954F-45AC-8D9B-A37C1D6F81C2}"/>
              </a:ext>
            </a:extLst>
          </p:cNvPr>
          <p:cNvSpPr>
            <a:spLocks/>
          </p:cNvSpPr>
          <p:nvPr/>
        </p:nvSpPr>
        <p:spPr>
          <a:xfrm>
            <a:off x="612000" y="521022"/>
            <a:ext cx="6711866" cy="904511"/>
          </a:xfrm>
          <a:prstGeom prst="roundRect">
            <a:avLst>
              <a:gd name="adj" fmla="val 50000"/>
            </a:avLst>
          </a:prstGeom>
          <a:solidFill>
            <a:srgbClr val="FFE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tional Display Black"/>
                <a:ea typeface="+mn-ea"/>
                <a:cs typeface="+mn-cs"/>
              </a:rPr>
              <a:t>TURUN TAVOITTEET</a:t>
            </a:r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3A68E71B-1600-43BD-BA09-E8010DA21D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</p:spPr>
        <p:txBody>
          <a:bodyPr anchor="b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66073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0;p173">
            <a:extLst>
              <a:ext uri="{FF2B5EF4-FFF2-40B4-BE49-F238E27FC236}">
                <a16:creationId xmlns:a16="http://schemas.microsoft.com/office/drawing/2014/main" id="{D5C97BBF-743A-46B2-B86F-CFDD4794519F}"/>
              </a:ext>
            </a:extLst>
          </p:cNvPr>
          <p:cNvSpPr txBox="1">
            <a:spLocks/>
          </p:cNvSpPr>
          <p:nvPr/>
        </p:nvSpPr>
        <p:spPr>
          <a:xfrm>
            <a:off x="611999" y="2545235"/>
            <a:ext cx="10727999" cy="4644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fi-FI" sz="2300" dirty="0">
                <a:latin typeface="Georgia" panose="02040502050405020303" pitchFamily="18" charset="0"/>
              </a:rPr>
              <a:t>Poliittisen toiminnan haastavaksi ja/tai etäiseksi kokevat ihmiset</a:t>
            </a:r>
          </a:p>
          <a:p>
            <a:pPr lvl="1"/>
            <a:r>
              <a:rPr lang="fi-FI" sz="1900" dirty="0">
                <a:latin typeface="Georgia" panose="02040502050405020303" pitchFamily="18" charset="0"/>
              </a:rPr>
              <a:t>Politiikasta ja yhteiskunnallisista kysymyksistä periaatteessa kiinnostuneet ihmiset, jotka eivät koe tuntevansa politiikan toimintatapoja riittävästi</a:t>
            </a:r>
          </a:p>
          <a:p>
            <a:pPr lvl="1"/>
            <a:r>
              <a:rPr lang="fi-FI" sz="1900" dirty="0">
                <a:latin typeface="Georgia" panose="02040502050405020303" pitchFamily="18" charset="0"/>
              </a:rPr>
              <a:t>”Haluaisin osallistua, mutta en tiedä miten”</a:t>
            </a:r>
          </a:p>
          <a:p>
            <a:pPr marL="101600" indent="0">
              <a:spcBef>
                <a:spcPts val="500"/>
              </a:spcBef>
              <a:buFont typeface="Arial"/>
              <a:buNone/>
            </a:pPr>
            <a:endParaRPr lang="fi-FI" sz="2300" dirty="0">
              <a:latin typeface="Georgia" panose="02040502050405020303" pitchFamily="18" charset="0"/>
            </a:endParaRPr>
          </a:p>
          <a:p>
            <a:pPr>
              <a:spcBef>
                <a:spcPts val="500"/>
              </a:spcBef>
            </a:pPr>
            <a:r>
              <a:rPr lang="fi-FI" sz="2300" dirty="0">
                <a:latin typeface="Georgia" panose="02040502050405020303" pitchFamily="18" charset="0"/>
              </a:rPr>
              <a:t>Henkilöt ja ryhmät, jotka ovat syystä tai toisesta jääneet poliittisen päätöksenteon ja yhteiskunnallisen keskustelun marginaaliin</a:t>
            </a:r>
          </a:p>
        </p:txBody>
      </p:sp>
      <p:sp>
        <p:nvSpPr>
          <p:cNvPr id="4" name="Rounded Rectangle 14">
            <a:extLst>
              <a:ext uri="{FF2B5EF4-FFF2-40B4-BE49-F238E27FC236}">
                <a16:creationId xmlns:a16="http://schemas.microsoft.com/office/drawing/2014/main" id="{A4331DD3-954F-45AC-8D9B-A37C1D6F81C2}"/>
              </a:ext>
            </a:extLst>
          </p:cNvPr>
          <p:cNvSpPr/>
          <p:nvPr/>
        </p:nvSpPr>
        <p:spPr>
          <a:xfrm>
            <a:off x="611999" y="902762"/>
            <a:ext cx="7513251" cy="90451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500" b="1" dirty="0">
                <a:solidFill>
                  <a:schemeClr val="bg1"/>
                </a:solidFill>
                <a:latin typeface="Rational Display Black"/>
              </a:rPr>
              <a:t>TURUN KOHDERYHMÄT</a:t>
            </a:r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4E87296E-E201-4DC2-A8B4-C15C2296C4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</p:spPr>
        <p:txBody>
          <a:bodyPr anchor="b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68029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0;p173">
            <a:extLst>
              <a:ext uri="{FF2B5EF4-FFF2-40B4-BE49-F238E27FC236}">
                <a16:creationId xmlns:a16="http://schemas.microsoft.com/office/drawing/2014/main" id="{D5C97BBF-743A-46B2-B86F-CFDD4794519F}"/>
              </a:ext>
            </a:extLst>
          </p:cNvPr>
          <p:cNvSpPr txBox="1">
            <a:spLocks/>
          </p:cNvSpPr>
          <p:nvPr/>
        </p:nvSpPr>
        <p:spPr>
          <a:xfrm>
            <a:off x="625801" y="1568691"/>
            <a:ext cx="5961429" cy="382005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00"/>
              </a:spcBef>
              <a:buNone/>
            </a:pPr>
            <a:r>
              <a:rPr lang="fi-FI" sz="1600" b="1" dirty="0">
                <a:latin typeface="Georgia" panose="02040502050405020303" pitchFamily="18" charset="0"/>
              </a:rPr>
              <a:t>Miten muuttaa maailmaa? Keskustelutilaisuus kansalaisvaikuttamisesta ja aktivismista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600" dirty="0">
                <a:latin typeface="Georgia" panose="02040502050405020303" pitchFamily="18" charset="0"/>
              </a:rPr>
              <a:t>Moderaattori: Emmi Nuorgam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600" dirty="0">
                <a:latin typeface="Georgia" panose="02040502050405020303" pitchFamily="18" charset="0"/>
              </a:rPr>
              <a:t>Keskustelijat: Johanna </a:t>
            </a:r>
            <a:r>
              <a:rPr lang="fi-FI" sz="1600" dirty="0" err="1">
                <a:latin typeface="Georgia" panose="02040502050405020303" pitchFamily="18" charset="0"/>
              </a:rPr>
              <a:t>Vuorelma</a:t>
            </a:r>
            <a:r>
              <a:rPr lang="fi-FI" sz="1600" dirty="0">
                <a:latin typeface="Georgia" panose="02040502050405020303" pitchFamily="18" charset="0"/>
              </a:rPr>
              <a:t>, Panda Eriksson, </a:t>
            </a:r>
            <a:r>
              <a:rPr lang="fi-FI" sz="1600" dirty="0" err="1">
                <a:latin typeface="Georgia" panose="02040502050405020303" pitchFamily="18" charset="0"/>
              </a:rPr>
              <a:t>Michaela</a:t>
            </a:r>
            <a:r>
              <a:rPr lang="fi-FI" sz="1600" dirty="0">
                <a:latin typeface="Georgia" panose="02040502050405020303" pitchFamily="18" charset="0"/>
              </a:rPr>
              <a:t> </a:t>
            </a:r>
            <a:r>
              <a:rPr lang="fi-FI" sz="1600" dirty="0" err="1">
                <a:latin typeface="Georgia" panose="02040502050405020303" pitchFamily="18" charset="0"/>
              </a:rPr>
              <a:t>Moua</a:t>
            </a:r>
            <a:r>
              <a:rPr lang="fi-FI" sz="1600" dirty="0">
                <a:latin typeface="Georgia" panose="02040502050405020303" pitchFamily="18" charset="0"/>
              </a:rPr>
              <a:t>, Juha Aromaa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600" dirty="0">
                <a:latin typeface="Georgia" panose="02040502050405020303" pitchFamily="18" charset="0"/>
              </a:rPr>
              <a:t>Torstaina 11.3. klo 17–18.30</a:t>
            </a:r>
          </a:p>
          <a:p>
            <a:pPr marL="101600" indent="0">
              <a:spcBef>
                <a:spcPts val="500"/>
              </a:spcBef>
              <a:buFont typeface="Arial"/>
              <a:buNone/>
            </a:pPr>
            <a:endParaRPr lang="fi-FI" sz="1600" dirty="0">
              <a:latin typeface="Georgia" panose="02040502050405020303" pitchFamily="18" charset="0"/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fi-FI" sz="1600" b="1" dirty="0">
                <a:latin typeface="Georgia" panose="02040502050405020303" pitchFamily="18" charset="0"/>
              </a:rPr>
              <a:t>Vaikuttava taide – Keskustelutilaisuus taiteen poliittisuudesta ja muutosvoimasta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600" dirty="0">
                <a:latin typeface="Georgia" panose="02040502050405020303" pitchFamily="18" charset="0"/>
              </a:rPr>
              <a:t>Moderaattori: </a:t>
            </a:r>
            <a:r>
              <a:rPr lang="fi-FI" sz="1600" dirty="0"/>
              <a:t>Renaz Ebrahimi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600" dirty="0">
                <a:latin typeface="Georgia" panose="02040502050405020303" pitchFamily="18" charset="0"/>
              </a:rPr>
              <a:t>Keskustelijat: Aura Nurmi, </a:t>
            </a:r>
            <a:r>
              <a:rPr lang="fi-FI" sz="1600" dirty="0" err="1">
                <a:latin typeface="Georgia" panose="02040502050405020303" pitchFamily="18" charset="0"/>
              </a:rPr>
              <a:t>Warda</a:t>
            </a:r>
            <a:r>
              <a:rPr lang="fi-FI" sz="1600" dirty="0">
                <a:latin typeface="Georgia" panose="02040502050405020303" pitchFamily="18" charset="0"/>
              </a:rPr>
              <a:t> Ahmed, Juho Toiskallio, Noah Kin, Sini Mononen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600" dirty="0">
                <a:latin typeface="Georgia" panose="02040502050405020303" pitchFamily="18" charset="0"/>
              </a:rPr>
              <a:t>Torstaina 6.5. klo 17–18.30</a:t>
            </a:r>
          </a:p>
          <a:p>
            <a:pPr marL="0" indent="0">
              <a:buNone/>
            </a:pPr>
            <a:endParaRPr lang="fi-FI" sz="1600" dirty="0">
              <a:latin typeface="Georgia" panose="02040502050405020303" pitchFamily="18" charset="0"/>
            </a:endParaRPr>
          </a:p>
          <a:p>
            <a:r>
              <a:rPr lang="fi-FI" sz="1600" dirty="0">
                <a:latin typeface="Georgia" panose="02040502050405020303" pitchFamily="18" charset="0"/>
              </a:rPr>
              <a:t>Keskustelutilaisuudet striimattiin Turun kaupunginkirjaston Facebook Livessä</a:t>
            </a:r>
          </a:p>
          <a:p>
            <a:r>
              <a:rPr lang="fi-FI" sz="1600" dirty="0">
                <a:latin typeface="Georgia" panose="02040502050405020303" pitchFamily="18" charset="0"/>
              </a:rPr>
              <a:t>Yleisö pystyi esittämään tilaisuuksien aikana kysymyksiä keskustelijoille</a:t>
            </a:r>
          </a:p>
        </p:txBody>
      </p:sp>
      <p:sp>
        <p:nvSpPr>
          <p:cNvPr id="4" name="Rounded Rectangle 14">
            <a:extLst>
              <a:ext uri="{FF2B5EF4-FFF2-40B4-BE49-F238E27FC236}">
                <a16:creationId xmlns:a16="http://schemas.microsoft.com/office/drawing/2014/main" id="{A4331DD3-954F-45AC-8D9B-A37C1D6F81C2}"/>
              </a:ext>
            </a:extLst>
          </p:cNvPr>
          <p:cNvSpPr/>
          <p:nvPr/>
        </p:nvSpPr>
        <p:spPr>
          <a:xfrm>
            <a:off x="611999" y="521022"/>
            <a:ext cx="7930272" cy="904511"/>
          </a:xfrm>
          <a:prstGeom prst="roundRect">
            <a:avLst>
              <a:gd name="adj" fmla="val 50000"/>
            </a:avLst>
          </a:prstGeom>
          <a:solidFill>
            <a:srgbClr val="FFE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700" b="1" dirty="0">
                <a:solidFill>
                  <a:srgbClr val="000000"/>
                </a:solidFill>
                <a:latin typeface="Rational Display Black"/>
              </a:rPr>
              <a:t>KESKUSTELUTILAISUUDET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64DD342-12A3-449F-8248-E19314EA0A2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</p:spPr>
        <p:txBody>
          <a:bodyPr anchor="b"/>
          <a:lstStyle/>
          <a:p>
            <a:endParaRPr lang="fi-FI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B8EFC6B-40F4-4BB5-8497-E368893D8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703" y="2219419"/>
            <a:ext cx="5238108" cy="2739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779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0;p173">
            <a:extLst>
              <a:ext uri="{FF2B5EF4-FFF2-40B4-BE49-F238E27FC236}">
                <a16:creationId xmlns:a16="http://schemas.microsoft.com/office/drawing/2014/main" id="{D5C97BBF-743A-46B2-B86F-CFDD4794519F}"/>
              </a:ext>
            </a:extLst>
          </p:cNvPr>
          <p:cNvSpPr txBox="1">
            <a:spLocks/>
          </p:cNvSpPr>
          <p:nvPr/>
        </p:nvSpPr>
        <p:spPr>
          <a:xfrm>
            <a:off x="554013" y="1522625"/>
            <a:ext cx="4084288" cy="48853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00"/>
              </a:spcBef>
              <a:buNone/>
            </a:pPr>
            <a:endParaRPr lang="fi-FI" sz="1600" dirty="0">
              <a:latin typeface="Georgia" panose="02040502050405020303" pitchFamily="18" charset="0"/>
            </a:endParaRPr>
          </a:p>
          <a:p>
            <a:pPr>
              <a:spcBef>
                <a:spcPts val="500"/>
              </a:spcBef>
            </a:pPr>
            <a:r>
              <a:rPr lang="fi-FI" sz="1600" dirty="0">
                <a:latin typeface="Georgia" panose="02040502050405020303" pitchFamily="18" charset="0"/>
              </a:rPr>
              <a:t>Työpajoissa harjoiteltiin yhteiskunnallisten aiheiden käsittelyä ja mielipiteenilmaisua taiteen keinoin</a:t>
            </a:r>
          </a:p>
          <a:p>
            <a:pPr marL="0" indent="0">
              <a:spcBef>
                <a:spcPts val="500"/>
              </a:spcBef>
              <a:buNone/>
            </a:pPr>
            <a:endParaRPr lang="fi-FI" sz="1600" dirty="0">
              <a:latin typeface="Georgia" panose="02040502050405020303" pitchFamily="18" charset="0"/>
            </a:endParaRPr>
          </a:p>
          <a:p>
            <a:pPr>
              <a:spcBef>
                <a:spcPts val="500"/>
              </a:spcBef>
            </a:pPr>
            <a:r>
              <a:rPr lang="fi-FI" sz="1600" dirty="0">
                <a:latin typeface="Georgia" panose="02040502050405020303" pitchFamily="18" charset="0"/>
              </a:rPr>
              <a:t>Vetäjinä taiteen ja työpajatoiminnan ammattilaiset</a:t>
            </a:r>
          </a:p>
          <a:p>
            <a:pPr marL="0" indent="0">
              <a:spcBef>
                <a:spcPts val="500"/>
              </a:spcBef>
              <a:buNone/>
            </a:pPr>
            <a:endParaRPr lang="fi-FI" sz="1600" dirty="0">
              <a:latin typeface="Georgia" panose="02040502050405020303" pitchFamily="18" charset="0"/>
            </a:endParaRPr>
          </a:p>
          <a:p>
            <a:pPr>
              <a:spcBef>
                <a:spcPts val="500"/>
              </a:spcBef>
            </a:pPr>
            <a:r>
              <a:rPr lang="fi-FI" sz="1600" dirty="0">
                <a:latin typeface="Georgia" panose="02040502050405020303" pitchFamily="18" charset="0"/>
              </a:rPr>
              <a:t>Työpajat suunnattiin toisen asteen opiskelijoille (rakennusalan ryhmä &amp; sosiaali- ja terveysalan ryhmä &amp; lukiolaiset)</a:t>
            </a:r>
          </a:p>
          <a:p>
            <a:pPr marL="0" indent="0">
              <a:spcBef>
                <a:spcPts val="500"/>
              </a:spcBef>
              <a:buNone/>
            </a:pPr>
            <a:endParaRPr lang="fi-FI" sz="1600" dirty="0">
              <a:latin typeface="Georgia" panose="02040502050405020303" pitchFamily="18" charset="0"/>
            </a:endParaRPr>
          </a:p>
          <a:p>
            <a:pPr>
              <a:spcBef>
                <a:spcPts val="500"/>
              </a:spcBef>
            </a:pPr>
            <a:r>
              <a:rPr lang="fi-FI" sz="1600" dirty="0">
                <a:latin typeface="Georgia" panose="02040502050405020303" pitchFamily="18" charset="0"/>
              </a:rPr>
              <a:t>Osa työpajoista oli tarkoitus järjestää kaikille avoimina</a:t>
            </a:r>
          </a:p>
          <a:p>
            <a:pPr>
              <a:spcBef>
                <a:spcPts val="500"/>
              </a:spcBef>
            </a:pPr>
            <a:endParaRPr lang="fi-FI" sz="1600" dirty="0">
              <a:latin typeface="Georgia" panose="02040502050405020303" pitchFamily="18" charset="0"/>
            </a:endParaRPr>
          </a:p>
          <a:p>
            <a:pPr>
              <a:spcBef>
                <a:spcPts val="500"/>
              </a:spcBef>
            </a:pPr>
            <a:r>
              <a:rPr lang="fi-FI" sz="1600" dirty="0">
                <a:latin typeface="Georgia" panose="02040502050405020303" pitchFamily="18" charset="0"/>
              </a:rPr>
              <a:t>Suunnittelussa keskeistä yhteistyö opettajien kanssa</a:t>
            </a:r>
          </a:p>
        </p:txBody>
      </p:sp>
      <p:sp>
        <p:nvSpPr>
          <p:cNvPr id="4" name="Rounded Rectangle 14">
            <a:extLst>
              <a:ext uri="{FF2B5EF4-FFF2-40B4-BE49-F238E27FC236}">
                <a16:creationId xmlns:a16="http://schemas.microsoft.com/office/drawing/2014/main" id="{A4331DD3-954F-45AC-8D9B-A37C1D6F81C2}"/>
              </a:ext>
            </a:extLst>
          </p:cNvPr>
          <p:cNvSpPr/>
          <p:nvPr/>
        </p:nvSpPr>
        <p:spPr>
          <a:xfrm>
            <a:off x="554013" y="450000"/>
            <a:ext cx="8052607" cy="1103592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400" b="1" dirty="0">
                <a:solidFill>
                  <a:schemeClr val="bg1"/>
                </a:solidFill>
                <a:latin typeface="Rational Display Black"/>
              </a:rPr>
              <a:t> KANSALAISVAIKUTTAMISEN</a:t>
            </a:r>
          </a:p>
          <a:p>
            <a:pPr lvl="0"/>
            <a:r>
              <a:rPr lang="en-US" sz="3400" b="1" dirty="0">
                <a:solidFill>
                  <a:schemeClr val="bg1"/>
                </a:solidFill>
                <a:latin typeface="Rational Display Black"/>
              </a:rPr>
              <a:t> TYÖPAJAT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371B6DF4-B528-46F6-9AB7-A21AAD12B59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</p:spPr>
        <p:txBody>
          <a:bodyPr anchor="b"/>
          <a:lstStyle/>
          <a:p>
            <a:endParaRPr lang="fi-FI" dirty="0"/>
          </a:p>
        </p:txBody>
      </p:sp>
      <p:sp>
        <p:nvSpPr>
          <p:cNvPr id="5" name="Google Shape;1310;p173">
            <a:extLst>
              <a:ext uri="{FF2B5EF4-FFF2-40B4-BE49-F238E27FC236}">
                <a16:creationId xmlns:a16="http://schemas.microsoft.com/office/drawing/2014/main" id="{E794544B-7822-494D-8545-5F86870FFD09}"/>
              </a:ext>
            </a:extLst>
          </p:cNvPr>
          <p:cNvSpPr txBox="1">
            <a:spLocks/>
          </p:cNvSpPr>
          <p:nvPr/>
        </p:nvSpPr>
        <p:spPr>
          <a:xfrm>
            <a:off x="5320145" y="1763999"/>
            <a:ext cx="6259855" cy="464400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00"/>
              </a:spcBef>
              <a:buNone/>
            </a:pPr>
            <a:r>
              <a:rPr lang="fi-FI" sz="1500" b="1" dirty="0">
                <a:latin typeface="Georgia" panose="02040502050405020303" pitchFamily="18" charset="0"/>
              </a:rPr>
              <a:t>Toteutuneet työpajat (huhti-toukokuu):</a:t>
            </a:r>
          </a:p>
          <a:p>
            <a:pPr marL="0" indent="0">
              <a:spcBef>
                <a:spcPts val="500"/>
              </a:spcBef>
              <a:buNone/>
            </a:pPr>
            <a:endParaRPr lang="fi-FI" sz="1500" b="1" dirty="0">
              <a:latin typeface="Georgia" panose="02040502050405020303" pitchFamily="18" charset="0"/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fi-FI" sz="1500" b="1" dirty="0">
                <a:latin typeface="Georgia" panose="02040502050405020303" pitchFamily="18" charset="0"/>
              </a:rPr>
              <a:t>Vaikuttava valokuva x 2</a:t>
            </a:r>
          </a:p>
          <a:p>
            <a:pPr lvl="1"/>
            <a:r>
              <a:rPr lang="fi-FI" sz="1500" dirty="0">
                <a:latin typeface="Georgia" panose="02040502050405020303" pitchFamily="18" charset="0"/>
              </a:rPr>
              <a:t>Vetäjä: Salla Keskinen</a:t>
            </a:r>
          </a:p>
          <a:p>
            <a:pPr lvl="1"/>
            <a:r>
              <a:rPr lang="fi-FI" sz="1500" dirty="0">
                <a:latin typeface="Georgia" panose="02040502050405020303" pitchFamily="18" charset="0"/>
              </a:rPr>
              <a:t>Ryhmä: Turun ammatti-instituutti (sosiaali- ja terveysala)</a:t>
            </a:r>
          </a:p>
          <a:p>
            <a:pPr lvl="1"/>
            <a:r>
              <a:rPr lang="fi-FI" sz="1500" dirty="0">
                <a:latin typeface="Georgia" panose="02040502050405020303" pitchFamily="18" charset="0"/>
              </a:rPr>
              <a:t>Toteutus Zoomissa</a:t>
            </a:r>
          </a:p>
          <a:p>
            <a:pPr>
              <a:spcBef>
                <a:spcPts val="500"/>
              </a:spcBef>
            </a:pPr>
            <a:endParaRPr lang="fi-FI" sz="1500" dirty="0">
              <a:latin typeface="Georgia" panose="02040502050405020303" pitchFamily="18" charset="0"/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fi-FI" sz="1500" b="1" dirty="0">
                <a:latin typeface="Georgia" panose="02040502050405020303" pitchFamily="18" charset="0"/>
              </a:rPr>
              <a:t>Faktantarkistus (etätyöpaja) x 2 </a:t>
            </a:r>
          </a:p>
          <a:p>
            <a:pPr lvl="1"/>
            <a:r>
              <a:rPr lang="fi-FI" sz="1500" dirty="0">
                <a:latin typeface="Georgia" panose="02040502050405020303" pitchFamily="18" charset="0"/>
              </a:rPr>
              <a:t>Vetäjä: Anu Ojaranta</a:t>
            </a:r>
          </a:p>
          <a:p>
            <a:pPr lvl="1"/>
            <a:r>
              <a:rPr lang="fi-FI" sz="1500" dirty="0">
                <a:latin typeface="Georgia" panose="02040502050405020303" pitchFamily="18" charset="0"/>
              </a:rPr>
              <a:t>Ryhmä: Turun klassillinen lukio</a:t>
            </a:r>
          </a:p>
          <a:p>
            <a:pPr marL="0" indent="0">
              <a:spcBef>
                <a:spcPts val="500"/>
              </a:spcBef>
              <a:buNone/>
            </a:pPr>
            <a:endParaRPr lang="fi-FI" sz="1500" b="1" dirty="0">
              <a:latin typeface="Georgia" panose="02040502050405020303" pitchFamily="18" charset="0"/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fi-FI" sz="1500" b="1" dirty="0">
                <a:latin typeface="Georgia" panose="02040502050405020303" pitchFamily="18" charset="0"/>
              </a:rPr>
              <a:t>Rap</a:t>
            </a:r>
          </a:p>
          <a:p>
            <a:pPr lvl="1"/>
            <a:r>
              <a:rPr lang="fi-FI" sz="1500" dirty="0">
                <a:latin typeface="Georgia" panose="02040502050405020303" pitchFamily="18" charset="0"/>
              </a:rPr>
              <a:t>Vetäjä: Niko Toiskallio (</a:t>
            </a:r>
            <a:r>
              <a:rPr lang="fi-FI" sz="1500" dirty="0" err="1">
                <a:latin typeface="Georgia" panose="02040502050405020303" pitchFamily="18" charset="0"/>
              </a:rPr>
              <a:t>Chyde</a:t>
            </a:r>
            <a:r>
              <a:rPr lang="fi-FI" sz="1500" dirty="0">
                <a:latin typeface="Georgia" panose="02040502050405020303" pitchFamily="18" charset="0"/>
              </a:rPr>
              <a:t>)</a:t>
            </a:r>
          </a:p>
          <a:p>
            <a:pPr lvl="1"/>
            <a:r>
              <a:rPr lang="fi-FI" sz="1500" dirty="0">
                <a:latin typeface="Georgia" panose="02040502050405020303" pitchFamily="18" charset="0"/>
              </a:rPr>
              <a:t>Ryhmä: Turun ammatti-instituutti (rakennusala)</a:t>
            </a:r>
          </a:p>
          <a:p>
            <a:pPr marL="457200" lvl="1" indent="0">
              <a:buNone/>
            </a:pPr>
            <a:endParaRPr lang="fi-FI" sz="1500" dirty="0">
              <a:latin typeface="Georgia" panose="02040502050405020303" pitchFamily="18" charset="0"/>
            </a:endParaRPr>
          </a:p>
          <a:p>
            <a:pPr marL="457200" lvl="1" indent="0">
              <a:buNone/>
            </a:pPr>
            <a:r>
              <a:rPr lang="fi-FI" sz="1500" b="1" dirty="0">
                <a:latin typeface="Georgia" panose="02040502050405020303" pitchFamily="18" charset="0"/>
              </a:rPr>
              <a:t>Muita mahdollisuuksia esim. graffiti, luova kirjoittaminen, sarjakuva…</a:t>
            </a:r>
          </a:p>
          <a:p>
            <a:pPr lvl="1"/>
            <a:endParaRPr lang="fi-FI" sz="15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876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0;p173">
            <a:extLst>
              <a:ext uri="{FF2B5EF4-FFF2-40B4-BE49-F238E27FC236}">
                <a16:creationId xmlns:a16="http://schemas.microsoft.com/office/drawing/2014/main" id="{D5C97BBF-743A-46B2-B86F-CFDD4794519F}"/>
              </a:ext>
            </a:extLst>
          </p:cNvPr>
          <p:cNvSpPr txBox="1">
            <a:spLocks/>
          </p:cNvSpPr>
          <p:nvPr/>
        </p:nvSpPr>
        <p:spPr>
          <a:xfrm>
            <a:off x="505467" y="1692978"/>
            <a:ext cx="4403884" cy="4644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fi-FI" sz="1600" dirty="0">
                <a:latin typeface="Georgia" panose="02040502050405020303" pitchFamily="18" charset="0"/>
              </a:rPr>
              <a:t>Hankkeen aikana tarkoitus hakeutua kohderyhmien pariin Pansio-Jyrkkälän alueella</a:t>
            </a:r>
          </a:p>
          <a:p>
            <a:pPr lvl="1"/>
            <a:r>
              <a:rPr lang="fi-FI" sz="1600" dirty="0">
                <a:latin typeface="Georgia" panose="02040502050405020303" pitchFamily="18" charset="0"/>
              </a:rPr>
              <a:t>Tausta: Pansio-Jyrkkälän äänestysaktiivisuus oli viime kuntavaaleissa Turun alhaisin</a:t>
            </a:r>
          </a:p>
          <a:p>
            <a:pPr marL="0" indent="0">
              <a:buNone/>
            </a:pPr>
            <a:endParaRPr lang="fi-FI" sz="1600" dirty="0">
              <a:latin typeface="Georgia" panose="02040502050405020303" pitchFamily="18" charset="0"/>
            </a:endParaRPr>
          </a:p>
          <a:p>
            <a:r>
              <a:rPr lang="fi-FI" sz="1600" dirty="0">
                <a:latin typeface="Georgia" panose="02040502050405020303" pitchFamily="18" charset="0"/>
              </a:rPr>
              <a:t>Kirjasto järjestää matalan kynnyksen yhteiskunnallisia tapahtumia, joiden tarkoituksena on innostaa alueen asukkaita yhteiskunnalliseen toimintaan eri tavoin ja tehdä politiikasta helpommin lähestyttävää. </a:t>
            </a:r>
          </a:p>
          <a:p>
            <a:pPr>
              <a:spcBef>
                <a:spcPts val="500"/>
              </a:spcBef>
            </a:pPr>
            <a:endParaRPr lang="fi-FI" sz="1600" dirty="0">
              <a:latin typeface="Georgia" panose="02040502050405020303" pitchFamily="18" charset="0"/>
            </a:endParaRPr>
          </a:p>
          <a:p>
            <a:pPr>
              <a:spcBef>
                <a:spcPts val="500"/>
              </a:spcBef>
            </a:pPr>
            <a:r>
              <a:rPr lang="fi-FI" sz="1600" dirty="0">
                <a:latin typeface="Georgia" panose="02040502050405020303" pitchFamily="18" charset="0"/>
              </a:rPr>
              <a:t>Tapahtumia järjestetään kirjaston tilojen lisäksi yhteistyössä paikallisten toimijoiden kanssa: Pansion Me-talo, Ravintola Höveli, kaupunginosatapahtumat</a:t>
            </a:r>
          </a:p>
          <a:p>
            <a:pPr>
              <a:spcBef>
                <a:spcPts val="500"/>
              </a:spcBef>
            </a:pPr>
            <a:endParaRPr lang="fi-FI" sz="1600" dirty="0">
              <a:latin typeface="Georgia" panose="02040502050405020303" pitchFamily="18" charset="0"/>
            </a:endParaRPr>
          </a:p>
          <a:p>
            <a:pPr>
              <a:spcBef>
                <a:spcPts val="500"/>
              </a:spcBef>
            </a:pPr>
            <a:endParaRPr lang="fi-FI" sz="1600" dirty="0">
              <a:latin typeface="Georgia" panose="02040502050405020303" pitchFamily="18" charset="0"/>
            </a:endParaRPr>
          </a:p>
          <a:p>
            <a:pPr marL="101600" indent="0">
              <a:spcBef>
                <a:spcPts val="500"/>
              </a:spcBef>
              <a:buNone/>
            </a:pPr>
            <a:endParaRPr lang="fi-FI" sz="1600" dirty="0">
              <a:latin typeface="Georgia" panose="02040502050405020303" pitchFamily="18" charset="0"/>
            </a:endParaRPr>
          </a:p>
        </p:txBody>
      </p:sp>
      <p:sp>
        <p:nvSpPr>
          <p:cNvPr id="4" name="Rounded Rectangle 14">
            <a:extLst>
              <a:ext uri="{FF2B5EF4-FFF2-40B4-BE49-F238E27FC236}">
                <a16:creationId xmlns:a16="http://schemas.microsoft.com/office/drawing/2014/main" id="{A4331DD3-954F-45AC-8D9B-A37C1D6F81C2}"/>
              </a:ext>
            </a:extLst>
          </p:cNvPr>
          <p:cNvSpPr/>
          <p:nvPr/>
        </p:nvSpPr>
        <p:spPr>
          <a:xfrm>
            <a:off x="611999" y="521022"/>
            <a:ext cx="10727999" cy="904511"/>
          </a:xfrm>
          <a:prstGeom prst="roundRect">
            <a:avLst>
              <a:gd name="adj" fmla="val 50000"/>
            </a:avLst>
          </a:prstGeom>
          <a:solidFill>
            <a:srgbClr val="FFE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700" b="1" dirty="0">
                <a:solidFill>
                  <a:srgbClr val="000000"/>
                </a:solidFill>
                <a:latin typeface="Rational Display Black"/>
              </a:rPr>
              <a:t>PANSIO-JYRKKÄLÄN JALKAUTUMISKOKEILUT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AD757019-A587-4F1F-922D-CC55DD0BA39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</p:spPr>
        <p:txBody>
          <a:bodyPr anchor="b"/>
          <a:lstStyle/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B63DA519-A714-4220-9D29-DDF9E8F2E44F}"/>
              </a:ext>
            </a:extLst>
          </p:cNvPr>
          <p:cNvSpPr txBox="1"/>
          <p:nvPr/>
        </p:nvSpPr>
        <p:spPr>
          <a:xfrm>
            <a:off x="5402548" y="1558657"/>
            <a:ext cx="5951252" cy="513217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i-FI" sz="1500" dirty="0"/>
          </a:p>
          <a:p>
            <a:r>
              <a:rPr lang="fi-FI" sz="1500" dirty="0"/>
              <a:t>Ideoita (toteutumattomia ja toteutuneita) mm.</a:t>
            </a:r>
          </a:p>
          <a:p>
            <a:endParaRPr lang="fi-FI" sz="1500" dirty="0"/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i-FI" sz="1500" b="1" dirty="0">
                <a:latin typeface="Georgia" panose="02040502050405020303" pitchFamily="18" charset="0"/>
              </a:rPr>
              <a:t>Kuntavaalipaneeli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500" dirty="0">
                <a:latin typeface="Georgia" panose="02040502050405020303" pitchFamily="18" charset="0"/>
              </a:rPr>
              <a:t>Torstaina 18.5. klo 17–18.30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i-FI" sz="1500" dirty="0">
              <a:latin typeface="Georgia" panose="02040502050405020303" pitchFamily="18" charset="0"/>
            </a:endParaRP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i-FI" sz="1500" b="1" dirty="0">
                <a:solidFill>
                  <a:schemeClr val="bg1">
                    <a:lumMod val="50000"/>
                  </a:schemeClr>
                </a:solidFill>
                <a:latin typeface="Georgia" panose="02040502050405020303" pitchFamily="18" charset="0"/>
              </a:rPr>
              <a:t>Sarjakuvatyöpaja </a:t>
            </a:r>
            <a:r>
              <a:rPr lang="fi-FI" sz="1500" dirty="0">
                <a:solidFill>
                  <a:schemeClr val="bg1">
                    <a:lumMod val="50000"/>
                  </a:schemeClr>
                </a:solidFill>
                <a:latin typeface="Georgia" panose="02040502050405020303" pitchFamily="18" charset="0"/>
              </a:rPr>
              <a:t>Pansion Me-talolla yhteistyössä Turun sarjakuvakerhon kanssa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i-FI" sz="1500" dirty="0">
              <a:solidFill>
                <a:schemeClr val="bg1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500" b="1" dirty="0">
                <a:solidFill>
                  <a:schemeClr val="bg1">
                    <a:lumMod val="50000"/>
                  </a:schemeClr>
                </a:solidFill>
                <a:latin typeface="Georgia" panose="02040502050405020303" pitchFamily="18" charset="0"/>
              </a:rPr>
              <a:t>Puhekaraoke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500" dirty="0">
              <a:solidFill>
                <a:schemeClr val="bg1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i-FI" sz="1500" b="1" dirty="0">
                <a:solidFill>
                  <a:schemeClr val="bg1">
                    <a:lumMod val="50000"/>
                  </a:schemeClr>
                </a:solidFill>
                <a:latin typeface="Georgia" panose="02040502050405020303" pitchFamily="18" charset="0"/>
              </a:rPr>
              <a:t>Poliittisten laulujen levyraati </a:t>
            </a:r>
            <a:r>
              <a:rPr lang="fi-FI" sz="1500" dirty="0">
                <a:solidFill>
                  <a:schemeClr val="bg1">
                    <a:lumMod val="50000"/>
                  </a:schemeClr>
                </a:solidFill>
                <a:latin typeface="Georgia" panose="02040502050405020303" pitchFamily="18" charset="0"/>
              </a:rPr>
              <a:t>Pansion Ravintola Hövelissä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500" dirty="0">
                <a:solidFill>
                  <a:schemeClr val="bg1">
                    <a:lumMod val="50000"/>
                  </a:schemeClr>
                </a:solidFill>
                <a:latin typeface="Georgia" panose="02040502050405020303" pitchFamily="18" charset="0"/>
              </a:rPr>
              <a:t>Kirjastolaisten vetämä levyraati ja pop-</a:t>
            </a:r>
            <a:r>
              <a:rPr lang="fi-FI" sz="1500" dirty="0" err="1">
                <a:solidFill>
                  <a:schemeClr val="bg1">
                    <a:lumMod val="50000"/>
                  </a:schemeClr>
                </a:solidFill>
                <a:latin typeface="Georgia" panose="02040502050405020303" pitchFamily="18" charset="0"/>
              </a:rPr>
              <a:t>up</a:t>
            </a:r>
            <a:r>
              <a:rPr lang="fi-FI" sz="1500" dirty="0">
                <a:solidFill>
                  <a:schemeClr val="bg1">
                    <a:lumMod val="50000"/>
                  </a:schemeClr>
                </a:solidFill>
                <a:latin typeface="Georgia" panose="02040502050405020303" pitchFamily="18" charset="0"/>
              </a:rPr>
              <a:t>-kirjasto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i-FI" sz="1500" dirty="0"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500" b="1" dirty="0"/>
              <a:t>Vallan pihalla – vaikuttava kesäsuunnistus Pansiossa </a:t>
            </a:r>
            <a:endParaRPr lang="fi-FI" sz="15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500" dirty="0"/>
              <a:t>Lauantaina 19.6. klo 12–15 </a:t>
            </a:r>
          </a:p>
          <a:p>
            <a:pPr lvl="1"/>
            <a:r>
              <a:rPr lang="fi-FI" sz="1500" dirty="0"/>
              <a:t>	Ohjelmassa mm. kassipainatusta, minimielenosoitustyöpaja, 	meemityöpaja. Mukana on myös musiikkia, pientä tarjottavaa 	sekä Me-talon järjestämä kirppis.</a:t>
            </a:r>
            <a:endParaRPr lang="fi-FI" sz="1500" dirty="0"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500" dirty="0"/>
          </a:p>
        </p:txBody>
      </p:sp>
    </p:spTree>
    <p:extLst>
      <p:ext uri="{BB962C8B-B14F-4D97-AF65-F5344CB8AC3E}">
        <p14:creationId xmlns:p14="http://schemas.microsoft.com/office/powerpoint/2010/main" val="252867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0;p173">
            <a:extLst>
              <a:ext uri="{FF2B5EF4-FFF2-40B4-BE49-F238E27FC236}">
                <a16:creationId xmlns:a16="http://schemas.microsoft.com/office/drawing/2014/main" id="{D5C97BBF-743A-46B2-B86F-CFDD4794519F}"/>
              </a:ext>
            </a:extLst>
          </p:cNvPr>
          <p:cNvSpPr txBox="1">
            <a:spLocks/>
          </p:cNvSpPr>
          <p:nvPr/>
        </p:nvSpPr>
        <p:spPr>
          <a:xfrm>
            <a:off x="611999" y="5743853"/>
            <a:ext cx="8638533" cy="472124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>
              <a:spcBef>
                <a:spcPts val="500"/>
              </a:spcBef>
              <a:buNone/>
            </a:pPr>
            <a:endParaRPr lang="fi-FI" sz="2000" dirty="0">
              <a:latin typeface="Georgia" panose="02040502050405020303" pitchFamily="18" charset="0"/>
            </a:endParaRPr>
          </a:p>
          <a:p>
            <a:pPr marL="565150" lvl="1" indent="0">
              <a:buNone/>
            </a:pPr>
            <a:r>
              <a:rPr lang="fi-FI" sz="2000" dirty="0">
                <a:solidFill>
                  <a:srgbClr val="0070C0"/>
                </a:solidFill>
                <a:latin typeface="Georgia" panose="020405020504050203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https://www.turku.fi/uutinen/2021-02-25_osallistu-kirjaston-pieneen-poliittiseen-lukuhaasteeseen</a:t>
            </a:r>
            <a:endParaRPr lang="fi-FI" sz="2000" dirty="0">
              <a:solidFill>
                <a:srgbClr val="0070C0"/>
              </a:solidFill>
              <a:latin typeface="Georgia" panose="02040502050405020303" pitchFamily="18" charset="0"/>
            </a:endParaRPr>
          </a:p>
          <a:p>
            <a:pPr marL="565150" lvl="1" indent="0">
              <a:buNone/>
            </a:pPr>
            <a:endParaRPr lang="fi-FI" sz="2000" dirty="0">
              <a:latin typeface="Georgia" panose="02040502050405020303" pitchFamily="18" charset="0"/>
            </a:endParaRPr>
          </a:p>
        </p:txBody>
      </p:sp>
      <p:sp>
        <p:nvSpPr>
          <p:cNvPr id="4" name="Rounded Rectangle 14">
            <a:extLst>
              <a:ext uri="{FF2B5EF4-FFF2-40B4-BE49-F238E27FC236}">
                <a16:creationId xmlns:a16="http://schemas.microsoft.com/office/drawing/2014/main" id="{A4331DD3-954F-45AC-8D9B-A37C1D6F81C2}"/>
              </a:ext>
            </a:extLst>
          </p:cNvPr>
          <p:cNvSpPr/>
          <p:nvPr/>
        </p:nvSpPr>
        <p:spPr>
          <a:xfrm>
            <a:off x="611999" y="521022"/>
            <a:ext cx="9368453" cy="904511"/>
          </a:xfrm>
          <a:prstGeom prst="roundRect">
            <a:avLst>
              <a:gd name="adj" fmla="val 50000"/>
            </a:avLst>
          </a:prstGeom>
          <a:solidFill>
            <a:srgbClr val="FFE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700" b="1" dirty="0">
                <a:solidFill>
                  <a:srgbClr val="000000"/>
                </a:solidFill>
                <a:latin typeface="Rational Display Black"/>
              </a:rPr>
              <a:t>PIENI POLIITTINEN LUKUHAASTE 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FAE6B944-21C9-4723-86D4-AB08D67E82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</p:spPr>
        <p:txBody>
          <a:bodyPr anchor="b"/>
          <a:lstStyle/>
          <a:p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D44D13F1-DB33-4799-9055-E1509B965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41738"/>
            <a:ext cx="4364115" cy="4364115"/>
          </a:xfrm>
          <a:prstGeom prst="rect">
            <a:avLst/>
          </a:prstGeom>
        </p:spPr>
      </p:pic>
      <p:pic>
        <p:nvPicPr>
          <p:cNvPr id="8" name="Kuva 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0B9A77C1-EF53-4594-B5BF-A5E1AED19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5407" y="1741739"/>
            <a:ext cx="4364115" cy="436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93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0;p173">
            <a:extLst>
              <a:ext uri="{FF2B5EF4-FFF2-40B4-BE49-F238E27FC236}">
                <a16:creationId xmlns:a16="http://schemas.microsoft.com/office/drawing/2014/main" id="{D5C97BBF-743A-46B2-B86F-CFDD4794519F}"/>
              </a:ext>
            </a:extLst>
          </p:cNvPr>
          <p:cNvSpPr txBox="1">
            <a:spLocks/>
          </p:cNvSpPr>
          <p:nvPr/>
        </p:nvSpPr>
        <p:spPr>
          <a:xfrm>
            <a:off x="611999" y="1764000"/>
            <a:ext cx="10727999" cy="4644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fi-FI" sz="2300" dirty="0">
                <a:latin typeface="Georgia" panose="02040502050405020303" pitchFamily="18" charset="0"/>
              </a:rPr>
              <a:t>Kirjasto haastoi Turun pormestariehdokkaat kevytmuotoiseen kirjahaasteeseen</a:t>
            </a:r>
          </a:p>
          <a:p>
            <a:pPr lvl="1"/>
            <a:r>
              <a:rPr lang="fi-FI" sz="1900" dirty="0">
                <a:latin typeface="Georgia" panose="02040502050405020303" pitchFamily="18" charset="0"/>
              </a:rPr>
              <a:t>Mikä kirja on vaikuttanut sinuun eniten? Minkä kirjan jätit kesken? Mitä teosta suosittelisit muille poliitikoille?</a:t>
            </a:r>
          </a:p>
          <a:p>
            <a:pPr marL="101600" indent="0">
              <a:spcBef>
                <a:spcPts val="500"/>
              </a:spcBef>
              <a:buNone/>
            </a:pPr>
            <a:endParaRPr lang="fi-FI" sz="2300" dirty="0">
              <a:latin typeface="Georgia" panose="02040502050405020303" pitchFamily="18" charset="0"/>
            </a:endParaRPr>
          </a:p>
          <a:p>
            <a:pPr>
              <a:spcBef>
                <a:spcPts val="500"/>
              </a:spcBef>
            </a:pPr>
            <a:r>
              <a:rPr lang="fi-FI" sz="2300" dirty="0">
                <a:latin typeface="Georgia" panose="02040502050405020303" pitchFamily="18" charset="0"/>
              </a:rPr>
              <a:t>Vastauksia julkaistiin kerran viikossa kuvien kanssa kirjaston some-kanavissa (Instagram ja Facebook)</a:t>
            </a:r>
          </a:p>
          <a:p>
            <a:pPr lvl="1"/>
            <a:r>
              <a:rPr lang="fi-FI" sz="1900" dirty="0">
                <a:latin typeface="Georgia" panose="02040502050405020303" pitchFamily="18" charset="0"/>
              </a:rPr>
              <a:t>Kannustetaan ottamaan osaa yhteiskunnalliseen keskusteluun ja poliittiseen toimintaan myös vaalikausien ja puoluepolitiikan ulkopuolella</a:t>
            </a:r>
          </a:p>
          <a:p>
            <a:pPr marL="565150" lvl="1" indent="0">
              <a:buNone/>
            </a:pPr>
            <a:endParaRPr lang="fi-FI" sz="2300" dirty="0">
              <a:latin typeface="Georgia" panose="02040502050405020303" pitchFamily="18" charset="0"/>
            </a:endParaRPr>
          </a:p>
          <a:p>
            <a:pPr>
              <a:spcBef>
                <a:spcPts val="500"/>
              </a:spcBef>
            </a:pPr>
            <a:r>
              <a:rPr lang="fi-FI" sz="2300" dirty="0">
                <a:latin typeface="Georgia" panose="02040502050405020303" pitchFamily="18" charset="0"/>
              </a:rPr>
              <a:t>Kirjahaaste toteutettiin helmi-huhtikuussa</a:t>
            </a:r>
            <a:endParaRPr lang="fi-FI" sz="1900" dirty="0">
              <a:latin typeface="Georgia" panose="02040502050405020303" pitchFamily="18" charset="0"/>
            </a:endParaRPr>
          </a:p>
        </p:txBody>
      </p:sp>
      <p:sp>
        <p:nvSpPr>
          <p:cNvPr id="4" name="Rounded Rectangle 14">
            <a:extLst>
              <a:ext uri="{FF2B5EF4-FFF2-40B4-BE49-F238E27FC236}">
                <a16:creationId xmlns:a16="http://schemas.microsoft.com/office/drawing/2014/main" id="{A4331DD3-954F-45AC-8D9B-A37C1D6F81C2}"/>
              </a:ext>
            </a:extLst>
          </p:cNvPr>
          <p:cNvSpPr/>
          <p:nvPr/>
        </p:nvSpPr>
        <p:spPr>
          <a:xfrm>
            <a:off x="611999" y="521022"/>
            <a:ext cx="10727999" cy="90451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700" b="1" dirty="0">
                <a:solidFill>
                  <a:schemeClr val="bg1"/>
                </a:solidFill>
                <a:latin typeface="Rational Display Black"/>
              </a:rPr>
              <a:t>PORMESTARIEHDOKKAIDEN KIRJAHAASTE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B796A95C-B6D7-431F-A28C-C7C87CE1D4F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</p:spPr>
        <p:txBody>
          <a:bodyPr anchor="b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29648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Kirjastoista kansanvallan foorumeita">
            <a:extLst>
              <a:ext uri="{FF2B5EF4-FFF2-40B4-BE49-F238E27FC236}">
                <a16:creationId xmlns:a16="http://schemas.microsoft.com/office/drawing/2014/main" id="{5EF8A7DA-3A5D-4343-906E-2B6368456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1809" y="2656946"/>
            <a:ext cx="5348382" cy="2893513"/>
          </a:xfrm>
          <a:prstGeom prst="rect">
            <a:avLst/>
          </a:prstGeom>
        </p:spPr>
      </p:pic>
      <p:sp>
        <p:nvSpPr>
          <p:cNvPr id="4" name="Rounded Rectangle 2">
            <a:extLst>
              <a:ext uri="{FF2B5EF4-FFF2-40B4-BE49-F238E27FC236}">
                <a16:creationId xmlns:a16="http://schemas.microsoft.com/office/drawing/2014/main" id="{9393262A-1AB5-47F0-972D-40C8DEB74016}"/>
              </a:ext>
            </a:extLst>
          </p:cNvPr>
          <p:cNvSpPr/>
          <p:nvPr/>
        </p:nvSpPr>
        <p:spPr>
          <a:xfrm>
            <a:off x="2981191" y="924289"/>
            <a:ext cx="4296432" cy="90451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4000" dirty="0">
                <a:solidFill>
                  <a:schemeClr val="tx1"/>
                </a:solidFill>
                <a:latin typeface="Arial Black" panose="020B0A04020102020204" pitchFamily="34" charset="0"/>
              </a:rPr>
              <a:t>Kiitos!</a:t>
            </a:r>
            <a:endParaRPr lang="en-FI" sz="4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D6861F0-D333-4809-ADF6-C3EB259BE25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</p:spPr>
        <p:txBody>
          <a:bodyPr anchor="b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46752682"/>
      </p:ext>
    </p:extLst>
  </p:cSld>
  <p:clrMapOvr>
    <a:masterClrMapping/>
  </p:clrMapOvr>
</p:sld>
</file>

<file path=ppt/theme/theme1.xml><?xml version="1.0" encoding="utf-8"?>
<a:theme xmlns:a="http://schemas.openxmlformats.org/drawingml/2006/main" name="SITRA4">
  <a:themeElements>
    <a:clrScheme name="Custom 1">
      <a:dk1>
        <a:srgbClr val="000000"/>
      </a:dk1>
      <a:lt1>
        <a:srgbClr val="FFFFFF"/>
      </a:lt1>
      <a:dk2>
        <a:srgbClr val="D7D8D6"/>
      </a:dk2>
      <a:lt2>
        <a:srgbClr val="FFFFFF"/>
      </a:lt2>
      <a:accent1>
        <a:srgbClr val="4B8DCB"/>
      </a:accent1>
      <a:accent2>
        <a:srgbClr val="0DB14B"/>
      </a:accent2>
      <a:accent3>
        <a:srgbClr val="ED174F"/>
      </a:accent3>
      <a:accent4>
        <a:srgbClr val="FBD1DC"/>
      </a:accent4>
      <a:accent5>
        <a:srgbClr val="FDDD00"/>
      </a:accent5>
      <a:accent6>
        <a:srgbClr val="75CFEB"/>
      </a:accent6>
      <a:hlink>
        <a:srgbClr val="000000"/>
      </a:hlink>
      <a:folHlink>
        <a:srgbClr val="000000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TRA4" id="{492D8518-C657-6A4F-B0B3-B1765AA2E8E8}" vid="{2C9C988A-E57C-A047-9726-A9F88115856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EFABE52F94C084BAE72F37DA6CFB9C1" ma:contentTypeVersion="12" ma:contentTypeDescription="Luo uusi asiakirja." ma:contentTypeScope="" ma:versionID="c60066a1ed8b4d9e484ce7d9ead8c355">
  <xsd:schema xmlns:xsd="http://www.w3.org/2001/XMLSchema" xmlns:xs="http://www.w3.org/2001/XMLSchema" xmlns:p="http://schemas.microsoft.com/office/2006/metadata/properties" xmlns:ns3="cb51b0cb-9d34-4180-b72a-49dbe5cb8e6a" xmlns:ns4="f69bba8d-8be0-4cf5-8a06-27465fb72784" targetNamespace="http://schemas.microsoft.com/office/2006/metadata/properties" ma:root="true" ma:fieldsID="ac6e7058ae3ff4318490ed0df3a18408" ns3:_="" ns4:_="">
    <xsd:import namespace="cb51b0cb-9d34-4180-b72a-49dbe5cb8e6a"/>
    <xsd:import namespace="f69bba8d-8be0-4cf5-8a06-27465fb7278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51b0cb-9d34-4180-b72a-49dbe5cb8e6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9bba8d-8be0-4cf5-8a06-27465fb727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39C02D-FD65-4275-A009-BCF3A9857D76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cb51b0cb-9d34-4180-b72a-49dbe5cb8e6a"/>
    <ds:schemaRef ds:uri="http://purl.org/dc/elements/1.1/"/>
    <ds:schemaRef ds:uri="http://schemas.microsoft.com/office/2006/metadata/properties"/>
    <ds:schemaRef ds:uri="f69bba8d-8be0-4cf5-8a06-27465fb72784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A37EF3D-6A57-44EE-A06A-13BFF4A498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51b0cb-9d34-4180-b72a-49dbe5cb8e6a"/>
    <ds:schemaRef ds:uri="f69bba8d-8be0-4cf5-8a06-27465fb727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768441D-007A-470E-9BEC-878B5B9E9C9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SITRA4</Template>
  <TotalTime>5373</TotalTime>
  <Words>472</Words>
  <Application>Microsoft Office PowerPoint</Application>
  <PresentationFormat>Laajakuva</PresentationFormat>
  <Paragraphs>99</Paragraphs>
  <Slides>9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Georgia</vt:lpstr>
      <vt:lpstr>Rational Display Black</vt:lpstr>
      <vt:lpstr>SITRA4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Dean Topias</dc:creator>
  <cp:lastModifiedBy>Vuorinne Johanna</cp:lastModifiedBy>
  <cp:revision>89</cp:revision>
  <dcterms:created xsi:type="dcterms:W3CDTF">2020-10-20T12:18:03Z</dcterms:created>
  <dcterms:modified xsi:type="dcterms:W3CDTF">2021-06-03T09:49:27Z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0x0101004EFABE52F94C084BAE72F37DA6CFB9C1</vt:lpwstr>
  </property>
  <property fmtid="{D5CDD505-2E9C-101B-9397-08002B2CF9AE}" pid="3" name="Arkistointiluokka">
    <vt:lpwstr/>
  </property>
</Properties>
</file>