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1" r:id="rId5"/>
    <p:sldMasterId id="2147483677" r:id="rId6"/>
    <p:sldMasterId id="2147483684" r:id="rId7"/>
  </p:sldMasterIdLst>
  <p:notesMasterIdLst>
    <p:notesMasterId r:id="rId19"/>
  </p:notesMasterIdLst>
  <p:sldIdLst>
    <p:sldId id="257" r:id="rId8"/>
    <p:sldId id="261" r:id="rId9"/>
    <p:sldId id="259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0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7" autoAdjust="0"/>
    <p:restoredTop sz="94660"/>
  </p:normalViewPr>
  <p:slideViewPr>
    <p:cSldViewPr>
      <p:cViewPr varScale="1">
        <p:scale>
          <a:sx n="110" d="100"/>
          <a:sy n="110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AD214-E987-473C-A0CB-DA2E66729582}" type="datetimeFigureOut">
              <a:rPr lang="fi-FI" smtClean="0"/>
              <a:t>3.6.2021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7394C-F4B9-41C5-9DF3-DA34F8439C3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6904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7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0.jpeg"/><Relationship Id="rId4" Type="http://schemas.openxmlformats.org/officeDocument/2006/relationships/image" Target="../media/image1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C99E8A1C-E018-4248-9BFC-9C7B6042D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white">
          <a:xfrm>
            <a:off x="4541520" y="0"/>
            <a:ext cx="765048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1328" y="701040"/>
            <a:ext cx="6394704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50F97028-EEEA-4C6B-9BA9-DF072ABA1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91327" y="2195132"/>
            <a:ext cx="6394704" cy="3730625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3"/>
              </a:buBlip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9DD399C8-6316-4864-9BAA-94F5D2F92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109" y="701040"/>
            <a:ext cx="1285679" cy="1917745"/>
          </a:xfrm>
          <a:prstGeom prst="rect">
            <a:avLst/>
          </a:prstGeom>
        </p:spPr>
      </p:pic>
      <p:sp>
        <p:nvSpPr>
          <p:cNvPr id="10" name="Tekstin paikkamerkki 12">
            <a:extLst>
              <a:ext uri="{FF2B5EF4-FFF2-40B4-BE49-F238E27FC236}">
                <a16:creationId xmlns:a16="http://schemas.microsoft.com/office/drawing/2014/main" id="{26216C48-C8F7-4114-AA22-4480D7E96BD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15909" y="1650220"/>
            <a:ext cx="2641728" cy="21336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EFD235-3DC8-40F6-A0E7-2438E5421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49" y="5210970"/>
            <a:ext cx="2653232" cy="714787"/>
          </a:xfrm>
          <a:prstGeom prst="rect">
            <a:avLst/>
          </a:prstGeom>
        </p:spPr>
      </p:pic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85A97DC6-B8AE-48D6-848E-F5160C95302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fld id="{286ADAFC-B058-46FD-BEDE-3659522770AF}" type="datetime1">
              <a:rPr lang="fi-FI" smtClean="0"/>
              <a:t>3.6.2021</a:t>
            </a:fld>
            <a:endParaRPr lang="fi-FI"/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8C3CC57A-A20C-466C-819F-6FD3FBC9BE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59D0C5CE-AA54-4D19-AB65-8441CDC384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372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C99E8A1C-E018-4248-9BFC-9C7B6042D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white">
          <a:xfrm>
            <a:off x="4391038" y="0"/>
            <a:ext cx="7800962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1328" y="701040"/>
            <a:ext cx="6394704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1C865A46-0811-476F-95B1-66F290B12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109" y="701040"/>
            <a:ext cx="1285679" cy="1917745"/>
          </a:xfrm>
          <a:prstGeom prst="rect">
            <a:avLst/>
          </a:prstGeom>
        </p:spPr>
      </p:pic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332C7A61-BF09-4716-AF9C-8FCE880327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91327" y="2195132"/>
            <a:ext cx="6394704" cy="3730625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4"/>
              </a:buBlip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kstin paikkamerkki 12">
            <a:extLst>
              <a:ext uri="{FF2B5EF4-FFF2-40B4-BE49-F238E27FC236}">
                <a16:creationId xmlns:a16="http://schemas.microsoft.com/office/drawing/2014/main" id="{2332E9A1-2DBE-4997-86CB-CB952315796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15909" y="1650220"/>
            <a:ext cx="2641728" cy="21336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8C21228-E7F4-479E-AE71-AE931C3E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49" y="5207780"/>
            <a:ext cx="2653232" cy="714787"/>
          </a:xfrm>
          <a:prstGeom prst="rect">
            <a:avLst/>
          </a:prstGeom>
        </p:spPr>
      </p:pic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C602EC79-46F8-4085-887A-0B6584F6935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fld id="{DFCF5E6C-90F6-4C52-8F73-D428B1D25C77}" type="datetime1">
              <a:rPr lang="fi-FI" smtClean="0"/>
              <a:t>3.6.2021</a:t>
            </a:fld>
            <a:endParaRPr lang="fi-FI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27AFECC6-49EF-4831-9337-3BFDEB10081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59D0C5CE-AA54-4D19-AB65-8441CDC384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3772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C99E8A1C-E018-4248-9BFC-9C7B6042D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white">
          <a:xfrm>
            <a:off x="4391038" y="0"/>
            <a:ext cx="7800962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1328" y="701040"/>
            <a:ext cx="6394704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CEB8503-5096-435E-97A0-AD39D76C9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91327" y="2195132"/>
            <a:ext cx="6394704" cy="3730625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3"/>
              </a:buBlip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FD621FC8-F7BC-4B7B-A0F2-7BC413E7DBC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15909" y="1649163"/>
            <a:ext cx="2641728" cy="21336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9D4306B0-0621-4281-8D93-C1B874BF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109" y="701040"/>
            <a:ext cx="1285679" cy="19177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30461A-B467-4B15-A9DC-1BA9CEC49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49" y="5210970"/>
            <a:ext cx="2653232" cy="714787"/>
          </a:xfrm>
          <a:prstGeom prst="rect">
            <a:avLst/>
          </a:prstGeom>
        </p:spPr>
      </p:pic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3AD7436C-F209-41D2-8A42-FD71A0F8119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fld id="{6CFCCAA4-6C7E-4773-A605-8192AC8BF43D}" type="datetime1">
              <a:rPr lang="fi-FI" smtClean="0"/>
              <a:t>3.6.2021</a:t>
            </a:fld>
            <a:endParaRPr lang="fi-FI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71B37624-3571-4A31-8DA4-91E1CA1C23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59D0C5CE-AA54-4D19-AB65-8441CDC384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5223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C99E8A1C-E018-4248-9BFC-9C7B6042D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1038" y="0"/>
            <a:ext cx="780096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71107B2-F3B6-46BD-B8F0-E325B9374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6000" y="0"/>
            <a:ext cx="750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1328" y="701040"/>
            <a:ext cx="6394704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CEB8503-5096-435E-97A0-AD39D76C9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91327" y="2195132"/>
            <a:ext cx="6394704" cy="3730625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3"/>
              </a:buBlip>
              <a:defRPr sz="1800">
                <a:solidFill>
                  <a:schemeClr val="tx1"/>
                </a:solidFill>
              </a:defRPr>
            </a:lvl1pPr>
            <a:lvl2pPr marL="742950" indent="-285750">
              <a:buFontTx/>
              <a:buBlip>
                <a:blip r:embed="rId3"/>
              </a:buBlip>
              <a:defRPr>
                <a:solidFill>
                  <a:schemeClr val="tx1"/>
                </a:solidFill>
              </a:defRPr>
            </a:lvl2pPr>
            <a:lvl3pPr marL="1085850" indent="-171450">
              <a:buFontTx/>
              <a:buBlip>
                <a:blip r:embed="rId3"/>
              </a:buBlip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FD621FC8-F7BC-4B7B-A0F2-7BC413E7DBC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15909" y="1641980"/>
            <a:ext cx="2641728" cy="21336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9D4306B0-0621-4281-8D93-C1B874BF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109" y="701040"/>
            <a:ext cx="1285679" cy="19033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B82051-9DE8-4E14-A7D3-82A086FB9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49" y="5216020"/>
            <a:ext cx="2653232" cy="714787"/>
          </a:xfrm>
          <a:prstGeom prst="rect">
            <a:avLst/>
          </a:prstGeom>
        </p:spPr>
      </p:pic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2AA508E9-B9BC-4A79-A698-6CAF52FA06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fld id="{108EB912-41E4-4383-B36D-EC39A68B213B}" type="datetime1">
              <a:rPr lang="fi-FI" smtClean="0"/>
              <a:t>3.6.2021</a:t>
            </a:fld>
            <a:endParaRPr lang="fi-FI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FB11CF71-55E7-4156-99BC-013EC44EE88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59D0C5CE-AA54-4D19-AB65-8441CDC384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1134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98316FA5-349E-412C-B294-BAA9A5BCF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white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59430044-AE5C-408C-8C1E-FE154F698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6210300" y="5570537"/>
            <a:ext cx="3409950" cy="1104900"/>
          </a:xfrm>
          <a:prstGeom prst="rect">
            <a:avLst/>
          </a:prstGeom>
          <a:solidFill>
            <a:srgbClr val="293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1040"/>
            <a:ext cx="5590032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5FE2D09A-0EF6-4246-8C88-37F94FCB22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97" y="2195133"/>
            <a:ext cx="5590033" cy="3192842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3"/>
              </a:buBlip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FD621FC8-F7BC-4B7B-A0F2-7BC413E7DB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325" y="459093"/>
            <a:ext cx="1884363" cy="1893265"/>
          </a:xfrm>
          <a:prstGeom prst="round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i-FI" dirty="0"/>
              <a:t>Teksti-nosto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F406037-6978-45A1-8E13-DBF18C7EA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6360318" y="5581472"/>
            <a:ext cx="2307432" cy="628098"/>
          </a:xfrm>
          <a:prstGeom prst="rect">
            <a:avLst/>
          </a:prstGeom>
        </p:spPr>
      </p:pic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1595B94A-2378-4C0F-942D-E8B009DB4C6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fld id="{724C2C77-D42B-47BA-84A3-6F1898C93549}" type="datetime1">
              <a:rPr lang="fi-FI" smtClean="0"/>
              <a:t>3.6.2021</a:t>
            </a:fld>
            <a:endParaRPr lang="fi-FI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B8ED68BC-0AA7-4525-91DD-D1DB411FFA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59D0C5CE-AA54-4D19-AB65-8441CDC384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1047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6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tile tx="-292100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1539BBDE-59DD-44FC-A145-029E5C036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white">
          <a:xfrm>
            <a:off x="5743575" y="0"/>
            <a:ext cx="6448424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1040"/>
            <a:ext cx="5590032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FD621FC8-F7BC-4B7B-A0F2-7BC413E7DB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325" y="459093"/>
            <a:ext cx="1884363" cy="1893265"/>
          </a:xfrm>
          <a:prstGeom prst="round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i-FI" dirty="0"/>
              <a:t>Teksti-nosto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840D51B1-8560-4A2E-9FBA-4AA69CA72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6144768" y="5554789"/>
            <a:ext cx="3480816" cy="7911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AA9D12D-ABE1-4160-890E-FE4AFFEF0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6360318" y="5581472"/>
            <a:ext cx="2307432" cy="628098"/>
          </a:xfrm>
          <a:prstGeom prst="rect">
            <a:avLst/>
          </a:prstGeom>
        </p:spPr>
      </p:pic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98585AA6-F88F-4B2D-876B-A8309725B96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fld id="{B06D2D9A-F346-4282-8EB5-EA3BD89E3538}" type="datetime1">
              <a:rPr lang="fi-FI" smtClean="0"/>
              <a:t>3.6.2021</a:t>
            </a:fld>
            <a:endParaRPr lang="fi-FI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9DD9DBC0-6B77-4BE5-8E85-D03A14EFD45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59D0C5CE-AA54-4D19-AB65-8441CDC384DD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C7679B91-F6F6-408E-AFBA-BC49679CF9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97" y="2195133"/>
            <a:ext cx="5590033" cy="3192842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5"/>
              </a:buBlip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90697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7">
    <p:bg>
      <p:bgPr>
        <a:blipFill dpi="0" rotWithShape="1">
          <a:blip r:embed="rId2">
            <a:lum/>
          </a:blip>
          <a:srcRect/>
          <a:stretch>
            <a:fillRect l="-35000" r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C8A96ADB-11E7-411D-A32A-6AA67AC54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white">
          <a:xfrm>
            <a:off x="5749925" y="0"/>
            <a:ext cx="6442074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1040"/>
            <a:ext cx="5590032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CB726711-4E9B-40F2-B98E-23211AA57A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97" y="2195133"/>
            <a:ext cx="5590033" cy="3192842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4"/>
              </a:buBlip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FD621FC8-F7BC-4B7B-A0F2-7BC413E7DB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2325" y="459093"/>
            <a:ext cx="1884363" cy="1893265"/>
          </a:xfrm>
          <a:prstGeom prst="roundRect">
            <a:avLst/>
          </a:prstGeom>
          <a:solidFill>
            <a:srgbClr val="29354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i-FI" dirty="0"/>
              <a:t>Teksti-nosto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C158DC30-AC3B-4C9D-858D-854D73363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6095998" y="5565648"/>
            <a:ext cx="3340610" cy="816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E93C72E-7E7F-4374-B5B7-49963FDD62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6360318" y="5581472"/>
            <a:ext cx="2307432" cy="628098"/>
          </a:xfrm>
          <a:prstGeom prst="rect">
            <a:avLst/>
          </a:prstGeom>
        </p:spPr>
      </p:pic>
      <p:sp>
        <p:nvSpPr>
          <p:cNvPr id="15" name="Date Placeholder 5">
            <a:extLst>
              <a:ext uri="{FF2B5EF4-FFF2-40B4-BE49-F238E27FC236}">
                <a16:creationId xmlns:a16="http://schemas.microsoft.com/office/drawing/2014/main" id="{51C9BF39-CE39-4163-8462-C7F57C30B34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fld id="{923AA047-2BCD-41D1-859E-840E493A4508}" type="datetime1">
              <a:rPr lang="fi-FI" smtClean="0"/>
              <a:t>3.6.2021</a:t>
            </a:fld>
            <a:endParaRPr lang="fi-FI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A99F52BE-6696-445C-95FC-FF6FC0E46FA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59D0C5CE-AA54-4D19-AB65-8441CDC384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056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8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8654550-4DDE-4EAF-B14A-9E11BE7ED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809156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C8A96ADB-11E7-411D-A32A-6AA67AC54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9925" y="0"/>
            <a:ext cx="6442074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273F1FA-BA12-4B48-9DC3-FC599EBCE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9157" y="0"/>
            <a:ext cx="6382843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1040"/>
            <a:ext cx="5590032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CB726711-4E9B-40F2-B98E-23211AA57A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97" y="2195133"/>
            <a:ext cx="5590033" cy="3192842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4"/>
              </a:buBlip>
              <a:defRPr sz="1800">
                <a:solidFill>
                  <a:schemeClr val="tx1"/>
                </a:solidFill>
              </a:defRPr>
            </a:lvl1pPr>
            <a:lvl2pPr marL="742950" indent="-285750">
              <a:buFontTx/>
              <a:buBlip>
                <a:blip r:embed="rId4"/>
              </a:buBlip>
              <a:defRPr>
                <a:solidFill>
                  <a:schemeClr val="tx1"/>
                </a:solidFill>
              </a:defRPr>
            </a:lvl2pPr>
            <a:lvl3pPr marL="1085850" indent="-171450">
              <a:buFontTx/>
              <a:buBlip>
                <a:blip r:embed="rId4"/>
              </a:buBlip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C158DC30-AC3B-4C9D-858D-854D73363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5998" y="5565648"/>
            <a:ext cx="3340610" cy="8168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07E1FD-C55B-4D77-AFDB-59E7ED254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0545" y="5546679"/>
            <a:ext cx="2371494" cy="695111"/>
          </a:xfrm>
          <a:prstGeom prst="rect">
            <a:avLst/>
          </a:prstGeom>
        </p:spPr>
      </p:pic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2127F6E5-5A89-48AA-BC73-D11C6FB6A4E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fld id="{BD9E59B6-675A-4094-96A7-4529B809B71E}" type="datetime1">
              <a:rPr lang="fi-FI" smtClean="0"/>
              <a:t>3.6.2021</a:t>
            </a:fld>
            <a:endParaRPr lang="fi-FI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6FC1E57C-5C91-4ABA-B076-7CF68867BDB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59D0C5CE-AA54-4D19-AB65-8441CDC384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9634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592E0AAE-489D-42AB-884B-54F396022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800" y="9525"/>
            <a:ext cx="10267950" cy="683895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24F2756-8B02-493C-B87E-53653FB59F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7092" y="2135079"/>
            <a:ext cx="5843016" cy="1822133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912FE13-42EA-407F-8044-992A2256E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428" y="4684197"/>
            <a:ext cx="3480290" cy="937996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F27AD37-2655-4C00-83C5-3EFFD6DC9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8718" y="5981451"/>
            <a:ext cx="1841351" cy="364500"/>
          </a:xfrm>
          <a:prstGeom prst="rect">
            <a:avLst/>
          </a:prstGeom>
        </p:spPr>
      </p:pic>
      <p:sp>
        <p:nvSpPr>
          <p:cNvPr id="13" name="Tekstin paikkamerkki 4">
            <a:extLst>
              <a:ext uri="{FF2B5EF4-FFF2-40B4-BE49-F238E27FC236}">
                <a16:creationId xmlns:a16="http://schemas.microsoft.com/office/drawing/2014/main" id="{B8D8B76A-4EC9-4DE7-8CDF-31388AF9F2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2577" y="6492875"/>
            <a:ext cx="4200525" cy="365126"/>
          </a:xfrm>
        </p:spPr>
        <p:txBody>
          <a:bodyPr anchor="ctr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fi-FI" dirty="0"/>
              <a:t>Vastuualue, tekijä, </a:t>
            </a:r>
            <a:r>
              <a:rPr lang="fi-FI" dirty="0" err="1"/>
              <a:t>twitter</a:t>
            </a:r>
            <a:r>
              <a:rPr lang="fi-FI" dirty="0"/>
              <a:t>-tunnus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0F3D545C-FC33-4F83-9F22-71530BEB9A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pPr algn="l"/>
            <a:fld id="{5D9798E3-0159-438F-84FC-AD618BA44A77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56B5E2D3-DF3F-41F4-A41D-9970E1F501B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1314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349" y="303080"/>
            <a:ext cx="11415302" cy="671195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1D3BD73-326E-46A7-AF13-93CB918A6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932" y="6119525"/>
            <a:ext cx="2099583" cy="565873"/>
          </a:xfrm>
          <a:prstGeom prst="rect">
            <a:avLst/>
          </a:prstGeom>
        </p:spPr>
      </p:pic>
      <p:sp>
        <p:nvSpPr>
          <p:cNvPr id="9" name="Date Placeholder 5">
            <a:extLst>
              <a:ext uri="{FF2B5EF4-FFF2-40B4-BE49-F238E27FC236}">
                <a16:creationId xmlns:a16="http://schemas.microsoft.com/office/drawing/2014/main" id="{C0353D9F-C558-4B04-AEAE-BFD03D7B133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209860" y="6383655"/>
            <a:ext cx="878000" cy="365125"/>
          </a:xfrm>
        </p:spPr>
        <p:txBody>
          <a:bodyPr/>
          <a:lstStyle>
            <a:lvl1pPr algn="r">
              <a:defRPr/>
            </a:lvl1pPr>
          </a:lstStyle>
          <a:p>
            <a:pPr algn="r"/>
            <a:fld id="{433EF0FF-9725-4881-90DF-54B47606623D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16" name="Slide Number Placeholder 7">
            <a:extLst>
              <a:ext uri="{FF2B5EF4-FFF2-40B4-BE49-F238E27FC236}">
                <a16:creationId xmlns:a16="http://schemas.microsoft.com/office/drawing/2014/main" id="{5867C905-5D3D-47A5-9EBC-AA3A57B6211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602085" y="6014984"/>
            <a:ext cx="485775" cy="365125"/>
          </a:xfrm>
        </p:spPr>
        <p:txBody>
          <a:bodyPr anchor="b"/>
          <a:lstStyle>
            <a:lvl1pPr algn="r">
              <a:defRPr/>
            </a:lvl1pPr>
          </a:lstStyle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4DA0E-B72E-4326-8EA9-8DBB9DCEF1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8348" y="1220167"/>
            <a:ext cx="5707651" cy="48744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55E70A0-7309-43E7-ABB9-2CBEA9A488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1219049"/>
            <a:ext cx="5707653" cy="48744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34228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349" y="303080"/>
            <a:ext cx="11415302" cy="671195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1D3BD73-326E-46A7-AF13-93CB918A6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932" y="6119525"/>
            <a:ext cx="2099583" cy="565873"/>
          </a:xfrm>
          <a:prstGeom prst="rect">
            <a:avLst/>
          </a:prstGeom>
        </p:spPr>
      </p:pic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1588811B-1FC1-404A-964A-D61ED56BC2C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209860" y="6383655"/>
            <a:ext cx="878000" cy="365125"/>
          </a:xfrm>
        </p:spPr>
        <p:txBody>
          <a:bodyPr/>
          <a:lstStyle>
            <a:lvl1pPr algn="r">
              <a:defRPr/>
            </a:lvl1pPr>
          </a:lstStyle>
          <a:p>
            <a:pPr algn="r"/>
            <a:fld id="{A974F2F3-4D9C-4CBF-AC72-1D81C3994FED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3EF5CC2C-E2B2-4139-80EC-B95F443F6E8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602085" y="6014984"/>
            <a:ext cx="485775" cy="365125"/>
          </a:xfrm>
        </p:spPr>
        <p:txBody>
          <a:bodyPr anchor="b"/>
          <a:lstStyle>
            <a:lvl1pPr algn="r">
              <a:defRPr/>
            </a:lvl1pPr>
          </a:lstStyle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AE885-7966-4276-9F78-ECE3B32218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8937" y="1219560"/>
            <a:ext cx="11414125" cy="46732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87541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77F21A0C-D9A2-4726-A98A-D7BFE7143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2168" y="0"/>
            <a:ext cx="4816815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349" y="303080"/>
            <a:ext cx="7459784" cy="671195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1D3BD73-326E-46A7-AF13-93CB918A6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932" y="6119525"/>
            <a:ext cx="2099583" cy="565873"/>
          </a:xfrm>
          <a:prstGeom prst="rect">
            <a:avLst/>
          </a:prstGeom>
        </p:spPr>
      </p:pic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A9624234-69F3-4555-84CC-D50E148BE3C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209860" y="6383655"/>
            <a:ext cx="878000" cy="365125"/>
          </a:xfrm>
        </p:spPr>
        <p:txBody>
          <a:bodyPr/>
          <a:lstStyle>
            <a:lvl1pPr algn="r">
              <a:defRPr/>
            </a:lvl1pPr>
          </a:lstStyle>
          <a:p>
            <a:pPr algn="r"/>
            <a:fld id="{16EC0ECC-B957-475C-B295-17489A8E2D5B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14" name="Slide Number Placeholder 7">
            <a:extLst>
              <a:ext uri="{FF2B5EF4-FFF2-40B4-BE49-F238E27FC236}">
                <a16:creationId xmlns:a16="http://schemas.microsoft.com/office/drawing/2014/main" id="{B62CDC34-6C0E-4592-A411-4BCF36A40AB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602085" y="6014984"/>
            <a:ext cx="485775" cy="365125"/>
          </a:xfrm>
        </p:spPr>
        <p:txBody>
          <a:bodyPr anchor="b"/>
          <a:lstStyle>
            <a:lvl1pPr algn="r">
              <a:defRPr/>
            </a:lvl1pPr>
          </a:lstStyle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39C386D-08EF-4A60-89E3-E0FD567DE2E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8937" y="1219560"/>
            <a:ext cx="7459196" cy="46732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86839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349" y="303080"/>
            <a:ext cx="7459784" cy="671195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1D3BD73-326E-46A7-AF13-93CB918A6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932" y="6119525"/>
            <a:ext cx="2099583" cy="565873"/>
          </a:xfrm>
          <a:prstGeom prst="rect">
            <a:avLst/>
          </a:prstGeom>
        </p:spPr>
      </p:pic>
      <p:sp>
        <p:nvSpPr>
          <p:cNvPr id="9" name="Tekstin paikkamerkki 12">
            <a:extLst>
              <a:ext uri="{FF2B5EF4-FFF2-40B4-BE49-F238E27FC236}">
                <a16:creationId xmlns:a16="http://schemas.microsoft.com/office/drawing/2014/main" id="{A7C359C2-D338-4B29-9478-B55F1D086B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69586" y="1952216"/>
            <a:ext cx="2931306" cy="2945154"/>
          </a:xfrm>
          <a:prstGeom prst="round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i-FI" dirty="0"/>
              <a:t>Lisää teksti napauttamalla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30ACFE1-813B-4748-8C26-57EBE80FB43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209860" y="6383655"/>
            <a:ext cx="878000" cy="365125"/>
          </a:xfrm>
        </p:spPr>
        <p:txBody>
          <a:bodyPr/>
          <a:lstStyle>
            <a:lvl1pPr algn="r">
              <a:defRPr/>
            </a:lvl1pPr>
          </a:lstStyle>
          <a:p>
            <a:pPr algn="r"/>
            <a:fld id="{D6E2988D-CDF3-4E73-889C-3DC4FAA1885C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F2D35892-FA94-4DCA-A3BE-1E543F48165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602085" y="6014984"/>
            <a:ext cx="485775" cy="365125"/>
          </a:xfrm>
        </p:spPr>
        <p:txBody>
          <a:bodyPr anchor="b"/>
          <a:lstStyle>
            <a:lvl1pPr algn="r">
              <a:defRPr/>
            </a:lvl1pPr>
          </a:lstStyle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C0E8A90-4606-4375-B90D-E52ECBDA3E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8937" y="1219560"/>
            <a:ext cx="7459196" cy="46732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3164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CB4F3CD4-1EBB-4610-AC42-0A7336CF4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24F2756-8B02-493C-B87E-53653FB59F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7092" y="2660998"/>
            <a:ext cx="5843016" cy="1822133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43129E0C-99A1-46E5-A426-B39A4F51A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8718" y="5968871"/>
            <a:ext cx="1844509" cy="3651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FF4B6CF-B18C-4693-9EC4-3A8F2C287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10" y="4651534"/>
            <a:ext cx="3554397" cy="957563"/>
          </a:xfrm>
          <a:prstGeom prst="rect">
            <a:avLst/>
          </a:prstGeom>
        </p:spPr>
      </p:pic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48075D2B-B940-4139-B189-A8D683A4A7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2577" y="6492875"/>
            <a:ext cx="4200525" cy="365126"/>
          </a:xfrm>
        </p:spPr>
        <p:txBody>
          <a:bodyPr anchor="ctr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fi-FI" dirty="0"/>
              <a:t>Vastuualue, tekijä, </a:t>
            </a:r>
            <a:r>
              <a:rPr lang="fi-FI" dirty="0" err="1"/>
              <a:t>twitter</a:t>
            </a:r>
            <a:r>
              <a:rPr lang="fi-FI" dirty="0"/>
              <a:t>-tunnus</a:t>
            </a: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2D22E4B4-521F-41C1-A76B-873F213A858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pPr algn="l"/>
            <a:fld id="{F16B58D0-73F5-4C3E-A8EC-68032DF19660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E47FCAA8-52DD-497A-AA5C-A48BFD8845C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63049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533E438E-088B-414A-889B-1884BF1AA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291327" cy="68580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185AE012-21D7-4152-992C-E33490AE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304776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1328" y="701040"/>
            <a:ext cx="6394704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50F97028-EEEA-4C6B-9BA9-DF072ABA1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91327" y="2195133"/>
            <a:ext cx="6394704" cy="3192842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4"/>
              </a:buBlip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A19D08-E390-411F-BF0A-2B9068FB0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9140" y="5661115"/>
            <a:ext cx="2615565" cy="704639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E928959-EC00-4A7D-A872-69D3438967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pPr algn="l"/>
            <a:fld id="{3B7F4B35-8D22-4F41-A81F-B01BD88914BC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ECABB10E-5007-4EEB-8C5E-84B4E3D05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45194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28" y="712597"/>
            <a:ext cx="5785104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50F97028-EEEA-4C6B-9BA9-DF072ABA1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9327" y="2206690"/>
            <a:ext cx="5785104" cy="3030332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2"/>
              </a:buBlip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Sisällön paikkamerkki 13">
            <a:extLst>
              <a:ext uri="{FF2B5EF4-FFF2-40B4-BE49-F238E27FC236}">
                <a16:creationId xmlns:a16="http://schemas.microsoft.com/office/drawing/2014/main" id="{B947DC9A-D4F4-4C13-8E4B-48C43E7B692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943725" y="755269"/>
            <a:ext cx="5016627" cy="5224717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fi-FI" dirty="0"/>
              <a:t>Paikka infografiikalle/kuvalle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E0B18B6-B674-4B3B-BF7E-2A973D591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16" y="5475750"/>
            <a:ext cx="2615565" cy="704639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686D74D-1902-49E7-836E-04A9C8A118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pPr algn="l"/>
            <a:fld id="{F8199EFF-904C-4A40-91BC-A6A4B5C2CBEE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0E3214C1-9FAA-4A5F-853F-320536CE5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59852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28" y="712597"/>
            <a:ext cx="7089648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50F97028-EEEA-4C6B-9BA9-DF072ABA1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9327" y="2206690"/>
            <a:ext cx="5257802" cy="3030332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2"/>
              </a:buBlip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551C7171-8391-4FC1-9DBB-15D1052D5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14873" y="2206689"/>
            <a:ext cx="5257802" cy="3261423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2"/>
              </a:buBlip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B8BBA0-D41D-43FF-BDD0-587FBF797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16" y="5475750"/>
            <a:ext cx="2615565" cy="704639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9BE50EC-48F2-4338-94A8-5538094F33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pPr algn="l"/>
            <a:fld id="{618D302D-5BAA-4D9E-9643-B0087968F7B6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11FD8D56-9BCD-4761-82C1-DBBF0C91C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77405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28" y="712597"/>
            <a:ext cx="7089648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50F97028-EEEA-4C6B-9BA9-DF072ABA1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9327" y="2206690"/>
            <a:ext cx="10753348" cy="3030332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2"/>
              </a:buBlip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40A950-D632-41DC-94DF-7D8900C26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16" y="5475750"/>
            <a:ext cx="2615565" cy="704639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D110D31-216C-430A-B14A-C90202B89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pPr algn="l"/>
            <a:fld id="{5484F02A-4BA2-4F30-8037-ABC85AA56C97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DB8E99E-23BF-4626-B332-5B8330A2E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821952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28" y="712597"/>
            <a:ext cx="7089648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AF2824-6574-477F-A27E-CFA0E1D99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16" y="5475750"/>
            <a:ext cx="2615565" cy="704639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CE7CFE1-CA8C-4F32-8341-85A71DC09F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176" y="6492875"/>
            <a:ext cx="878000" cy="365125"/>
          </a:xfrm>
        </p:spPr>
        <p:txBody>
          <a:bodyPr/>
          <a:lstStyle/>
          <a:p>
            <a:pPr algn="l"/>
            <a:fld id="{F104FC9F-FD69-4A41-8B21-5A2A5F12B1BE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3E94350-6859-4E8B-B8D4-98B40B2CD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485775" cy="365125"/>
          </a:xfrm>
        </p:spPr>
        <p:txBody>
          <a:bodyPr/>
          <a:lstStyle/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04021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7EE8F5A4-F853-4085-B8A4-1E4D727DD9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2704" y="3224149"/>
            <a:ext cx="8546592" cy="1325563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AE0964B-1869-408C-94AE-8A75EF9748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176" y="6492875"/>
            <a:ext cx="8780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2008CFA-6640-4242-A6CA-E83AFD13D76A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A9E4DC-F096-420A-B9D6-9B966715D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485775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0997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AF90977-3BCE-4DDA-A97A-C0079AE5D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B25548-6FF3-41FE-8326-19F2EA2E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2704" y="3224149"/>
            <a:ext cx="8546592" cy="1325563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kuvaava otsikko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4B9CDF71-4511-4E06-AEF7-F94215EB14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176" y="6492875"/>
            <a:ext cx="8780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1BA230-9736-4B9E-8729-9F5111A5A291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B37C6794-3996-4659-911B-BC86F9842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485775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40214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CE47B01-D796-457B-9081-9C665452C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3921363" y="3146357"/>
            <a:ext cx="4349275" cy="1183900"/>
          </a:xfrm>
          <a:prstGeom prst="rect">
            <a:avLst/>
          </a:prstGeom>
        </p:spPr>
      </p:pic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3F560CB-ACEF-4492-879E-48FC09CEBE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176" y="6492875"/>
            <a:ext cx="8780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265424-E1B9-4611-9A02-C2B942EDF7BB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94451223-026E-4D2E-89A2-8A0C1B177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485775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F0DF934-E0DA-478D-945B-62B2117763CC}" type="slidenum">
              <a:rPr lang="fi-FI" smtClean="0"/>
              <a:pPr/>
              <a:t>‹#›</a:t>
            </a:fld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97505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9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A44C905-A6FF-41F3-AFDC-C49713139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B1FB33-0CE5-418C-B7AD-0ADF5AB68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4D8DC121-C53A-46D6-B0CD-35F1D9F2C4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0176" y="6492875"/>
            <a:ext cx="87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691094B2-1D78-47B1-A64C-11039E451B61}" type="datetime1">
              <a:rPr lang="fi-FI" smtClean="0"/>
              <a:t>3.6.2021</a:t>
            </a:fld>
            <a:endParaRPr lang="fi-FI"/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5A7FF5B5-D037-4A3A-B7F2-5DC11DC01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577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7D23EDCA-6572-462F-B573-03FDAD056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8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9D0C5CE-AA54-4D19-AB65-8441CDC384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442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1000"/>
        </a:spcBef>
        <a:buClr>
          <a:schemeClr val="bg1"/>
        </a:buClr>
        <a:buFontTx/>
        <a:buBlip>
          <a:blip r:embed="rId10"/>
        </a:buBlip>
        <a:defRPr sz="1600" b="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bg1"/>
        </a:buClr>
        <a:buFontTx/>
        <a:buBlip>
          <a:blip r:embed="rId10"/>
        </a:buBlip>
        <a:defRPr sz="14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10858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bg1"/>
        </a:buClr>
        <a:buFontTx/>
        <a:buBlip>
          <a:blip r:embed="rId10"/>
        </a:buBlip>
        <a:defRPr sz="1200" b="0" kern="1200">
          <a:solidFill>
            <a:schemeClr val="bg1"/>
          </a:solidFill>
          <a:latin typeface="+mn-lt"/>
          <a:ea typeface="+mn-ea"/>
          <a:cs typeface="+mn-cs"/>
        </a:defRPr>
      </a:lvl3pPr>
      <a:lvl4pPr marL="15430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bg1"/>
        </a:buClr>
        <a:buFontTx/>
        <a:buBlip>
          <a:blip r:embed="rId10"/>
        </a:buBlip>
        <a:defRPr sz="1100" b="0" kern="1200">
          <a:solidFill>
            <a:schemeClr val="bg1"/>
          </a:solidFill>
          <a:latin typeface="+mn-lt"/>
          <a:ea typeface="+mn-ea"/>
          <a:cs typeface="+mn-cs"/>
        </a:defRPr>
      </a:lvl4pPr>
      <a:lvl5pPr marL="20002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bg1"/>
        </a:buClr>
        <a:buFontTx/>
        <a:buBlip>
          <a:blip r:embed="rId10"/>
        </a:buBlip>
        <a:defRPr sz="1100" b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A44C905-A6FF-41F3-AFDC-C49713139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B1FB33-0CE5-418C-B7AD-0ADF5AB68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23A9DE85-88D1-42C3-8A8D-AC0E4914F2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0176" y="6492875"/>
            <a:ext cx="87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algn="l"/>
            <a:fld id="{D7A58E9C-ED7F-4F24-9804-D237416DEE27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619BF92D-43D3-4A2C-A2C3-5130A0ACA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577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6FC1B1EB-766B-4BFA-9D4C-2F164D38E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8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F0DF934-E0DA-478D-945B-62B2117763CC}" type="slidenum">
              <a:rPr lang="fi-FI" smtClean="0"/>
              <a:pPr/>
              <a:t>‹#›</a:t>
            </a:fld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444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00559F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Tx/>
        <a:buBlip>
          <a:blip r:embed="rId7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7"/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7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7"/>
        </a:buBlip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7"/>
        </a:buBlip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A44C905-A6FF-41F3-AFDC-C49713139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B1FB33-0CE5-418C-B7AD-0ADF5AB68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CD76BD2D-1DAD-460F-846B-2FB4437888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0176" y="6492875"/>
            <a:ext cx="87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algn="l"/>
            <a:fld id="{740CB15D-5DB0-435D-AA1F-58E0502B16E7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B9403A12-897E-4089-8369-E6BFF89F48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577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0492F8E3-A9A6-45A0-A579-57440BA30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8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F0DF934-E0DA-478D-945B-62B2117763CC}" type="slidenum">
              <a:rPr lang="fi-FI" smtClean="0"/>
              <a:pPr/>
              <a:t>‹#›</a:t>
            </a:fld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168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00559F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Tx/>
        <a:buBlip>
          <a:blip r:embed="rId8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8"/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8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8"/>
        </a:buBlip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8"/>
        </a:buBlip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A44C905-A6FF-41F3-AFDC-C49713139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B1FB33-0CE5-418C-B7AD-0ADF5AB68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3E555FE1-4BA9-4763-B3B2-464D6F30D4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0176" y="6492875"/>
            <a:ext cx="87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algn="l"/>
            <a:fld id="{9BFBD9D6-2FC8-46DB-9C53-033D18A6AD41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A468C3A6-B331-4295-BEDB-D1FC10D76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577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590DA5E-80EB-4912-905A-8F85CAE72F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8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F0DF934-E0DA-478D-945B-62B2117763CC}" type="slidenum">
              <a:rPr lang="fi-FI" smtClean="0"/>
              <a:pPr/>
              <a:t>‹#›</a:t>
            </a:fld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475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00559F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Tx/>
        <a:buBlip>
          <a:blip r:embed="rId5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5"/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5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5"/>
        </a:buBlip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5"/>
        </a:buBlip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vi.fi/tapahtumat-ja-koulutukset" TargetMode="External"/><Relationship Id="rId2" Type="http://schemas.openxmlformats.org/officeDocument/2006/relationships/hyperlink" Target="https://aviavustukset.fi/erityisavustus-yleisten-kirjastojen-toiminnan-kehittamiseen-kansalaisten-ja-paattajien-vuoropuhelun-foorumeina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ahkoinenasiointi.ahtp.fi/fi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avi.fi/tapahtumat-ja-koulutukset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AB5AE8-4CC9-4303-B9E8-BD4DB3F43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Näkökulmia kirjastojen rooliin demokratian edistäjänä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D5D9292-B5F6-4C00-A5E9-9AA6ECDB8C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Itä-Suomen </a:t>
            </a:r>
            <a:r>
              <a:rPr lang="fi-FI" dirty="0" err="1"/>
              <a:t>aluehallintovirasto</a:t>
            </a:r>
            <a:r>
              <a:rPr lang="fi-FI" dirty="0"/>
              <a:t>, kirjastotoimen ylitarkastaja Virpi Launonen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FF2243-25B8-4E1B-809D-C186EFB95F2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l"/>
            <a:fld id="{8F7AD28E-ACBB-44AC-8A89-34B51C839AEE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19AAFF8-68B5-436C-82EE-010681EC077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F0DF934-E0DA-478D-945B-62B2117763CC}" type="slidenum">
              <a:rPr lang="fi-FI" smtClean="0"/>
              <a:pPr/>
              <a:t>1</a:t>
            </a:fld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52356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FC8E70-8826-4380-A026-D6C6B8C32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49" y="303080"/>
            <a:ext cx="7459784" cy="671195"/>
          </a:xfrm>
        </p:spPr>
        <p:txBody>
          <a:bodyPr anchor="b">
            <a:normAutofit/>
          </a:bodyPr>
          <a:lstStyle/>
          <a:p>
            <a:r>
              <a:rPr lang="fi-FI" dirty="0"/>
              <a:t>Laki yleisistä kirjastoista (1492/2016):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580AE5A-F497-490B-86F8-8EB05A801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69586" y="1952216"/>
            <a:ext cx="2931306" cy="2945154"/>
          </a:xfrm>
        </p:spPr>
        <p:txBody>
          <a:bodyPr>
            <a:normAutofit/>
          </a:bodyPr>
          <a:lstStyle/>
          <a:p>
            <a:r>
              <a:rPr lang="en-US" sz="3200" dirty="0" err="1"/>
              <a:t>Taustalla</a:t>
            </a:r>
            <a:r>
              <a:rPr lang="en-US" sz="3200" dirty="0"/>
              <a:t> </a:t>
            </a:r>
            <a:r>
              <a:rPr lang="en-US" sz="3200" dirty="0" err="1"/>
              <a:t>kirjastolaki</a:t>
            </a:r>
            <a:endParaRPr lang="en-US" sz="320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1BF0B24-3EB2-4F20-894F-2F6AA63235E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209860" y="6383655"/>
            <a:ext cx="8780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974F2F3-4D9C-4CBF-AC72-1D81C3994FED}" type="datetime1">
              <a:rPr lang="fi-FI" smtClean="0"/>
              <a:pPr>
                <a:spcAft>
                  <a:spcPts val="600"/>
                </a:spcAft>
              </a:pPr>
              <a:t>3.6.2021</a:t>
            </a:fld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BC8C83D-CE2E-48D6-8EC6-136342F6860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602085" y="6014984"/>
            <a:ext cx="485775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DF0DF934-E0DA-478D-945B-62B2117763CC}" type="slidenum">
              <a:rPr lang="fi-FI" smtClean="0"/>
              <a:pPr>
                <a:spcAft>
                  <a:spcPts val="600"/>
                </a:spcAft>
              </a:pPr>
              <a:t>2</a:t>
            </a:fld>
            <a:r>
              <a:rPr lang="fi-FI"/>
              <a:t> 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1149163-C96C-4647-8EFB-3C8447A724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8937" y="1219560"/>
            <a:ext cx="7459196" cy="4673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2 § Lain tavoite</a:t>
            </a:r>
          </a:p>
          <a:p>
            <a:pPr marL="0" indent="0">
              <a:buNone/>
            </a:pPr>
            <a:r>
              <a:rPr lang="fi-FI" dirty="0"/>
              <a:t>	Tämän lain tavoitteena on edistää:</a:t>
            </a:r>
          </a:p>
          <a:p>
            <a:pPr marL="0" indent="0">
              <a:buNone/>
            </a:pPr>
            <a:r>
              <a:rPr lang="fi-FI" dirty="0"/>
              <a:t>	…</a:t>
            </a:r>
          </a:p>
          <a:p>
            <a:pPr marL="0" indent="0">
              <a:buNone/>
            </a:pPr>
            <a:r>
              <a:rPr lang="fi-FI" dirty="0"/>
              <a:t>	5) aktiivista kansalaisuutta, demokratiaa ja 	sananvapautta.</a:t>
            </a:r>
          </a:p>
          <a:p>
            <a:pPr marL="0" indent="0">
              <a:buNone/>
            </a:pPr>
            <a:r>
              <a:rPr lang="fi-FI" dirty="0"/>
              <a:t>	Tavoitteen toteuttamisessa lähtökohtina ovat 	yhteisöllisyys, moniarvoisuus ja kulttuurinen 	moninaisuus.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59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C2AC61-F4B9-41F5-91F6-6B2502EFE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5291328" y="620689"/>
            <a:ext cx="6394704" cy="80352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DE04B16-3886-4E82-8EC7-6A2DF556FB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91327" y="1196752"/>
            <a:ext cx="6394704" cy="4729005"/>
          </a:xfrm>
        </p:spPr>
        <p:txBody>
          <a:bodyPr/>
          <a:lstStyle/>
          <a:p>
            <a:r>
              <a:rPr lang="fi-FI" dirty="0"/>
              <a:t>Tukea medialukutaitoon ja erilaisiin alustoihin ja välineisiin: kyky osallistua keskusteluun eri foorumeilla</a:t>
            </a:r>
          </a:p>
          <a:p>
            <a:pPr lvl="1"/>
            <a:r>
              <a:rPr lang="fi-FI" dirty="0"/>
              <a:t>Lukutaitokasvatus</a:t>
            </a:r>
          </a:p>
          <a:p>
            <a:pPr lvl="1"/>
            <a:r>
              <a:rPr lang="fi-FI" dirty="0"/>
              <a:t>Monilukutaito</a:t>
            </a:r>
          </a:p>
          <a:p>
            <a:pPr lvl="1"/>
            <a:r>
              <a:rPr lang="fi-FI" dirty="0"/>
              <a:t>Digituki</a:t>
            </a:r>
          </a:p>
          <a:p>
            <a:pPr lvl="1"/>
            <a:r>
              <a:rPr lang="fi-FI" dirty="0"/>
              <a:t>Erilaiset laitteet ja niiden käyttö</a:t>
            </a:r>
          </a:p>
          <a:p>
            <a:pPr lvl="1"/>
            <a:r>
              <a:rPr lang="fi-FI" dirty="0"/>
              <a:t>Kohderyhminä kaikenikäiset</a:t>
            </a:r>
          </a:p>
          <a:p>
            <a:r>
              <a:rPr lang="fi-FI" dirty="0"/>
              <a:t>Osallisuuden tukeminen: tietoperusta ja aktiivinen toimijuus (yhteisöllisyys)</a:t>
            </a:r>
          </a:p>
          <a:p>
            <a:pPr lvl="1"/>
            <a:r>
              <a:rPr lang="fi-FI" dirty="0"/>
              <a:t>Tietoa eri ilmiöistä ja asioista (eri näkökulmista)</a:t>
            </a:r>
          </a:p>
          <a:p>
            <a:pPr lvl="1"/>
            <a:r>
              <a:rPr lang="fi-FI" dirty="0"/>
              <a:t>Mahdollisuus itse tuottaa tietoa</a:t>
            </a:r>
          </a:p>
          <a:p>
            <a:pPr lvl="1"/>
            <a:r>
              <a:rPr lang="fi-FI" dirty="0"/>
              <a:t>Mahdollisuus jakaa tietoa</a:t>
            </a:r>
          </a:p>
          <a:p>
            <a:pPr lvl="1"/>
            <a:r>
              <a:rPr lang="fi-FI" dirty="0"/>
              <a:t>Fyysinen ja virtuaalinen paikka toimijuudelle</a:t>
            </a:r>
          </a:p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E718AA7-81F1-43D5-948D-A3D522EDA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i-FI" dirty="0"/>
              <a:t>Aktiivinen kansalaisuus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795BC08-E800-4E1C-A437-51225C6D606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C15CBFB-BB16-49EC-A927-D79A3C655365}" type="datetime1">
              <a:rPr lang="fi-FI" smtClean="0"/>
              <a:t>3.6.2021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C5B068-02EC-4E38-85AF-E75FC339D9F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9D0C5CE-AA54-4D19-AB65-8441CDC384DD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446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66C37-E640-4928-9BBD-618F35994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328" y="701041"/>
            <a:ext cx="6394704" cy="63664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EB46BEB-34C5-4732-AE6A-2E200FA949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91327" y="980728"/>
            <a:ext cx="6394704" cy="4945029"/>
          </a:xfrm>
        </p:spPr>
        <p:txBody>
          <a:bodyPr/>
          <a:lstStyle/>
          <a:p>
            <a:r>
              <a:rPr lang="fi-FI" dirty="0"/>
              <a:t>Avoin, puolueeton tila: fyysinen ja virtuaalinen paikka erilaisten ihmisten ja ajatusten kohtaamiselle</a:t>
            </a:r>
          </a:p>
          <a:p>
            <a:pPr lvl="1"/>
            <a:r>
              <a:rPr lang="fi-FI" dirty="0"/>
              <a:t>Päättäjien kohtaaminen VUOROVAIKUTUS</a:t>
            </a:r>
          </a:p>
          <a:p>
            <a:pPr lvl="1"/>
            <a:r>
              <a:rPr lang="fi-FI" dirty="0"/>
              <a:t>Politiikka? Kyllä, mahdollisuus kaikille puolueille</a:t>
            </a:r>
          </a:p>
          <a:p>
            <a:pPr lvl="1"/>
            <a:r>
              <a:rPr lang="fi-FI" dirty="0"/>
              <a:t>Pakotetaanko kirjaston kävijät kuuntelemaan poliittista keskustelua? Ei, tila- ja aikataulujärjestelyt</a:t>
            </a:r>
          </a:p>
          <a:p>
            <a:pPr marL="457200" lvl="1" indent="0">
              <a:buNone/>
            </a:pP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BCDD6CC-F24C-4534-A835-910EC5E34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i-FI" dirty="0"/>
              <a:t>Demokratia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145BBC8-8080-4E24-A1CB-9128DC448B1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FCF5E6C-90F6-4C52-8F73-D428B1D25C77}" type="datetime1">
              <a:rPr lang="fi-FI" smtClean="0"/>
              <a:t>3.6.2021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C2CF758-8A14-422F-9D31-505F7803C8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9D0C5CE-AA54-4D19-AB65-8441CDC384DD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582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E96E837F-A3D8-45BA-9DA8-891867B97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5291328" y="620689"/>
            <a:ext cx="6394704" cy="80352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F17EDA28-4018-4211-BF78-E282BC02D8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91327" y="908720"/>
            <a:ext cx="6394704" cy="5017037"/>
          </a:xfrm>
        </p:spPr>
        <p:txBody>
          <a:bodyPr/>
          <a:lstStyle/>
          <a:p>
            <a:r>
              <a:rPr lang="fi-FI" dirty="0"/>
              <a:t>Moniarvoisuus</a:t>
            </a:r>
          </a:p>
          <a:p>
            <a:pPr lvl="1"/>
            <a:r>
              <a:rPr lang="fi-FI" dirty="0"/>
              <a:t>Tunnistettava myös omat arvokuplat</a:t>
            </a:r>
          </a:p>
          <a:p>
            <a:r>
              <a:rPr lang="fi-FI" dirty="0"/>
              <a:t>Keskustelukulttuurin rakentaminen</a:t>
            </a:r>
          </a:p>
          <a:p>
            <a:pPr lvl="1"/>
            <a:r>
              <a:rPr lang="fi-FI" dirty="0"/>
              <a:t>Avoin paikka keskustelulle ja mielipiteillä, mutta HYVÄT TAVAT </a:t>
            </a:r>
          </a:p>
          <a:p>
            <a:r>
              <a:rPr lang="fi-FI" dirty="0"/>
              <a:t>Vapaan tiedonvälityksen puolella: mahdollisuus käyttää tietoa ei sidottu varallisuuteen</a:t>
            </a:r>
          </a:p>
          <a:p>
            <a:pPr lvl="1"/>
            <a:r>
              <a:rPr lang="fi-FI" dirty="0"/>
              <a:t>Myös maksumuurin takana olevat lehdet asiakkaiden käytettävissä </a:t>
            </a:r>
          </a:p>
          <a:p>
            <a:pPr lvl="1"/>
            <a:endParaRPr lang="fi-FI" dirty="0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FC5A7AB9-1BB6-4E46-8303-6D44FB4CC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i-FI" dirty="0"/>
              <a:t>Sananvapaus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CABAB5E-22A7-428F-9572-9ED5BD9EDE0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FCF5E6C-90F6-4C52-8F73-D428B1D25C77}" type="datetime1">
              <a:rPr lang="fi-FI" smtClean="0"/>
              <a:t>3.6.2021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2B2CEBC-4E2A-4104-BC25-AFEA4A6DBF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9D0C5CE-AA54-4D19-AB65-8441CDC384DD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089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677D969-40EF-468F-A612-F925BDC8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01040"/>
            <a:ext cx="5590032" cy="1325563"/>
          </a:xfrm>
        </p:spPr>
        <p:txBody>
          <a:bodyPr/>
          <a:lstStyle/>
          <a:p>
            <a:r>
              <a:rPr lang="en-US" dirty="0" err="1"/>
              <a:t>Muuta</a:t>
            </a:r>
            <a:r>
              <a:rPr lang="en-US" dirty="0"/>
              <a:t> </a:t>
            </a:r>
            <a:r>
              <a:rPr lang="en-US" dirty="0" err="1"/>
              <a:t>huomioitavaa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3CB6A4B-4C37-49F9-8856-6ABB7AE177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97" y="2195133"/>
            <a:ext cx="5590033" cy="3192842"/>
          </a:xfrm>
        </p:spPr>
        <p:txBody>
          <a:bodyPr/>
          <a:lstStyle/>
          <a:p>
            <a:r>
              <a:rPr lang="en-US" dirty="0" err="1"/>
              <a:t>Empatiakyky</a:t>
            </a:r>
            <a:endParaRPr lang="en-US" dirty="0"/>
          </a:p>
          <a:p>
            <a:r>
              <a:rPr lang="en-US" dirty="0" err="1"/>
              <a:t>Koulutustaso</a:t>
            </a:r>
            <a:r>
              <a:rPr lang="en-US" dirty="0"/>
              <a:t>/</a:t>
            </a:r>
            <a:r>
              <a:rPr lang="en-US" dirty="0" err="1"/>
              <a:t>lukutaito</a:t>
            </a:r>
            <a:r>
              <a:rPr lang="en-US" dirty="0"/>
              <a:t> </a:t>
            </a:r>
            <a:r>
              <a:rPr lang="en-US" dirty="0" err="1"/>
              <a:t>yhteiskunnan</a:t>
            </a:r>
            <a:r>
              <a:rPr lang="en-US" dirty="0"/>
              <a:t> </a:t>
            </a:r>
            <a:r>
              <a:rPr lang="en-US" dirty="0" err="1"/>
              <a:t>vakaus</a:t>
            </a:r>
            <a:endParaRPr lang="en-US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75045AB-2C08-42BC-BCA8-28F6D10105E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30176" y="6492875"/>
            <a:ext cx="8780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CFCCAA4-6C7E-4773-A605-8192AC8BF43D}" type="datetime1">
              <a:rPr lang="fi-FI" smtClean="0"/>
              <a:pPr>
                <a:spcAft>
                  <a:spcPts val="600"/>
                </a:spcAft>
              </a:pPr>
              <a:t>3.6.2021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C1243D-E29F-4769-AB51-FD1213A0DA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9D0C5CE-AA54-4D19-AB65-8441CDC384DD}" type="slidenum">
              <a:rPr lang="fi-FI" smtClean="0"/>
              <a:pPr>
                <a:spcAft>
                  <a:spcPts val="600"/>
                </a:spcAft>
              </a:pPr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54626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A07877E-F74F-40E5-BD68-F07B24448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01040"/>
            <a:ext cx="5590032" cy="1325563"/>
          </a:xfrm>
        </p:spPr>
        <p:txBody>
          <a:bodyPr/>
          <a:lstStyle/>
          <a:p>
            <a:r>
              <a:rPr lang="en-US" dirty="0"/>
              <a:t>Uusi </a:t>
            </a:r>
            <a:r>
              <a:rPr lang="en-US" dirty="0" err="1"/>
              <a:t>avustusmuoto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3EFC906-2B25-4FB8-ACB8-9BDB10C4B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8380" y="233323"/>
            <a:ext cx="2599592" cy="1767731"/>
          </a:xfrm>
        </p:spPr>
        <p:txBody>
          <a:bodyPr/>
          <a:lstStyle/>
          <a:p>
            <a:r>
              <a:rPr lang="en-US" dirty="0" err="1"/>
              <a:t>Demokratia-avustus</a:t>
            </a:r>
            <a:r>
              <a:rPr lang="en-US" dirty="0"/>
              <a:t> </a:t>
            </a:r>
            <a:r>
              <a:rPr lang="en-US" dirty="0" err="1"/>
              <a:t>hakuun</a:t>
            </a:r>
            <a:endParaRPr lang="en-US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D23F08F-D5AA-42C6-A325-C48FF83B9BE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0176" y="6492875"/>
            <a:ext cx="8780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D9E59B6-675A-4094-96A7-4529B809B71E}" type="datetime1">
              <a:rPr lang="fi-FI" smtClean="0"/>
              <a:pPr>
                <a:spcAft>
                  <a:spcPts val="600"/>
                </a:spcAft>
              </a:pPr>
              <a:t>3.6.2021</a:t>
            </a:fld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1E162FC-871E-48F2-B221-2279FB0DB7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9D0C5CE-AA54-4D19-AB65-8441CDC384DD}" type="slidenum">
              <a:rPr lang="fi-FI" smtClean="0"/>
              <a:pPr>
                <a:spcAft>
                  <a:spcPts val="600"/>
                </a:spcAft>
              </a:pPr>
              <a:t>7</a:t>
            </a:fld>
            <a:endParaRPr lang="fi-FI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AC0093B7-565F-4A50-9487-43329950A4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97" y="2195133"/>
            <a:ext cx="5590033" cy="3192842"/>
          </a:xfrm>
        </p:spPr>
        <p:txBody>
          <a:bodyPr>
            <a:normAutofit fontScale="85000" lnSpcReduction="20000"/>
          </a:bodyPr>
          <a:lstStyle/>
          <a:p>
            <a:r>
              <a:rPr lang="fi-FI" dirty="0"/>
              <a:t>Eduskunta myöntänyt miljoonan euron lisämäärärahan yleisten kirjastojen toiminnan vahvistamiseksi osallisuuden ja osallistumisen sekä yhteiskunnallisen vuoropuhelun areenoina</a:t>
            </a:r>
          </a:p>
          <a:p>
            <a:r>
              <a:rPr lang="fi-FI" dirty="0"/>
              <a:t>Aluehallintovirastot toimivat valtionapuviranomaisina</a:t>
            </a:r>
          </a:p>
          <a:p>
            <a:r>
              <a:rPr lang="fi-FI" dirty="0"/>
              <a:t>Hakuaika 16.8. - 20.9.21</a:t>
            </a:r>
          </a:p>
          <a:p>
            <a:r>
              <a:rPr lang="fi-FI" dirty="0"/>
              <a:t>Hakuohje </a:t>
            </a:r>
            <a:r>
              <a:rPr lang="fi-FI" dirty="0">
                <a:hlinkClick r:id="rId2"/>
              </a:rPr>
              <a:t>aviavustukset.fi-sivuilla</a:t>
            </a:r>
            <a:endParaRPr lang="fi-FI" dirty="0"/>
          </a:p>
          <a:p>
            <a:r>
              <a:rPr lang="fi-FI" dirty="0"/>
              <a:t>Hakijoiden tueksi </a:t>
            </a:r>
            <a:r>
              <a:rPr lang="fi-FI" dirty="0" err="1"/>
              <a:t>avustuskiihdyttämöt</a:t>
            </a:r>
            <a:r>
              <a:rPr lang="fi-FI" dirty="0"/>
              <a:t> kesä- ja heinäkuussa (lisätiedot ja ilmoittautuminen: </a:t>
            </a:r>
            <a:r>
              <a:rPr lang="fi-FI" dirty="0">
                <a:hlinkClick r:id="rId3"/>
              </a:rPr>
              <a:t>https://avi.fi/tapahtumat-ja-koulutukset</a:t>
            </a:r>
            <a:r>
              <a:rPr lang="fi-FI" dirty="0"/>
              <a:t>)</a:t>
            </a:r>
          </a:p>
          <a:p>
            <a:r>
              <a:rPr lang="fi-FI" dirty="0"/>
              <a:t>Myös alueelliset hakuinfot Itä-Suomessa</a:t>
            </a:r>
          </a:p>
        </p:txBody>
      </p:sp>
    </p:spTree>
    <p:extLst>
      <p:ext uri="{BB962C8B-B14F-4D97-AF65-F5344CB8AC3E}">
        <p14:creationId xmlns:p14="http://schemas.microsoft.com/office/powerpoint/2010/main" val="144416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2B780B-0853-4B84-B4FD-75C7318E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328" y="701040"/>
            <a:ext cx="6394704" cy="231203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E08B451-1BEC-4F19-AB56-BCEC2EEBBC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896" y="701040"/>
            <a:ext cx="6526135" cy="5224717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Aluehallintovirasto myöntää tässä hakukokonaisuudessa valtionavustuksia, joiden tavoitteena on kehittää yleisiä kirjastoja fyysisinä ja virtuaalisina matalan kynnyksen kohtaamispaikkoina lisäämällä erityisesti kansalaisten ja päättäjien välistä vuorovaikutusta.  </a:t>
            </a:r>
          </a:p>
          <a:p>
            <a:r>
              <a:rPr lang="fi-FI" dirty="0"/>
              <a:t>Tavoitteena on vaikuttaa yhteiskunnalliseen demokratiakehitykseen parantamalla kansalaisten tiedonsaantia ja vaikuttamismahdollisuuksia paikallisen, alueellisen, valtakunnallisen ja EU-tason päätöksenteossa.  </a:t>
            </a:r>
          </a:p>
          <a:p>
            <a:r>
              <a:rPr lang="fi-FI" dirty="0"/>
              <a:t>Avustuksia voivat hakea kunnat/kunnalliset yleiset kirjastot.   </a:t>
            </a:r>
          </a:p>
          <a:p>
            <a:r>
              <a:rPr lang="fi-FI" dirty="0"/>
              <a:t>Aluehallintovirastoista myönnettävien valtionavustusten hakemukset tehdään aluehallinnon sähköisessä asiointipalvelussa </a:t>
            </a:r>
            <a:r>
              <a:rPr lang="fi-FI" u="sng" dirty="0">
                <a:hlinkClick r:id="rId2"/>
              </a:rPr>
              <a:t>https://sahkoinenasiointi.ahtp.fi/</a:t>
            </a:r>
            <a:r>
              <a:rPr lang="fi-FI" u="sng" dirty="0"/>
              <a:t> </a:t>
            </a:r>
            <a:r>
              <a:rPr lang="fi-FI" dirty="0"/>
              <a:t>.</a:t>
            </a:r>
          </a:p>
          <a:p>
            <a:r>
              <a:rPr lang="fi-FI" dirty="0"/>
              <a:t>Hakuaika 16.8. - 20.9.21</a:t>
            </a:r>
          </a:p>
          <a:p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A32DEF21-8631-479A-92DE-14C1E986B8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15909" y="1650220"/>
            <a:ext cx="2641728" cy="2133600"/>
          </a:xfrm>
        </p:spPr>
        <p:txBody>
          <a:bodyPr/>
          <a:lstStyle/>
          <a:p>
            <a:r>
              <a:rPr lang="fi-FI" dirty="0"/>
              <a:t>Keskeistä hakuohjeesta</a:t>
            </a:r>
            <a:endParaRPr lang="en-US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F476A6-B224-4D43-B4A2-468CE1E94F7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0176" y="6492875"/>
            <a:ext cx="8780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6D2D9A-F346-4282-8EB5-EA3BD89E3538}" type="datetime1">
              <a:rPr lang="fi-FI" smtClean="0"/>
              <a:pPr>
                <a:spcAft>
                  <a:spcPts val="600"/>
                </a:spcAft>
              </a:pPr>
              <a:t>3.6.2021</a:t>
            </a:fld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0BAA65B-F771-4230-92C4-7411D66AFD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6492875"/>
            <a:ext cx="4857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9D0C5CE-AA54-4D19-AB65-8441CDC384DD}" type="slidenum">
              <a:rPr lang="fi-FI" smtClean="0"/>
              <a:pPr>
                <a:spcAft>
                  <a:spcPts val="600"/>
                </a:spcAft>
              </a:pPr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8134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5B2A04-013F-47AD-AAB7-263B77C47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328" y="701041"/>
            <a:ext cx="6394704" cy="63664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CFA5DDA-A9A9-41ED-9869-B8864FFEC9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91327" y="900376"/>
            <a:ext cx="6394704" cy="5025381"/>
          </a:xfrm>
        </p:spPr>
        <p:txBody>
          <a:bodyPr/>
          <a:lstStyle/>
          <a:p>
            <a:pPr fontAlgn="base"/>
            <a:r>
              <a:rPr lang="fi-FI" dirty="0"/>
              <a:t>parantaa kansalaisten vaikuttamis- ja osallistumismahdollisuuksia päätöksentekoon  </a:t>
            </a:r>
          </a:p>
          <a:p>
            <a:pPr fontAlgn="base"/>
            <a:r>
              <a:rPr lang="fi-FI" dirty="0"/>
              <a:t>tuoda yhteiskunnallinen keskustelu kirjaston tiloihin  </a:t>
            </a:r>
          </a:p>
          <a:p>
            <a:pPr fontAlgn="base"/>
            <a:r>
              <a:rPr lang="fi-FI" dirty="0"/>
              <a:t>lisätä vuoropuhelua kansalaisten ja päättäjien välillä </a:t>
            </a:r>
          </a:p>
          <a:p>
            <a:pPr fontAlgn="base"/>
            <a:r>
              <a:rPr lang="fi-FI" dirty="0"/>
              <a:t>testata erilaisia vuorovaikutteisia toimintamuotoja </a:t>
            </a:r>
          </a:p>
          <a:p>
            <a:pPr fontAlgn="base"/>
            <a:r>
              <a:rPr lang="fi-FI" dirty="0"/>
              <a:t>tuoda hyväksi havaitut toimintamallit osaksi kirjastojen arkea  </a:t>
            </a:r>
          </a:p>
          <a:p>
            <a:pPr fontAlgn="base"/>
            <a:r>
              <a:rPr lang="fi-FI" dirty="0"/>
              <a:t>edistää yhteiskunnallista vuoropuhelua.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FA5795B-8756-4F53-A53B-2B6507C11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i-FI" dirty="0"/>
              <a:t>Hankkeella tulee edistää jotain seuraavista: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0E011A9-8F59-449D-A070-7490DCDAA75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FCF5E6C-90F6-4C52-8F73-D428B1D25C77}" type="datetime1">
              <a:rPr lang="fi-FI" smtClean="0"/>
              <a:t>3.6.2021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97DCBB5-26EB-41AE-BBBF-6011422F08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9D0C5CE-AA54-4D19-AB65-8441CDC384DD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5498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D0A789-1EEE-414B-A88B-FBEDFEE76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Kiihdyttämöt</a:t>
            </a:r>
            <a:r>
              <a:rPr lang="fi-FI" dirty="0"/>
              <a:t> työn tukena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C162A97-C79F-4384-BDC6-C72DA48E20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Ilmoittaudu: </a:t>
            </a:r>
            <a:r>
              <a:rPr lang="fi-FI" dirty="0">
                <a:hlinkClick r:id="rId2"/>
              </a:rPr>
              <a:t>https://avi.fi/tapahtumat-ja-koulutukset</a:t>
            </a:r>
            <a:r>
              <a:rPr lang="fi-FI" dirty="0"/>
              <a:t> </a:t>
            </a:r>
          </a:p>
          <a:p>
            <a:r>
              <a:rPr lang="fi-FI" dirty="0"/>
              <a:t>Ei ole pakko osallistua!</a:t>
            </a:r>
          </a:p>
          <a:p>
            <a:r>
              <a:rPr lang="fi-FI" dirty="0"/>
              <a:t>Alueelliset infot/työpajat: 19.8. ja </a:t>
            </a:r>
            <a:r>
              <a:rPr lang="fi-FI"/>
              <a:t>1.9.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37CABE3-C3B7-46CC-A0AA-55822C800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i-FI" dirty="0"/>
              <a:t>Nyt ideoimaan!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C902D9E-1617-4C17-93C7-C2DE689080F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FCF5E6C-90F6-4C52-8F73-D428B1D25C77}" type="datetime1">
              <a:rPr lang="fi-FI" smtClean="0"/>
              <a:t>3.6.2021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FA8FCED-D094-46AB-9A84-AAA98A601D4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9D0C5CE-AA54-4D19-AB65-8441CDC384DD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0044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FDC7B69-F7EF-4114-9A01-8D7DB78D5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0C09C-3CA5-4597-B8DC-974814B976D2}" type="datetime1">
              <a:rPr lang="fi-FI" smtClean="0"/>
              <a:t>3.6.2021</a:t>
            </a:fld>
            <a:endParaRPr lang="fi-FI" dirty="0"/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6E4B1C72-807F-4A4E-A024-5569FD89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F934-E0DA-478D-945B-62B2117763CC}" type="slidenum">
              <a:rPr lang="fi-FI" smtClean="0"/>
              <a:pPr/>
              <a:t>11</a:t>
            </a:fld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84479427"/>
      </p:ext>
    </p:extLst>
  </p:cSld>
  <p:clrMapOvr>
    <a:masterClrMapping/>
  </p:clrMapOvr>
</p:sld>
</file>

<file path=ppt/theme/theme1.xml><?xml version="1.0" encoding="utf-8"?>
<a:theme xmlns:a="http://schemas.openxmlformats.org/drawingml/2006/main" name="Aluehallintovirasto">
  <a:themeElements>
    <a:clrScheme name="AV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59F"/>
      </a:accent1>
      <a:accent2>
        <a:srgbClr val="FFF9E3"/>
      </a:accent2>
      <a:accent3>
        <a:srgbClr val="840084"/>
      </a:accent3>
      <a:accent4>
        <a:srgbClr val="7DB928"/>
      </a:accent4>
      <a:accent5>
        <a:srgbClr val="293542"/>
      </a:accent5>
      <a:accent6>
        <a:srgbClr val="FFFFFF"/>
      </a:accent6>
      <a:hlink>
        <a:srgbClr val="FFFFFF"/>
      </a:hlink>
      <a:folHlink>
        <a:srgbClr val="E7E6E6"/>
      </a:folHlink>
    </a:clrScheme>
    <a:fontScheme name="AVI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1 Aluehallintovirasto PowerPoint-esitysmalli.potx" id="{F85CDC77-74E4-4060-8C3F-9EC0483BD9AC}" vid="{62532C89-A644-4232-BE53-CEA6CFE8E64C}"/>
    </a:ext>
  </a:extLst>
</a:theme>
</file>

<file path=ppt/theme/theme2.xml><?xml version="1.0" encoding="utf-8"?>
<a:theme xmlns:a="http://schemas.openxmlformats.org/drawingml/2006/main" name="Diapohjat työkäyttöön">
  <a:themeElements>
    <a:clrScheme name="AVI sinin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59F"/>
      </a:accent1>
      <a:accent2>
        <a:srgbClr val="FFF9E3"/>
      </a:accent2>
      <a:accent3>
        <a:srgbClr val="840084"/>
      </a:accent3>
      <a:accent4>
        <a:srgbClr val="7DB928"/>
      </a:accent4>
      <a:accent5>
        <a:srgbClr val="293542"/>
      </a:accent5>
      <a:accent6>
        <a:srgbClr val="FFFFFF"/>
      </a:accent6>
      <a:hlink>
        <a:srgbClr val="00559F"/>
      </a:hlink>
      <a:folHlink>
        <a:srgbClr val="000000"/>
      </a:folHlink>
    </a:clrScheme>
    <a:fontScheme name="AVI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1 Aluehallintovirasto PowerPoint-esitysmalli.potx" id="{F85CDC77-74E4-4060-8C3F-9EC0483BD9AC}" vid="{9F7C9D5C-6CBD-4D3D-B3C1-3243B91816C7}"/>
    </a:ext>
  </a:extLst>
</a:theme>
</file>

<file path=ppt/theme/theme3.xml><?xml version="1.0" encoding="utf-8"?>
<a:theme xmlns:a="http://schemas.openxmlformats.org/drawingml/2006/main" name="Visuaalisetdiat 2">
  <a:themeElements>
    <a:clrScheme name="AVI sinin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59F"/>
      </a:accent1>
      <a:accent2>
        <a:srgbClr val="FFF9E3"/>
      </a:accent2>
      <a:accent3>
        <a:srgbClr val="840084"/>
      </a:accent3>
      <a:accent4>
        <a:srgbClr val="7DB928"/>
      </a:accent4>
      <a:accent5>
        <a:srgbClr val="293542"/>
      </a:accent5>
      <a:accent6>
        <a:srgbClr val="FFFFFF"/>
      </a:accent6>
      <a:hlink>
        <a:srgbClr val="00559F"/>
      </a:hlink>
      <a:folHlink>
        <a:srgbClr val="000000"/>
      </a:folHlink>
    </a:clrScheme>
    <a:fontScheme name="AVI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1 Aluehallintovirasto PowerPoint-esitysmalli.potx" id="{F85CDC77-74E4-4060-8C3F-9EC0483BD9AC}" vid="{5ADAF7DD-2830-4020-8BA9-62E53B65D24B}"/>
    </a:ext>
  </a:extLst>
</a:theme>
</file>

<file path=ppt/theme/theme4.xml><?xml version="1.0" encoding="utf-8"?>
<a:theme xmlns:a="http://schemas.openxmlformats.org/drawingml/2006/main" name="Väliotsikko- ja lopetusdiat">
  <a:themeElements>
    <a:clrScheme name="AVI linki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59F"/>
      </a:accent1>
      <a:accent2>
        <a:srgbClr val="FFF9E3"/>
      </a:accent2>
      <a:accent3>
        <a:srgbClr val="840084"/>
      </a:accent3>
      <a:accent4>
        <a:srgbClr val="7DB928"/>
      </a:accent4>
      <a:accent5>
        <a:srgbClr val="293542"/>
      </a:accent5>
      <a:accent6>
        <a:srgbClr val="FFF9E3"/>
      </a:accent6>
      <a:hlink>
        <a:srgbClr val="FFFFFF"/>
      </a:hlink>
      <a:folHlink>
        <a:srgbClr val="E7E6E6"/>
      </a:folHlink>
    </a:clrScheme>
    <a:fontScheme name="AVI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1 Aluehallintovirasto PowerPoint-esitysmalli.potx" id="{F85CDC77-74E4-4060-8C3F-9EC0483BD9AC}" vid="{2406F302-5AC6-4B5A-ACD1-1BC1D765A946}"/>
    </a:ext>
  </a:extLst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EFABE52F94C084BAE72F37DA6CFB9C1" ma:contentTypeVersion="12" ma:contentTypeDescription="Luo uusi asiakirja." ma:contentTypeScope="" ma:versionID="c60066a1ed8b4d9e484ce7d9ead8c355">
  <xsd:schema xmlns:xsd="http://www.w3.org/2001/XMLSchema" xmlns:xs="http://www.w3.org/2001/XMLSchema" xmlns:p="http://schemas.microsoft.com/office/2006/metadata/properties" xmlns:ns3="cb51b0cb-9d34-4180-b72a-49dbe5cb8e6a" xmlns:ns4="f69bba8d-8be0-4cf5-8a06-27465fb72784" targetNamespace="http://schemas.microsoft.com/office/2006/metadata/properties" ma:root="true" ma:fieldsID="ac6e7058ae3ff4318490ed0df3a18408" ns3:_="" ns4:_="">
    <xsd:import namespace="cb51b0cb-9d34-4180-b72a-49dbe5cb8e6a"/>
    <xsd:import namespace="f69bba8d-8be0-4cf5-8a06-27465fb7278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51b0cb-9d34-4180-b72a-49dbe5cb8e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bba8d-8be0-4cf5-8a06-27465fb727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81AF5C7-C56A-4187-ABA4-27B1182F38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51b0cb-9d34-4180-b72a-49dbe5cb8e6a"/>
    <ds:schemaRef ds:uri="f69bba8d-8be0-4cf5-8a06-27465fb727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9983372-C3A5-4FDE-BD61-E7D786F592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ED2BC5-EC95-46A2-8FD2-04D9B1E995F3}">
  <ds:schemaRefs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f69bba8d-8be0-4cf5-8a06-27465fb72784"/>
    <ds:schemaRef ds:uri="cb51b0cb-9d34-4180-b72a-49dbe5cb8e6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01 Aluehallintovirasto PowerPoint-esitysmalli</Template>
  <TotalTime>240</TotalTime>
  <Words>298</Words>
  <Application>Microsoft Office PowerPoint</Application>
  <PresentationFormat>Laajakuva</PresentationFormat>
  <Paragraphs>89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11</vt:i4>
      </vt:variant>
    </vt:vector>
  </HeadingPairs>
  <TitlesOfParts>
    <vt:vector size="19" baseType="lpstr">
      <vt:lpstr>Arial</vt:lpstr>
      <vt:lpstr>Calibri</vt:lpstr>
      <vt:lpstr>Georgia</vt:lpstr>
      <vt:lpstr>Verdana</vt:lpstr>
      <vt:lpstr>Aluehallintovirasto</vt:lpstr>
      <vt:lpstr>Diapohjat työkäyttöön</vt:lpstr>
      <vt:lpstr>Visuaalisetdiat 2</vt:lpstr>
      <vt:lpstr>Väliotsikko- ja lopetusdiat</vt:lpstr>
      <vt:lpstr>Näkökulmia kirjastojen rooliin demokratian edistäjänä</vt:lpstr>
      <vt:lpstr>Laki yleisistä kirjastoista (1492/2016):</vt:lpstr>
      <vt:lpstr> </vt:lpstr>
      <vt:lpstr> </vt:lpstr>
      <vt:lpstr> </vt:lpstr>
      <vt:lpstr>Muuta huomioitavaa</vt:lpstr>
      <vt:lpstr>Uusi avustusmuoto</vt:lpstr>
      <vt:lpstr> </vt:lpstr>
      <vt:lpstr> </vt:lpstr>
      <vt:lpstr>Kiihdyttämöt työn tukena</vt:lpstr>
      <vt:lpstr>PowerPoint-esitys</vt:lpstr>
    </vt:vector>
  </TitlesOfParts>
  <Company>Aluehallintovirasto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Näkökulmia kirjastojen rooliin demokratian edistäjänä</dc:title>
  <dc:creator>Launonen Virpi</dc:creator>
  <cp:lastModifiedBy>Vuorinne Johanna</cp:lastModifiedBy>
  <cp:revision>13</cp:revision>
  <dcterms:created xsi:type="dcterms:W3CDTF">2021-05-26T09:46:55Z</dcterms:created>
  <dcterms:modified xsi:type="dcterms:W3CDTF">2021-06-03T05:21:50Z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0x0101004EFABE52F94C084BAE72F37DA6CFB9C1</vt:lpwstr>
  </property>
</Properties>
</file>