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9"/>
  </p:notesMasterIdLst>
  <p:sldIdLst>
    <p:sldId id="256" r:id="rId22"/>
    <p:sldId id="257" r:id="rId23"/>
    <p:sldId id="258" r:id="rId24"/>
    <p:sldId id="259" r:id="rId25"/>
    <p:sldId id="260" r:id="rId26"/>
    <p:sldId id="261" r:id="rId27"/>
    <p:sldId id="262" r:id="rId2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 Extra Bold" charset="1" panose="020B0906030804020204"/>
      <p:regular r:id="rId10"/>
    </p:embeddedFont>
    <p:embeddedFont>
      <p:font typeface="Open Sans Extra Bold Italics" charset="1" panose="020B0906030804020204"/>
      <p:regular r:id="rId11"/>
    </p:embeddedFont>
    <p:embeddedFont>
      <p:font typeface="HK Grotesk" charset="1" panose="00000500000000000000"/>
      <p:regular r:id="rId12"/>
    </p:embeddedFont>
    <p:embeddedFont>
      <p:font typeface="HK Grotesk Bold" charset="1" panose="00000800000000000000"/>
      <p:regular r:id="rId13"/>
    </p:embeddedFont>
    <p:embeddedFont>
      <p:font typeface="HK Grotesk Italics" charset="1" panose="00000500000000000000"/>
      <p:regular r:id="rId14"/>
    </p:embeddedFont>
    <p:embeddedFont>
      <p:font typeface="HK Grotesk Bold Italics" charset="1" panose="00000800000000000000"/>
      <p:regular r:id="rId15"/>
    </p:embeddedFont>
    <p:embeddedFont>
      <p:font typeface="HK Grotesk Light" charset="1" panose="00000400000000000000"/>
      <p:regular r:id="rId16"/>
    </p:embeddedFont>
    <p:embeddedFont>
      <p:font typeface="HK Grotesk Light Italics" charset="1" panose="00000400000000000000"/>
      <p:regular r:id="rId17"/>
    </p:embeddedFont>
    <p:embeddedFont>
      <p:font typeface="HK Grotesk Medium" charset="1" panose="00000600000000000000"/>
      <p:regular r:id="rId18"/>
    </p:embeddedFont>
    <p:embeddedFont>
      <p:font typeface="HK Grotesk Medium Italics" charset="1" panose="00000600000000000000"/>
      <p:regular r:id="rId19"/>
    </p:embeddedFont>
    <p:embeddedFont>
      <p:font typeface="HK Grotesk Semi-Bold" charset="1" panose="00000700000000000000"/>
      <p:regular r:id="rId20"/>
    </p:embeddedFont>
    <p:embeddedFont>
      <p:font typeface="HK Grotesk Semi-Bold Italics" charset="1" panose="000007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23" Target="slides/slide2.xml" Type="http://schemas.openxmlformats.org/officeDocument/2006/relationships/slide"/><Relationship Id="rId24" Target="slides/slide3.xml" Type="http://schemas.openxmlformats.org/officeDocument/2006/relationships/slide"/><Relationship Id="rId25" Target="slides/slide4.xml" Type="http://schemas.openxmlformats.org/officeDocument/2006/relationships/slide"/><Relationship Id="rId26" Target="slides/slide5.xml" Type="http://schemas.openxmlformats.org/officeDocument/2006/relationships/slide"/><Relationship Id="rId27" Target="slides/slide6.xml" Type="http://schemas.openxmlformats.org/officeDocument/2006/relationships/slide"/><Relationship Id="rId28" Target="slides/slide7.xml" Type="http://schemas.openxmlformats.org/officeDocument/2006/relationships/slide"/><Relationship Id="rId29" Target="notesMasters/notesMaster1.xml" Type="http://schemas.openxmlformats.org/officeDocument/2006/relationships/notesMaster"/><Relationship Id="rId3" Target="viewProps.xml" Type="http://schemas.openxmlformats.org/officeDocument/2006/relationships/viewProps"/><Relationship Id="rId30" Target="theme/theme2.xml" Type="http://schemas.openxmlformats.org/officeDocument/2006/relationships/theme"/><Relationship Id="rId31" Target="notesSlides/notesSlide1.xml" Type="http://schemas.openxmlformats.org/officeDocument/2006/relationships/notesSlide"/><Relationship Id="rId32" Target="notesSlides/notesSlide2.xml" Type="http://schemas.openxmlformats.org/officeDocument/2006/relationships/notesSlide"/><Relationship Id="rId33" Target="notesSlides/notesSlide3.xml" Type="http://schemas.openxmlformats.org/officeDocument/2006/relationships/notesSlide"/><Relationship Id="rId34" Target="notesSlides/notesSlide4.xml" Type="http://schemas.openxmlformats.org/officeDocument/2006/relationships/notesSlide"/><Relationship Id="rId35" Target="notesSlides/notesSlide5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2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3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4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5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Verraton perheeni:</a:t>
            </a:r>
          </a:p>
          <a:p>
            <a:r>
              <a:rPr lang="en-US"/>
              <a:t>-Lotte juontaa Some Families-Podcas jossa hän murtaa sateenkaari vanhemmuuden myyttejä, jakaa tunteikkaita tositarinoita LGBTQ+-yhteisöstä ja vastaa vanhemmuutta ajattelevien kysymyksiin.</a:t>
            </a:r>
          </a:p>
          <a:p>
            <a:r>
              <a:rPr lang="en-US"/>
              <a:t>-eli mm. eroperheet, monikulttuurilliset perheet, sateenkaariperheet, yksinhuoltajaperheet, perheet joissa ei ole vanhempia., perheet joissa on bonusvanhempia, perheet joissa vanhemmalla on vamma tai sairaus. </a:t>
            </a:r>
          </a:p>
          <a:p>
            <a:r>
              <a:rPr lang="en-US"/>
              <a:t>- Todella hienovaraisesti ja luonnollisesti tuodaan esille erilaisuutta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Lotte Jeffs</a:t>
            </a:r>
          </a:p>
          <a:p>
            <a:r>
              <a:rPr lang="en-US"/>
              <a:t> 1. on entinen ELLE lehden apulais- ja päätoimittajana</a:t>
            </a:r>
          </a:p>
          <a:p>
            <a:r>
              <a:rPr lang="en-US"/>
              <a:t>2. juontaa Some Families-Podcas jossa hän murtaa sateenkaari vanhemmuuden myyttejä, jakaa tunteikkaita tositarinoita LGBTQ+-yhteisöstä ja vastaa vanhemmuutta ajattelevien kysymyksiin.</a:t>
            </a:r>
          </a:p>
          <a:p>
            <a:r>
              <a:rPr lang="en-US"/>
              <a:t>3.  eli mm. eroperheet, monikulttuurilliset perheet, sateenkaariperheet, yksinhuoltajaperheet, perheet joissa ei ole vanhempia., perheet joissa on bonusvanhempia, perheet joissa vanhemmalla on vamma tai sairaus.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Lotte Jeffs</a:t>
            </a:r>
          </a:p>
          <a:p>
            <a:r>
              <a:rPr lang="en-US"/>
              <a:t> 1. on entinen ELLE lehden apulais- ja päätoimittajana</a:t>
            </a:r>
          </a:p>
          <a:p>
            <a:r>
              <a:rPr lang="en-US"/>
              <a:t>2. juontaa Some Families-Podcas jossa hän murtaa sateenkaari vanhemmuuden myyttejä, jakaa tunteikkaita tositarinoita LGBTQ+-yhteisöstä ja vastaa vanhemmuutta ajattelevien kysymyksiin.</a:t>
            </a:r>
          </a:p>
          <a:p>
            <a:r>
              <a:rPr lang="en-US"/>
              <a:t>3.  eli mm. eroperheet, monikulttuurilliset perheet, sateenkaariperheet, yksinhuoltajaperheet, perheet joissa ei ole vanhempia., perheet joissa on bonusvanhempia, perheet joissa vanhemmalla on vamma tai sairaus.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Lotte Jeffs</a:t>
            </a:r>
          </a:p>
          <a:p>
            <a:r>
              <a:rPr lang="en-US"/>
              <a:t> 1. on entinen ELLE lehden apulais- ja päätoimittajana</a:t>
            </a:r>
          </a:p>
          <a:p>
            <a:r>
              <a:rPr lang="en-US"/>
              <a:t>2. juontaa Some Families-Podcas jossa hän murtaa sateenkaari vanhemmuuden myyttejä, jakaa tunteikkaita tositarinoita LGBTQ+-yhteisöstä ja vastaa vanhemmuutta ajattelevien kysymyksiin.</a:t>
            </a:r>
          </a:p>
          <a:p>
            <a:r>
              <a:rPr lang="en-US"/>
              <a:t>3.  eli mm. eroperheet, monikulttuurilliset perheet, sateenkaariperheet, yksinhuoltajaperheet, perheet joissa ei ole vanhempia., perheet joissa on bonusvanhempia, perheet joissa vanhemmalla on vamma tai sairaus.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Lotte Jeffs</a:t>
            </a:r>
          </a:p>
          <a:p>
            <a:r>
              <a:rPr lang="en-US"/>
              <a:t> 1. on entinen ELLE lehden apulais- ja päätoimittajana</a:t>
            </a:r>
          </a:p>
          <a:p>
            <a:r>
              <a:rPr lang="en-US"/>
              <a:t>2. juontaa Some Families-Podcas jossa hän murtaa sateenkaari vanhemmuuden myyttejä, jakaa tunteikkaita tositarinoita LGBTQ+-yhteisöstä ja vastaa vanhemmuutta ajattelevien kysymyksiin.</a:t>
            </a:r>
          </a:p>
          <a:p>
            <a:r>
              <a:rPr lang="en-US"/>
              <a:t>3.  eli mm. eroperheet, monikulttuurilliset perheet, sateenkaariperheet, yksinhuoltajaperheet, perheet joissa ei ole vanhempia., perheet joissa on bonusvanhempia, perheet joissa vanhemmalla on vamma tai sairaus.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gif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4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6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7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8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DF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488509"/>
            <a:ext cx="11859479" cy="6442592"/>
            <a:chOff x="0" y="0"/>
            <a:chExt cx="15812639" cy="8590123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19075"/>
              <a:ext cx="15812639" cy="61843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2000"/>
                </a:lnSpc>
              </a:pPr>
              <a:r>
                <a:rPr lang="en-US" sz="12000" spc="-240" u="sng">
                  <a:solidFill>
                    <a:srgbClr val="12110F"/>
                  </a:solidFill>
                  <a:latin typeface="HK Grotesk Bold"/>
                </a:rPr>
                <a:t>Sateenkaarikirjat ja erilaiset perheet 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209383" y="7122640"/>
              <a:ext cx="12415988" cy="14674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479"/>
                </a:lnSpc>
              </a:pPr>
              <a:r>
                <a:rPr lang="en-US" sz="3199" spc="-31">
                  <a:solidFill>
                    <a:srgbClr val="12110F"/>
                  </a:solidFill>
                  <a:latin typeface="HK Grotesk"/>
                </a:rPr>
                <a:t>Kirjavinkit</a:t>
              </a:r>
            </a:p>
            <a:p>
              <a:pPr marL="0" indent="0" lvl="0">
                <a:lnSpc>
                  <a:spcPts val="4479"/>
                </a:lnSpc>
              </a:pPr>
              <a:r>
                <a:rPr lang="en-US" sz="3199" spc="-31">
                  <a:solidFill>
                    <a:srgbClr val="12110F"/>
                  </a:solidFill>
                  <a:latin typeface="HK Grotesk"/>
                </a:rPr>
                <a:t>Reetta Pakoma 14.9.2023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1427959">
            <a:off x="12818450" y="1375187"/>
            <a:ext cx="4478036" cy="4111651"/>
          </a:xfrm>
          <a:custGeom>
            <a:avLst/>
            <a:gdLst/>
            <a:ahLst/>
            <a:cxnLst/>
            <a:rect r="r" b="b" t="t" l="l"/>
            <a:pathLst>
              <a:path h="4111651" w="4478036">
                <a:moveTo>
                  <a:pt x="0" y="0"/>
                </a:moveTo>
                <a:lnTo>
                  <a:pt x="4478036" y="0"/>
                </a:lnTo>
                <a:lnTo>
                  <a:pt x="4478036" y="4111651"/>
                </a:lnTo>
                <a:lnTo>
                  <a:pt x="0" y="4111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9429918" y="4709805"/>
            <a:ext cx="5627550" cy="44176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6A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9141" y="2692775"/>
            <a:ext cx="11294653" cy="1305560"/>
            <a:chOff x="0" y="0"/>
            <a:chExt cx="15059537" cy="1740746"/>
          </a:xfrm>
        </p:grpSpPr>
        <p:sp>
          <p:nvSpPr>
            <p:cNvPr name="AutoShape 3" id="3"/>
            <p:cNvSpPr/>
            <p:nvPr/>
          </p:nvSpPr>
          <p:spPr>
            <a:xfrm rot="0">
              <a:off x="0" y="815113"/>
              <a:ext cx="1066620" cy="55261"/>
            </a:xfrm>
            <a:prstGeom prst="rect">
              <a:avLst/>
            </a:prstGeom>
            <a:solidFill>
              <a:srgbClr val="E0F5F4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784230" y="-57150"/>
              <a:ext cx="13275307" cy="17978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E0F5F4"/>
                  </a:solidFill>
                  <a:latin typeface="HK Grotesk Medium"/>
                </a:rPr>
                <a:t>Lotte Jeffs</a:t>
              </a:r>
            </a:p>
            <a:p>
              <a:pPr marL="561342" indent="-280671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E0F5F4"/>
                  </a:solidFill>
                  <a:latin typeface="HK Grotesk Medium"/>
                </a:rPr>
                <a:t>Some Families-Podcast</a:t>
              </a:r>
            </a:p>
            <a:p>
              <a:pPr marL="1122684" indent="-374228" lvl="2">
                <a:lnSpc>
                  <a:spcPts val="3640"/>
                </a:lnSpc>
                <a:buFont typeface="Arial"/>
                <a:buChar char="⚬"/>
              </a:pPr>
              <a:r>
                <a:rPr lang="en-US" sz="2600">
                  <a:solidFill>
                    <a:srgbClr val="E0F5F4"/>
                  </a:solidFill>
                  <a:latin typeface="HK Grotesk Medium"/>
                </a:rPr>
                <a:t>https://play.acast.com/s/somefamilies 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09141" y="4606091"/>
            <a:ext cx="7235039" cy="1305560"/>
            <a:chOff x="0" y="0"/>
            <a:chExt cx="9646719" cy="1740747"/>
          </a:xfrm>
        </p:grpSpPr>
        <p:sp>
          <p:nvSpPr>
            <p:cNvPr name="AutoShape 6" id="6"/>
            <p:cNvSpPr/>
            <p:nvPr/>
          </p:nvSpPr>
          <p:spPr>
            <a:xfrm rot="0">
              <a:off x="0" y="842743"/>
              <a:ext cx="1066620" cy="55261"/>
            </a:xfrm>
            <a:prstGeom prst="rect">
              <a:avLst/>
            </a:prstGeom>
            <a:solidFill>
              <a:srgbClr val="E0F5F4"/>
            </a:solid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933185" y="-57150"/>
              <a:ext cx="7713534" cy="1797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sz="2600">
                  <a:solidFill>
                    <a:srgbClr val="E0F5F4"/>
                  </a:solidFill>
                  <a:latin typeface="HK Grotesk Medium"/>
                </a:rPr>
                <a:t>Kirjassa seurataan keijutytön päivää päväkodissa ja tutustutaan hänen sekä muiden lasten perheisiin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09141" y="6530776"/>
            <a:ext cx="11123849" cy="391160"/>
            <a:chOff x="0" y="0"/>
            <a:chExt cx="14831799" cy="521547"/>
          </a:xfrm>
        </p:grpSpPr>
        <p:sp>
          <p:nvSpPr>
            <p:cNvPr name="AutoShape 9" id="9"/>
            <p:cNvSpPr/>
            <p:nvPr/>
          </p:nvSpPr>
          <p:spPr>
            <a:xfrm rot="0">
              <a:off x="0" y="233143"/>
              <a:ext cx="1066620" cy="55261"/>
            </a:xfrm>
            <a:prstGeom prst="rect">
              <a:avLst/>
            </a:prstGeom>
            <a:solidFill>
              <a:srgbClr val="E0F5F4"/>
            </a:solid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933185" y="-57150"/>
              <a:ext cx="12898614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39"/>
                </a:lnSpc>
              </a:pPr>
              <a:r>
                <a:rPr lang="en-US" sz="2599">
                  <a:solidFill>
                    <a:srgbClr val="E0F5F4"/>
                  </a:solidFill>
                  <a:latin typeface="HK Grotesk Medium"/>
                </a:rPr>
                <a:t>Käsitellään laajasti eri perhetilanteita. 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09141" y="7262876"/>
            <a:ext cx="7235039" cy="1762760"/>
            <a:chOff x="0" y="0"/>
            <a:chExt cx="9646719" cy="2350347"/>
          </a:xfrm>
        </p:grpSpPr>
        <p:sp>
          <p:nvSpPr>
            <p:cNvPr name="AutoShape 12" id="12"/>
            <p:cNvSpPr/>
            <p:nvPr/>
          </p:nvSpPr>
          <p:spPr>
            <a:xfrm rot="0">
              <a:off x="0" y="1147543"/>
              <a:ext cx="1066620" cy="55261"/>
            </a:xfrm>
            <a:prstGeom prst="rect">
              <a:avLst/>
            </a:prstGeom>
            <a:solidFill>
              <a:srgbClr val="E0F5F4"/>
            </a:solid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933185" y="-57150"/>
              <a:ext cx="7713534" cy="2407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E0F5F4"/>
                  </a:solidFill>
                  <a:latin typeface="HK Grotesk Medium"/>
                </a:rPr>
                <a:t>Kirja on: 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E0F5F4"/>
                  </a:solidFill>
                  <a:latin typeface="HK Grotesk Medium"/>
                </a:rPr>
                <a:t>Kaunis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E0F5F4"/>
                  </a:solidFill>
                  <a:latin typeface="HK Grotesk Medium"/>
                </a:rPr>
                <a:t>Hauska</a:t>
              </a:r>
            </a:p>
            <a:p>
              <a:pPr algn="l"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E0F5F4"/>
                  </a:solidFill>
                  <a:latin typeface="HK Grotesk Medium"/>
                </a:rPr>
                <a:t>Nopealukuinen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309141" y="9416161"/>
            <a:ext cx="7235039" cy="391160"/>
            <a:chOff x="0" y="0"/>
            <a:chExt cx="9646719" cy="521547"/>
          </a:xfrm>
        </p:grpSpPr>
        <p:sp>
          <p:nvSpPr>
            <p:cNvPr name="AutoShape 15" id="15"/>
            <p:cNvSpPr/>
            <p:nvPr/>
          </p:nvSpPr>
          <p:spPr>
            <a:xfrm rot="0">
              <a:off x="0" y="233143"/>
              <a:ext cx="1066620" cy="55261"/>
            </a:xfrm>
            <a:prstGeom prst="rect">
              <a:avLst/>
            </a:prstGeom>
            <a:solidFill>
              <a:srgbClr val="E0F5F4"/>
            </a:solid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1933185" y="-57150"/>
              <a:ext cx="7713534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39"/>
                </a:lnSpc>
              </a:pPr>
              <a:r>
                <a:rPr lang="en-US" sz="2599">
                  <a:solidFill>
                    <a:srgbClr val="E0F5F4"/>
                  </a:solidFill>
                  <a:latin typeface="HK Grotesk Medium"/>
                </a:rPr>
                <a:t>Sopii kaiken ikäisille. 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0860737" y="2321228"/>
            <a:ext cx="6238694" cy="6238694"/>
          </a:xfrm>
          <a:custGeom>
            <a:avLst/>
            <a:gdLst/>
            <a:ahLst/>
            <a:cxnLst/>
            <a:rect r="r" b="b" t="t" l="l"/>
            <a:pathLst>
              <a:path h="6238694" w="6238694">
                <a:moveTo>
                  <a:pt x="0" y="0"/>
                </a:moveTo>
                <a:lnTo>
                  <a:pt x="6238694" y="0"/>
                </a:lnTo>
                <a:lnTo>
                  <a:pt x="6238694" y="6238694"/>
                </a:lnTo>
                <a:lnTo>
                  <a:pt x="0" y="62386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19200" y="960502"/>
            <a:ext cx="8701299" cy="1112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-160" u="sng">
                <a:solidFill>
                  <a:srgbClr val="E0F5F4"/>
                </a:solidFill>
                <a:latin typeface="HK Grotesk Bold"/>
              </a:rPr>
              <a:t>Verraton perheeni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19200" y="342489"/>
            <a:ext cx="5785150" cy="551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479"/>
              </a:lnSpc>
            </a:pPr>
            <a:r>
              <a:rPr lang="en-US" sz="3199">
                <a:solidFill>
                  <a:srgbClr val="E0F5F4"/>
                </a:solidFill>
                <a:latin typeface="HK Grotesk Medium"/>
              </a:rPr>
              <a:t>Lotte Jeffs ja Sharon Davey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714182" y="8531347"/>
            <a:ext cx="2572196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E0F5F4"/>
                </a:solidFill>
                <a:latin typeface="Open Sans Extra Bold"/>
              </a:rPr>
              <a:t>Kuva: kustannusmakela.fi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194933" y="2015865"/>
            <a:ext cx="94906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E0F5F4"/>
                </a:solidFill>
                <a:latin typeface="HK Grotesk"/>
              </a:rPr>
              <a:t>2023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DF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3739" y="5877334"/>
            <a:ext cx="11294653" cy="848360"/>
            <a:chOff x="0" y="0"/>
            <a:chExt cx="15059537" cy="1131146"/>
          </a:xfrm>
        </p:grpSpPr>
        <p:sp>
          <p:nvSpPr>
            <p:cNvPr name="AutoShape 3" id="3"/>
            <p:cNvSpPr/>
            <p:nvPr/>
          </p:nvSpPr>
          <p:spPr>
            <a:xfrm rot="0">
              <a:off x="0" y="51031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784230" y="-57150"/>
              <a:ext cx="13275307" cy="1188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4C62B7"/>
                  </a:solidFill>
                  <a:latin typeface="HK Grotesk Medium"/>
                </a:rPr>
                <a:t>Teemoina mm. vanhemman uusi avioliitto, sateenkaariperheet ja uusioperheen muutokset, tunteiden käsitteleminen.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09141" y="2733131"/>
            <a:ext cx="7235039" cy="1305560"/>
            <a:chOff x="0" y="0"/>
            <a:chExt cx="9646719" cy="1740747"/>
          </a:xfrm>
        </p:grpSpPr>
        <p:sp>
          <p:nvSpPr>
            <p:cNvPr name="AutoShape 6" id="6"/>
            <p:cNvSpPr/>
            <p:nvPr/>
          </p:nvSpPr>
          <p:spPr>
            <a:xfrm rot="0">
              <a:off x="0" y="84274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933185" y="-57150"/>
              <a:ext cx="7713534" cy="1797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4C62B7"/>
                  </a:solidFill>
                  <a:latin typeface="HK Grotesk Medium"/>
                </a:rPr>
                <a:t>Puhelias Elias-sarjan kolmas osa. 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Medium"/>
                </a:rPr>
                <a:t>Puhelias Elias (2012)</a:t>
              </a:r>
            </a:p>
            <a:p>
              <a:pPr algn="l"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Medium"/>
                </a:rPr>
                <a:t>Harjoituspusuja (2015)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23739" y="7050541"/>
            <a:ext cx="7235039" cy="1762760"/>
            <a:chOff x="0" y="0"/>
            <a:chExt cx="9646719" cy="2350347"/>
          </a:xfrm>
        </p:grpSpPr>
        <p:sp>
          <p:nvSpPr>
            <p:cNvPr name="AutoShape 9" id="9"/>
            <p:cNvSpPr/>
            <p:nvPr/>
          </p:nvSpPr>
          <p:spPr>
            <a:xfrm rot="0">
              <a:off x="0" y="114754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933185" y="-57150"/>
              <a:ext cx="7713534" cy="2407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Kirja on: 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Pitkä 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Pohdiskeleva</a:t>
              </a:r>
            </a:p>
            <a:p>
              <a:pPr algn="l"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Lempeä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23739" y="9021536"/>
            <a:ext cx="7235039" cy="848360"/>
            <a:chOff x="0" y="0"/>
            <a:chExt cx="9646719" cy="1131147"/>
          </a:xfrm>
        </p:grpSpPr>
        <p:sp>
          <p:nvSpPr>
            <p:cNvPr name="AutoShape 12" id="12"/>
            <p:cNvSpPr/>
            <p:nvPr/>
          </p:nvSpPr>
          <p:spPr>
            <a:xfrm rot="0">
              <a:off x="0" y="53794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933185" y="-57150"/>
              <a:ext cx="7713534" cy="11882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599">
                  <a:solidFill>
                    <a:srgbClr val="4C62B7"/>
                  </a:solidFill>
                  <a:latin typeface="HK Grotesk Medium"/>
                </a:rPr>
                <a:t>Sopii parhaiten:</a:t>
              </a:r>
            </a:p>
            <a:p>
              <a:pPr algn="l" marL="561339" indent="-280669" lvl="1">
                <a:lnSpc>
                  <a:spcPts val="3639"/>
                </a:lnSpc>
                <a:buFont typeface="Arial"/>
                <a:buChar char="•"/>
              </a:pPr>
              <a:r>
                <a:rPr lang="en-US" sz="2599">
                  <a:solidFill>
                    <a:srgbClr val="4C62B7"/>
                  </a:solidFill>
                  <a:latin typeface="HK Grotesk Medium"/>
                </a:rPr>
                <a:t>Koululaiset 2.lk eteenpäin. 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216073" y="2455276"/>
            <a:ext cx="3960111" cy="5554787"/>
          </a:xfrm>
          <a:custGeom>
            <a:avLst/>
            <a:gdLst/>
            <a:ahLst/>
            <a:cxnLst/>
            <a:rect r="r" b="b" t="t" l="l"/>
            <a:pathLst>
              <a:path h="5554787" w="3960111">
                <a:moveTo>
                  <a:pt x="0" y="0"/>
                </a:moveTo>
                <a:lnTo>
                  <a:pt x="3960112" y="0"/>
                </a:lnTo>
                <a:lnTo>
                  <a:pt x="3960112" y="5554787"/>
                </a:lnTo>
                <a:lnTo>
                  <a:pt x="0" y="5554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19200" y="960502"/>
            <a:ext cx="8701299" cy="1112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-160" u="sng">
                <a:solidFill>
                  <a:srgbClr val="4C62B7"/>
                </a:solidFill>
                <a:latin typeface="HK Grotesk Bold"/>
              </a:rPr>
              <a:t>Häätanssit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9200" y="342489"/>
            <a:ext cx="5785150" cy="551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479"/>
              </a:lnSpc>
            </a:pPr>
            <a:r>
              <a:rPr lang="en-US" sz="3199">
                <a:solidFill>
                  <a:srgbClr val="4C62B7"/>
                </a:solidFill>
                <a:latin typeface="HK Grotesk Medium"/>
              </a:rPr>
              <a:t>Essi Kummu ja Marika Maijala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440906" y="7981488"/>
            <a:ext cx="1517600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E0F5F4"/>
                </a:solidFill>
                <a:latin typeface="Open Sans Extra Bold"/>
              </a:rPr>
              <a:t>Kuva:  Tammi.fi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21998" y="2015865"/>
            <a:ext cx="94906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166AB8"/>
                </a:solidFill>
                <a:latin typeface="HK Grotesk"/>
              </a:rPr>
              <a:t>2019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223739" y="4533674"/>
            <a:ext cx="11294653" cy="848360"/>
            <a:chOff x="0" y="0"/>
            <a:chExt cx="15059537" cy="1131146"/>
          </a:xfrm>
        </p:grpSpPr>
        <p:sp>
          <p:nvSpPr>
            <p:cNvPr name="AutoShape 20" id="20"/>
            <p:cNvSpPr/>
            <p:nvPr/>
          </p:nvSpPr>
          <p:spPr>
            <a:xfrm rot="0">
              <a:off x="0" y="51031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1784230" y="-57150"/>
              <a:ext cx="13275307" cy="1188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4C62B7"/>
                  </a:solidFill>
                  <a:latin typeface="HK Grotesk Medium"/>
                </a:rPr>
                <a:t>Seurataan Eliaksen ja hänen perheensä sopeutumuista uusiin asumisjärjestelyihin sekä valmistautumista äidin häihin. 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6A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9141" y="4490720"/>
            <a:ext cx="11294653" cy="1305560"/>
            <a:chOff x="0" y="0"/>
            <a:chExt cx="15059537" cy="1740746"/>
          </a:xfrm>
        </p:grpSpPr>
        <p:sp>
          <p:nvSpPr>
            <p:cNvPr name="AutoShape 3" id="3"/>
            <p:cNvSpPr/>
            <p:nvPr/>
          </p:nvSpPr>
          <p:spPr>
            <a:xfrm rot="0">
              <a:off x="0" y="815113"/>
              <a:ext cx="1066620" cy="55261"/>
            </a:xfrm>
            <a:prstGeom prst="rect">
              <a:avLst/>
            </a:prstGeom>
            <a:solidFill>
              <a:srgbClr val="AFDFDE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784230" y="-57150"/>
              <a:ext cx="13275307" cy="17978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Teemoina mm.lapsettomuus omasta tahdosta sekä tahtomatta, vanhempien välinen suhde, suhteiden ylläpito, Elämäntyylien moninuotoisuus.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09141" y="6645910"/>
            <a:ext cx="7235039" cy="1762760"/>
            <a:chOff x="0" y="0"/>
            <a:chExt cx="9646719" cy="2350347"/>
          </a:xfrm>
        </p:grpSpPr>
        <p:sp>
          <p:nvSpPr>
            <p:cNvPr name="AutoShape 6" id="6"/>
            <p:cNvSpPr/>
            <p:nvPr/>
          </p:nvSpPr>
          <p:spPr>
            <a:xfrm rot="0">
              <a:off x="0" y="1147543"/>
              <a:ext cx="1066620" cy="55261"/>
            </a:xfrm>
            <a:prstGeom prst="rect">
              <a:avLst/>
            </a:prstGeom>
            <a:solidFill>
              <a:srgbClr val="AFDFDE"/>
            </a:solid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933185" y="-57150"/>
              <a:ext cx="7713534" cy="2407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Kirja on: 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Hauska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Kauniisti kuvitettu</a:t>
              </a:r>
            </a:p>
            <a:p>
              <a:pPr algn="l"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Erilainen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09141" y="9258300"/>
            <a:ext cx="7235039" cy="391160"/>
            <a:chOff x="0" y="0"/>
            <a:chExt cx="9646719" cy="521547"/>
          </a:xfrm>
        </p:grpSpPr>
        <p:sp>
          <p:nvSpPr>
            <p:cNvPr name="AutoShape 9" id="9"/>
            <p:cNvSpPr/>
            <p:nvPr/>
          </p:nvSpPr>
          <p:spPr>
            <a:xfrm rot="0">
              <a:off x="0" y="233143"/>
              <a:ext cx="1066620" cy="55261"/>
            </a:xfrm>
            <a:prstGeom prst="rect">
              <a:avLst/>
            </a:prstGeom>
            <a:solidFill>
              <a:srgbClr val="AFDFDE"/>
            </a:solid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933185" y="-57150"/>
              <a:ext cx="7713534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39"/>
                </a:lnSpc>
              </a:pPr>
              <a:r>
                <a:rPr lang="en-US" sz="2599">
                  <a:solidFill>
                    <a:srgbClr val="AFDFDE"/>
                  </a:solidFill>
                  <a:latin typeface="HK Grotesk Medium"/>
                </a:rPr>
                <a:t>Sopii parhaiten 5+ vuotiaille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2611687" y="2455276"/>
            <a:ext cx="4332202" cy="5554787"/>
          </a:xfrm>
          <a:custGeom>
            <a:avLst/>
            <a:gdLst/>
            <a:ahLst/>
            <a:cxnLst/>
            <a:rect r="r" b="b" t="t" l="l"/>
            <a:pathLst>
              <a:path h="5554787" w="4332202">
                <a:moveTo>
                  <a:pt x="0" y="0"/>
                </a:moveTo>
                <a:lnTo>
                  <a:pt x="4332203" y="0"/>
                </a:lnTo>
                <a:lnTo>
                  <a:pt x="4332203" y="5554787"/>
                </a:lnTo>
                <a:lnTo>
                  <a:pt x="0" y="5554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19200" y="960502"/>
            <a:ext cx="11277220" cy="1112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-160" u="sng">
                <a:solidFill>
                  <a:srgbClr val="AFDFDE"/>
                </a:solidFill>
                <a:latin typeface="HK Grotesk Bold"/>
              </a:rPr>
              <a:t>Kaksi tätiä nimeltä Veera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19200" y="342489"/>
            <a:ext cx="6100909" cy="551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479"/>
              </a:lnSpc>
            </a:pPr>
            <a:r>
              <a:rPr lang="en-US" sz="3199">
                <a:solidFill>
                  <a:srgbClr val="AFDFDE"/>
                </a:solidFill>
                <a:latin typeface="HK Grotesk Medium"/>
              </a:rPr>
              <a:t>Anna Elina Isoaro ja Mira Mallius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514247" y="7981488"/>
            <a:ext cx="1429643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E0F5F4"/>
                </a:solidFill>
                <a:latin typeface="Open Sans Extra Bold"/>
              </a:rPr>
              <a:t>Kuva:  WSOY.fi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29260" y="2006966"/>
            <a:ext cx="94906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AFDFDE"/>
                </a:solidFill>
                <a:latin typeface="HK Grotesk"/>
              </a:rPr>
              <a:t>2023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309141" y="2827369"/>
            <a:ext cx="11294653" cy="848360"/>
            <a:chOff x="0" y="0"/>
            <a:chExt cx="15059537" cy="1131146"/>
          </a:xfrm>
        </p:grpSpPr>
        <p:sp>
          <p:nvSpPr>
            <p:cNvPr name="AutoShape 17" id="17"/>
            <p:cNvSpPr/>
            <p:nvPr/>
          </p:nvSpPr>
          <p:spPr>
            <a:xfrm rot="0">
              <a:off x="0" y="510313"/>
              <a:ext cx="1066620" cy="55261"/>
            </a:xfrm>
            <a:prstGeom prst="rect">
              <a:avLst/>
            </a:prstGeom>
            <a:solidFill>
              <a:srgbClr val="AFDFDE"/>
            </a:solid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784230" y="-57150"/>
              <a:ext cx="13275307" cy="1188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Sisarukset Esteri ja Viljami pääsevät viettämään hauskaa viikonloppua vanhempiensa siskojen luokse.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DF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9141" y="5835716"/>
            <a:ext cx="11294653" cy="1305560"/>
            <a:chOff x="0" y="0"/>
            <a:chExt cx="15059537" cy="1740746"/>
          </a:xfrm>
        </p:grpSpPr>
        <p:sp>
          <p:nvSpPr>
            <p:cNvPr name="AutoShape 3" id="3"/>
            <p:cNvSpPr/>
            <p:nvPr/>
          </p:nvSpPr>
          <p:spPr>
            <a:xfrm rot="0">
              <a:off x="0" y="81511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784230" y="-57150"/>
              <a:ext cx="13275307" cy="17978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4C62B7"/>
                  </a:solidFill>
                  <a:latin typeface="HK Grotesk Medium"/>
                </a:rPr>
                <a:t>Teemoina mm. vanhemman vankeutuomio, ikävän, pelon ja huolen tunteet ja perhesuhteet, elämä ilman toista vanhempaa sekä tunteiden  hallinta. 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09141" y="4214898"/>
            <a:ext cx="10824710" cy="1305560"/>
            <a:chOff x="0" y="0"/>
            <a:chExt cx="14432946" cy="1740747"/>
          </a:xfrm>
        </p:grpSpPr>
        <p:sp>
          <p:nvSpPr>
            <p:cNvPr name="AutoShape 6" id="6"/>
            <p:cNvSpPr/>
            <p:nvPr/>
          </p:nvSpPr>
          <p:spPr>
            <a:xfrm rot="0">
              <a:off x="0" y="84274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933185" y="-57150"/>
              <a:ext cx="12499761" cy="1797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4C62B7"/>
                  </a:solidFill>
                  <a:latin typeface="HK Grotesk Medium"/>
                </a:rPr>
                <a:t>Kriminaalihuollon tukisäätiön julkaisema. </a:t>
              </a:r>
            </a:p>
            <a:p>
              <a:pPr algn="l"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Medium"/>
                </a:rPr>
                <a:t>Myös nuorille “Mitähän sille kuuluu nyt?” –opas https://www.krits.fi/materiaalia-lapsillejanuorille/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09141" y="7435016"/>
            <a:ext cx="7235039" cy="1762760"/>
            <a:chOff x="0" y="0"/>
            <a:chExt cx="9646719" cy="2350347"/>
          </a:xfrm>
        </p:grpSpPr>
        <p:sp>
          <p:nvSpPr>
            <p:cNvPr name="AutoShape 9" id="9"/>
            <p:cNvSpPr/>
            <p:nvPr/>
          </p:nvSpPr>
          <p:spPr>
            <a:xfrm rot="0">
              <a:off x="0" y="114754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933185" y="-57150"/>
              <a:ext cx="7713534" cy="2407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Kirja on: 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Lyhyt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Tarinarikas</a:t>
              </a:r>
            </a:p>
            <a:p>
              <a:pPr algn="l"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Opettava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09141" y="9491517"/>
            <a:ext cx="7235039" cy="391160"/>
            <a:chOff x="0" y="0"/>
            <a:chExt cx="9646719" cy="521547"/>
          </a:xfrm>
        </p:grpSpPr>
        <p:sp>
          <p:nvSpPr>
            <p:cNvPr name="AutoShape 12" id="12"/>
            <p:cNvSpPr/>
            <p:nvPr/>
          </p:nvSpPr>
          <p:spPr>
            <a:xfrm rot="0">
              <a:off x="0" y="23314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933185" y="-57150"/>
              <a:ext cx="7713534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39"/>
                </a:lnSpc>
              </a:pPr>
              <a:r>
                <a:rPr lang="en-US" sz="2599">
                  <a:solidFill>
                    <a:srgbClr val="4C62B7"/>
                  </a:solidFill>
                  <a:latin typeface="HK Grotesk Medium"/>
                </a:rPr>
                <a:t>Sopii parhaiten 3-8- vuotialle. 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056148" y="4390349"/>
            <a:ext cx="5203152" cy="3294786"/>
          </a:xfrm>
          <a:custGeom>
            <a:avLst/>
            <a:gdLst/>
            <a:ahLst/>
            <a:cxnLst/>
            <a:rect r="r" b="b" t="t" l="l"/>
            <a:pathLst>
              <a:path h="3294786" w="5203152">
                <a:moveTo>
                  <a:pt x="0" y="0"/>
                </a:moveTo>
                <a:lnTo>
                  <a:pt x="5203152" y="0"/>
                </a:lnTo>
                <a:lnTo>
                  <a:pt x="5203152" y="3294786"/>
                </a:lnTo>
                <a:lnTo>
                  <a:pt x="0" y="3294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19200" y="960502"/>
            <a:ext cx="10562610" cy="1112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-160" u="sng">
                <a:solidFill>
                  <a:srgbClr val="4C62B7"/>
                </a:solidFill>
                <a:latin typeface="HK Grotesk Bold"/>
              </a:rPr>
              <a:t>Miirun isä on vankilassa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9200" y="342489"/>
            <a:ext cx="5785150" cy="551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479"/>
              </a:lnSpc>
            </a:pPr>
            <a:r>
              <a:rPr lang="en-US" sz="3199">
                <a:solidFill>
                  <a:srgbClr val="4C62B7"/>
                </a:solidFill>
                <a:latin typeface="HK Grotesk Medium"/>
              </a:rPr>
              <a:t>Noora Alanen ja Anne Muhonen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845730" y="7656560"/>
            <a:ext cx="1309539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E0F5F4"/>
                </a:solidFill>
                <a:latin typeface="Open Sans Extra Bold"/>
              </a:rPr>
              <a:t>Kuva:  krits.fi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483923" y="2015865"/>
            <a:ext cx="94906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166AB8"/>
                </a:solidFill>
                <a:latin typeface="HK Grotesk"/>
              </a:rPr>
              <a:t>2020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309141" y="3231682"/>
            <a:ext cx="10824710" cy="391160"/>
            <a:chOff x="0" y="0"/>
            <a:chExt cx="14432946" cy="521547"/>
          </a:xfrm>
        </p:grpSpPr>
        <p:sp>
          <p:nvSpPr>
            <p:cNvPr name="AutoShape 20" id="20"/>
            <p:cNvSpPr/>
            <p:nvPr/>
          </p:nvSpPr>
          <p:spPr>
            <a:xfrm rot="0">
              <a:off x="0" y="233143"/>
              <a:ext cx="1066620" cy="55261"/>
            </a:xfrm>
            <a:prstGeom prst="rect">
              <a:avLst/>
            </a:prstGeom>
            <a:solidFill>
              <a:srgbClr val="4C62B7"/>
            </a:solid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1933185" y="-57150"/>
              <a:ext cx="12499761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4C62B7"/>
                  </a:solidFill>
                  <a:latin typeface="HK Grotesk Bold"/>
                </a:rPr>
                <a:t>Seurataan Miiru tytön perheen elämää isän vankeusajan aikana.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6A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6190" y="3865699"/>
            <a:ext cx="11294653" cy="1305560"/>
            <a:chOff x="0" y="0"/>
            <a:chExt cx="15059537" cy="1740746"/>
          </a:xfrm>
        </p:grpSpPr>
        <p:sp>
          <p:nvSpPr>
            <p:cNvPr name="AutoShape 3" id="3"/>
            <p:cNvSpPr/>
            <p:nvPr/>
          </p:nvSpPr>
          <p:spPr>
            <a:xfrm rot="0">
              <a:off x="0" y="815113"/>
              <a:ext cx="1066620" cy="55261"/>
            </a:xfrm>
            <a:prstGeom prst="rect">
              <a:avLst/>
            </a:prstGeom>
            <a:solidFill>
              <a:srgbClr val="AFDFDE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784230" y="-57150"/>
              <a:ext cx="13275307" cy="17978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Viltin ja Vanun päiväkoti on suljettu, joten sisarukset pääsevät viettämään hauskan päivän Toivo-enon luokse. Seikkailu alkaa kun enon vanha kissa Takku katoaa.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0">
            <a:off x="176190" y="6367305"/>
            <a:ext cx="799965" cy="41445"/>
          </a:xfrm>
          <a:prstGeom prst="rect">
            <a:avLst/>
          </a:prstGeom>
          <a:solidFill>
            <a:srgbClr val="AFDFDE"/>
          </a:solidFill>
        </p:spPr>
      </p:sp>
      <p:sp>
        <p:nvSpPr>
          <p:cNvPr name="TextBox 6" id="6"/>
          <p:cNvSpPr txBox="true"/>
          <p:nvPr/>
        </p:nvSpPr>
        <p:spPr>
          <a:xfrm rot="0">
            <a:off x="1626079" y="5678098"/>
            <a:ext cx="8793161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>
                <a:solidFill>
                  <a:srgbClr val="AFDFDE"/>
                </a:solidFill>
                <a:latin typeface="HK Grotesk Bold"/>
              </a:rPr>
              <a:t>Teemoina mm. kyläily, leikkiminen, perhe ja eläimet.</a:t>
            </a:r>
          </a:p>
          <a:p>
            <a:pPr marL="561341" indent="-280670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AFDFDE"/>
                </a:solidFill>
                <a:latin typeface="HK Grotesk Bold"/>
              </a:rPr>
              <a:t>sateenkaariteema ei pääosassa, mikä normalisoi tarinaa</a:t>
            </a:r>
          </a:p>
          <a:p>
            <a:pPr algn="l">
              <a:lnSpc>
                <a:spcPts val="364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76190" y="7040808"/>
            <a:ext cx="7235039" cy="1762760"/>
            <a:chOff x="0" y="0"/>
            <a:chExt cx="9646719" cy="2350347"/>
          </a:xfrm>
        </p:grpSpPr>
        <p:sp>
          <p:nvSpPr>
            <p:cNvPr name="AutoShape 8" id="8"/>
            <p:cNvSpPr/>
            <p:nvPr/>
          </p:nvSpPr>
          <p:spPr>
            <a:xfrm rot="0">
              <a:off x="0" y="1147543"/>
              <a:ext cx="1066620" cy="55261"/>
            </a:xfrm>
            <a:prstGeom prst="rect">
              <a:avLst/>
            </a:prstGeom>
            <a:solidFill>
              <a:srgbClr val="AFDFDE"/>
            </a:solidFill>
          </p:spPr>
        </p:sp>
        <p:sp>
          <p:nvSpPr>
            <p:cNvPr name="TextBox 9" id="9"/>
            <p:cNvSpPr txBox="true"/>
            <p:nvPr/>
          </p:nvSpPr>
          <p:spPr>
            <a:xfrm rot="0">
              <a:off x="1933185" y="-57150"/>
              <a:ext cx="7713534" cy="2407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Kirja on: 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Rauhallinen</a:t>
              </a:r>
            </a:p>
            <a:p>
              <a:pPr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Lämmin</a:t>
              </a:r>
            </a:p>
            <a:p>
              <a:pPr algn="l" marL="561341" indent="-280670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Yksityiskohtainen ja runsas kuvitus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76190" y="9405792"/>
            <a:ext cx="7235039" cy="391160"/>
            <a:chOff x="0" y="0"/>
            <a:chExt cx="9646719" cy="521547"/>
          </a:xfrm>
        </p:grpSpPr>
        <p:sp>
          <p:nvSpPr>
            <p:cNvPr name="AutoShape 11" id="11"/>
            <p:cNvSpPr/>
            <p:nvPr/>
          </p:nvSpPr>
          <p:spPr>
            <a:xfrm rot="0">
              <a:off x="0" y="233143"/>
              <a:ext cx="1066620" cy="55261"/>
            </a:xfrm>
            <a:prstGeom prst="rect">
              <a:avLst/>
            </a:prstGeom>
            <a:solidFill>
              <a:srgbClr val="AFDFDE"/>
            </a:solid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933185" y="-57150"/>
              <a:ext cx="7713534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39"/>
                </a:lnSpc>
              </a:pPr>
              <a:r>
                <a:rPr lang="en-US" sz="2599">
                  <a:solidFill>
                    <a:srgbClr val="AFDFDE"/>
                  </a:solidFill>
                  <a:latin typeface="HK Grotesk Medium"/>
                </a:rPr>
                <a:t>Sopii parhaiten 3+ lapsille.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2816489" y="3567252"/>
            <a:ext cx="4442811" cy="4442811"/>
          </a:xfrm>
          <a:custGeom>
            <a:avLst/>
            <a:gdLst/>
            <a:ahLst/>
            <a:cxnLst/>
            <a:rect r="r" b="b" t="t" l="l"/>
            <a:pathLst>
              <a:path h="4442811" w="4442811">
                <a:moveTo>
                  <a:pt x="0" y="0"/>
                </a:moveTo>
                <a:lnTo>
                  <a:pt x="4442811" y="0"/>
                </a:lnTo>
                <a:lnTo>
                  <a:pt x="4442811" y="4442811"/>
                </a:lnTo>
                <a:lnTo>
                  <a:pt x="0" y="44428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19200" y="960502"/>
            <a:ext cx="14295047" cy="1112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-160" u="sng">
                <a:solidFill>
                  <a:srgbClr val="AFDFDE"/>
                </a:solidFill>
                <a:latin typeface="HK Grotesk Bold"/>
              </a:rPr>
              <a:t>Viltti ja Vanu varovaisten talossa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9200" y="342489"/>
            <a:ext cx="7480273" cy="551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479"/>
              </a:lnSpc>
            </a:pPr>
            <a:r>
              <a:rPr lang="en-US" sz="3199">
                <a:solidFill>
                  <a:srgbClr val="AFDFDE"/>
                </a:solidFill>
                <a:latin typeface="HK Grotesk Medium"/>
              </a:rPr>
              <a:t>Jenni Skyttä-Forssell ja Giannetta Porta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353512" y="7981488"/>
            <a:ext cx="1751112" cy="25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E0F5F4"/>
                </a:solidFill>
                <a:latin typeface="Open Sans Extra Bold"/>
              </a:rPr>
              <a:t>Kuva:  kvaliti.com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220365" y="2015865"/>
            <a:ext cx="94906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AFDFDE"/>
                </a:solidFill>
                <a:latin typeface="HK Grotesk"/>
              </a:rPr>
              <a:t>2023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76190" y="2453351"/>
            <a:ext cx="11294653" cy="848360"/>
            <a:chOff x="0" y="0"/>
            <a:chExt cx="15059537" cy="1131146"/>
          </a:xfrm>
        </p:grpSpPr>
        <p:sp>
          <p:nvSpPr>
            <p:cNvPr name="AutoShape 19" id="19"/>
            <p:cNvSpPr/>
            <p:nvPr/>
          </p:nvSpPr>
          <p:spPr>
            <a:xfrm rot="0">
              <a:off x="0" y="510313"/>
              <a:ext cx="1066620" cy="55261"/>
            </a:xfrm>
            <a:prstGeom prst="rect">
              <a:avLst/>
            </a:prstGeom>
            <a:solidFill>
              <a:srgbClr val="AFDFDE"/>
            </a:solid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1784230" y="-57150"/>
              <a:ext cx="13275307" cy="11882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Jenni Skyttä-Forssell</a:t>
              </a:r>
            </a:p>
            <a:p>
              <a:pPr marL="561342" indent="-280671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Toinen</a:t>
              </a:r>
              <a:r>
                <a:rPr lang="en-US" sz="2600">
                  <a:solidFill>
                    <a:srgbClr val="AFDFDE"/>
                  </a:solidFill>
                  <a:latin typeface="HK Grotesk Medium Italics"/>
                </a:rPr>
                <a:t> piirretään iholle</a:t>
              </a:r>
              <a:r>
                <a:rPr lang="en-US" sz="2600">
                  <a:solidFill>
                    <a:srgbClr val="AFDFDE"/>
                  </a:solidFill>
                  <a:latin typeface="HK Grotesk Medium"/>
                </a:rPr>
                <a:t>-sarjan luoja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DF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02214" y="1028700"/>
            <a:ext cx="9285867" cy="8229600"/>
          </a:xfrm>
          <a:custGeom>
            <a:avLst/>
            <a:gdLst/>
            <a:ahLst/>
            <a:cxnLst/>
            <a:rect r="r" b="b" t="t" l="l"/>
            <a:pathLst>
              <a:path h="8229600" w="9285867">
                <a:moveTo>
                  <a:pt x="0" y="0"/>
                </a:moveTo>
                <a:lnTo>
                  <a:pt x="9285867" y="0"/>
                </a:lnTo>
                <a:lnTo>
                  <a:pt x="928586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58237" y="6098103"/>
            <a:ext cx="10173821" cy="1378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94"/>
              </a:lnSpc>
            </a:pPr>
            <a:r>
              <a:rPr lang="en-US" sz="10294" spc="-205" u="sng">
                <a:solidFill>
                  <a:srgbClr val="12110F"/>
                </a:solidFill>
                <a:latin typeface="HK Grotesk Bold"/>
              </a:rPr>
              <a:t>Kiitos!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DAFs6MwYwwM</dc:identifier>
  <dcterms:modified xsi:type="dcterms:W3CDTF">2011-08-01T06:04:30Z</dcterms:modified>
  <cp:revision>1</cp:revision>
  <dc:title>Sateenkaarikirjat ja erilaiset perheet</dc:title>
</cp:coreProperties>
</file>