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67" r:id="rId3"/>
    <p:sldId id="263" r:id="rId4"/>
    <p:sldId id="264" r:id="rId5"/>
    <p:sldId id="265" r:id="rId6"/>
    <p:sldId id="266" r:id="rId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2F66-727D-4150-ADA5-49CF3A0F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1122363"/>
            <a:ext cx="10072922" cy="1978346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A1FE-C39F-4D7C-B93D-F8C203A1D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10072922" cy="1747837"/>
          </a:xfrm>
        </p:spPr>
        <p:txBody>
          <a:bodyPr>
            <a:normAutofit/>
          </a:bodyPr>
          <a:lstStyle>
            <a:lvl1pPr marL="0" indent="0" algn="l">
              <a:buNone/>
              <a:defRPr sz="200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8AAC-7D41-4304-8D59-EF34B232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524C6359-9BB8-4148-8114-537E698DA205}" type="datetime1">
              <a:rPr lang="en-US" smtClean="0"/>
              <a:t>10/11/2023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4D078-DE22-4F23-8B48-21FB1415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C1F5-608B-4335-9F2A-17F63D5F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28237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B4A7-C566-48F4-B4B8-3A5E7B6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93F5-BC8B-452C-ACE2-C7E01D1B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49B3-A57D-46C5-8462-0C52509F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/>
          <a:p>
            <a:fld id="{9376191F-481E-48E9-BB9A-369A67A7362D}" type="datetime1">
              <a:rPr lang="en-US" smtClean="0"/>
              <a:t>10/11/2023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8C810-EAF4-4D86-84DD-2E574122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E738-8574-490B-974B-9AD3B2A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AC552FEA-472E-4E74-B31D-531852C19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059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41DF3078-C636-4776-A616-D5BF3BC280C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0D1A27FA-1310-4BC3-A071-1566746B2FB1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99ACB9EB-84FE-4B33-9EF9-4EC7DAC25DD5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826E5EFB-0EF9-4DB8-99CB-5DD72009DB2C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86238E12-0689-4123-8B2E-E1CCFCC4C88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8538CF67-A00E-4955-A447-001BE02E771A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85090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764E-4B3D-4B6A-A210-B50E4F60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10072922" cy="2313641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0AEC2-B6E6-4C09-A16F-5E2A1C9A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3509963"/>
            <a:ext cx="10072922" cy="25796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7CAB-B545-4E42-BB5A-F1DAA933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677DE-DD04-48CC-9C18-7BE9FF2DEB6B}" type="datetime1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D720B-7E58-43F4-9659-ADB2403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5F53F-2FA5-4B5C-A151-F07BBC0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37B4CDD2-E09A-418A-9131-FBDEE440A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8852E5FB-B268-4CCA-8E55-803038F7A00D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A1C9CBB3-97C0-4A35-9088-C69233F5CEE7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1610871-AEE9-46EB-9D27-BA1D9D688124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27478059-2A11-484D-A2D7-199F74778E50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0EC0886-DDB9-47F1-9414-C121C1D3F954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66A10427-DF20-4284-B215-EABA4D366E20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71152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3D3-0F03-4BF4-831F-34E80BAC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9409-59F2-486F-A6D0-FAEE8FFF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717" y="2521885"/>
            <a:ext cx="4645152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87241-B390-47A6-8070-C3D4652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2136" y="2521885"/>
            <a:ext cx="4611138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0B360-2ACA-4B93-9439-591B6D3F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55ED-7101-4D18-A8AE-3B5E4CB87EA5}" type="datetime1">
              <a:rPr lang="en-US" smtClean="0"/>
              <a:t>10/11/2023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73E2-CF78-404C-A86F-E70A284A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F42A-11E1-42A0-8ECF-A5BBA3B8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0CB61A83-9419-49FC-8074-2AB3D34FA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963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BCD12E57-97FB-48D8-81CC-7C37E8947CB4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E487641C-E83B-4134-88C9-1D23D5FA1836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B99AB7A6-A88C-44E1-A9DE-4126B957F88A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FF0D518-1D17-44C7-BF73-7C980481DB5B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A7A3E12-61E8-41A0-A459-15BF375FA945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9E5E4A56-9100-4D60-8A34-0FE116F41FF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55319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ECA31-EE14-41DD-9914-DA713822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7"/>
            <a:ext cx="100729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2AB6-1657-4AE2-8607-2C77A25D7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521884"/>
            <a:ext cx="4845387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A6DC0-D4D5-4164-A3FD-6BB5CBB2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0352" y="3366390"/>
            <a:ext cx="4845387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B35F8-95F3-43D1-8917-5836BAA9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34025" y="2521884"/>
            <a:ext cx="4869249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B639E7-F4A3-4ADE-B290-0A4F9761B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34025" y="3366390"/>
            <a:ext cx="4869249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6F296B-429F-4DFC-ABC3-0A078EA9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23D-51F6-4C94-8CD5-B9ABBF67EE23}" type="datetime1">
              <a:rPr lang="en-US" smtClean="0"/>
              <a:t>10/11/2023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103B9-D521-4910-AC15-F12F25CB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3A6D9-123D-492C-B5CE-294EF255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15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2A22-4B4D-4F58-9783-A0469DA4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8" y="787068"/>
            <a:ext cx="1007755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EE610-5457-4E8C-B568-B8D56077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A702F-6367-4FD1-89A8-3744BE6BA9A2}" type="datetime1">
              <a:rPr lang="en-US" smtClean="0"/>
              <a:t>10/11/2023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A57BB-288A-4A30-A4EC-FF0537BC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14C89-B968-4A85-A035-E2997A5F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aphic 78">
            <a:extLst>
              <a:ext uri="{FF2B5EF4-FFF2-40B4-BE49-F238E27FC236}">
                <a16:creationId xmlns:a16="http://schemas.microsoft.com/office/drawing/2014/main" id="{AC45ECC6-E29C-40EF-A7C9-5A17DAFD4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5233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7" name="Graphic 78">
              <a:extLst>
                <a:ext uri="{FF2B5EF4-FFF2-40B4-BE49-F238E27FC236}">
                  <a16:creationId xmlns:a16="http://schemas.microsoft.com/office/drawing/2014/main" id="{8DA0D497-8E8F-426A-8172-894BE03F70F6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aphic 78">
              <a:extLst>
                <a:ext uri="{FF2B5EF4-FFF2-40B4-BE49-F238E27FC236}">
                  <a16:creationId xmlns:a16="http://schemas.microsoft.com/office/drawing/2014/main" id="{8C0459EF-3B70-4083-8845-3A9AF847E805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9" name="Graphic 78">
                <a:extLst>
                  <a:ext uri="{FF2B5EF4-FFF2-40B4-BE49-F238E27FC236}">
                    <a16:creationId xmlns:a16="http://schemas.microsoft.com/office/drawing/2014/main" id="{53BF2B58-70F8-4288-85AB-CBDA723CDFCC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569E551-A5A0-4A8F-B999-3A6D104814A2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0FB69EB5-D9AC-46E7-934E-32999C39B2E6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6EABC49A-B4ED-44E4-ADB7-E432734A7C9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55277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A339C-4093-4B40-8C90-52F005C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99BD-4B4F-4460-B452-0E8146ACCF8F}" type="datetime1">
              <a:rPr lang="en-US" smtClean="0"/>
              <a:t>10/11/2023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33F04-8E0A-4165-930C-527D781A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2F57B-BEB6-4973-A362-38F638E0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117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AC90-C2CA-44DD-8EF8-20BDD67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4315386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915FB-D5F4-4CAD-AE70-3644E8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420086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4DA3-3BAC-4045-825F-B3C27B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4315386" cy="24399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A0D65-0423-4E45-947A-E08C8569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34C-1867-42A9-AC54-D15ADD8A65E7}" type="datetime1">
              <a:rPr lang="en-US" smtClean="0"/>
              <a:t>10/11/2023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6FBD0-E49F-4DE6-9264-CEDB9BAA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6B246-A768-4B2D-96C6-9F417852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839DB371-B90D-44CB-A4AF-C7BDBFD0A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0C845011-2FC2-40F7-B0C6-49CBBA72B9C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2BC78B8-5139-436F-AD47-3CC03903FDD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F9DC17BA-1278-45C9-B1BF-B9F1518E1F29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9637B9F-CC26-4669-81F0-A942B4F72D61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2BB8F115-0030-47B4-BAF4-C15D1EA27B11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662F9949-4F1A-4708-824B-E876E9BEDA1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9431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CB0C8-915E-4BF2-976E-B8D7EDC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3932237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714E6-8E50-4B50-A2E0-F9D20155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42008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7A6C-5CA5-4EF0-B1C4-ED85FF255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3932237" cy="24399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6474-31D4-4567-B4EC-B6AF24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33E9-A654-4C17-8C3C-DDCAC83D6EBF}" type="datetime1">
              <a:rPr lang="en-US" smtClean="0"/>
              <a:t>10/11/2023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2DE0-33F5-4372-8EB5-F5746D34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C2EF-849D-4B2C-8ED6-D2655365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7627CBC2-9DC2-4EE8-A2D5-849E30F22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9FB4AEFC-63AB-4831-8EC1-E8145604D8D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11E1337-D5DA-408D-91F3-A6A35FCDD0B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1E473FA4-FD80-4D04-AAC5-63B9A4D80778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FCB457B9-48DE-4921-8C3F-996598075B1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53C9DB95-9A61-4553-8D82-D2BE26FCBC6E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0EAE371F-24C9-4738-834F-FAF5A5C9ACE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47173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F2C5-A3FC-44EF-BA15-CEC83C83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040D3-67DB-455C-AD79-49E185DB6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2B07A-258E-42DD-9A68-2C76F7D5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9BD0-10DB-43E7-8F22-40B3D51B8FC3}" type="datetime1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1E9BC-3BB8-40CD-9294-59A2E5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3979D-5589-4770-9D29-046F2B50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12EF7969-DB38-4989-A65C-9D190A2455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33456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2145BE25-C437-45FE-A3D3-BBAAF108CC9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4A9D0FA0-682C-4076-B779-D865AEEFC66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B60163C-1A2D-4F00-BC61-8A3C11E2D2BE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3FF8D873-9CF9-4A0A-A7B8-875C0B8233D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2B645470-F624-4417-A8A4-FC242E43C9DB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ECC7EFEF-6B2A-4210-9275-0077ACF2827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73870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693CD-CB65-4F37-A6DA-F300B93C1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974374" y="787067"/>
            <a:ext cx="2628900" cy="53898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8D117-7AE6-4831-9867-5145F64A0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5719" y="787067"/>
            <a:ext cx="7039402" cy="538989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8CF8-397F-485E-8081-AFA4DADD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C79C-F566-427A-93F6-434A4E613134}" type="datetime1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E4773-4660-4F21-83CF-1A449395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59537-EB47-40FA-893E-785D6FE0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88F505F-2957-41FC-9AAA-962853A67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7283627" y="125032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091A36EB-8545-4EFE-B619-165D36D644D1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8D075D29-6706-486B-A55A-13866882BA88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FAE751A-10F0-48F2-BBC3-D2FE499B34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52289CAF-683C-4BCC-8AA5-95A3BF799B0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BC8403A-C46F-4DA1-A015-00A80215F289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A797D957-3A2C-42DF-B73E-CBB47BE036B7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64437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5959F4-53DA-47FF-BC24-1E5B75C69876}"/>
              </a:ext>
            </a:extLst>
          </p:cNvPr>
          <p:cNvSpPr/>
          <p:nvPr/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7CF83E8-F6F0-41E3-B580-7412A04DDFB5}"/>
              </a:ext>
            </a:extLst>
          </p:cNvPr>
          <p:cNvGrpSpPr/>
          <p:nvPr/>
        </p:nvGrpSpPr>
        <p:grpSpPr>
          <a:xfrm>
            <a:off x="10776050" y="5204030"/>
            <a:ext cx="886141" cy="802497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</a:extLst>
            </p:cNvPr>
            <p:cNvSpPr/>
            <p:nvPr/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</a:extLst>
            </p:cNvPr>
            <p:cNvSpPr/>
            <p:nvPr/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</a:extLst>
            </p:cNvPr>
            <p:cNvSpPr/>
            <p:nvPr/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4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</a:extLst>
            </p:cNvPr>
            <p:cNvSpPr/>
            <p:nvPr/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</a:extLst>
            </p:cNvPr>
            <p:cNvSpPr/>
            <p:nvPr/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</a:extLst>
            </p:cNvPr>
            <p:cNvSpPr/>
            <p:nvPr/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</a:extLst>
            </p:cNvPr>
            <p:cNvSpPr/>
            <p:nvPr/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9226104-0061-4319-8237-9C001BF85D49}"/>
              </a:ext>
            </a:extLst>
          </p:cNvPr>
          <p:cNvSpPr/>
          <p:nvPr/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8318D-FE3E-41D7-9A8C-2065A2C4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7755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06718-79E7-4159-A003-F86FE7B3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5717" y="2521885"/>
            <a:ext cx="10077557" cy="3549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99FF-FFE2-431D-A0C8-A46C21712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5718" y="136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769D389-4C4C-4FD7-9E6B-9F44477F0EB8}" type="datetime1">
              <a:rPr lang="en-US" smtClean="0"/>
              <a:t>10/11/2023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547E-668D-4191-847C-7424F7549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5718" y="6356350"/>
            <a:ext cx="345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B6E6E-8527-4F63-A0C7-84CD44A2B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5367" y="6356350"/>
            <a:ext cx="5298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882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4C1AE88-F022-0ACE-7F34-85CE4935B3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09740" y="401760"/>
            <a:ext cx="5066592" cy="2840477"/>
          </a:xfrm>
        </p:spPr>
        <p:txBody>
          <a:bodyPr>
            <a:noAutofit/>
          </a:bodyPr>
          <a:lstStyle/>
          <a:p>
            <a:pPr algn="ctr"/>
            <a:r>
              <a:rPr lang="fi-FI" sz="4400" b="1" dirty="0">
                <a:latin typeface="Cavolini" panose="03000502040302020204" pitchFamily="66" charset="0"/>
                <a:cs typeface="Cavolini" panose="03000502040302020204" pitchFamily="66" charset="0"/>
              </a:rPr>
              <a:t>Kirjoja tunteista </a:t>
            </a:r>
            <a:br>
              <a:rPr lang="fi-FI" sz="4400" b="1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fi-FI" sz="4400" b="1" dirty="0">
                <a:latin typeface="Cavolini" panose="03000502040302020204" pitchFamily="66" charset="0"/>
                <a:cs typeface="Cavolini" panose="03000502040302020204" pitchFamily="66" charset="0"/>
              </a:rPr>
              <a:t>ja tunnetaidoista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E3224E3-98AB-EB74-6C54-EA0C0B8848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98524" y="6297104"/>
            <a:ext cx="2546624" cy="425975"/>
          </a:xfrm>
        </p:spPr>
        <p:txBody>
          <a:bodyPr>
            <a:normAutofit fontScale="77500" lnSpcReduction="20000"/>
          </a:bodyPr>
          <a:lstStyle/>
          <a:p>
            <a:r>
              <a:rPr lang="fi-FI" dirty="0"/>
              <a:t>11.10.2023 Niina Sotikoff</a:t>
            </a:r>
          </a:p>
        </p:txBody>
      </p:sp>
      <p:pic>
        <p:nvPicPr>
          <p:cNvPr id="4" name="Picture 3" descr="Silmät karkki">
            <a:extLst>
              <a:ext uri="{FF2B5EF4-FFF2-40B4-BE49-F238E27FC236}">
                <a16:creationId xmlns:a16="http://schemas.microsoft.com/office/drawing/2014/main" id="{F0788B62-1EC8-3AB7-4127-5621E94CD1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75" r="18844" b="-1"/>
          <a:stretch/>
        </p:blipFill>
        <p:spPr>
          <a:xfrm>
            <a:off x="6824" y="10"/>
            <a:ext cx="5669280" cy="685799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2838"/>
            <a:ext cx="3342291" cy="960875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1701611" y="285553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2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09740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3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5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2332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84" name="Rectangle 1083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B8F6C08-654E-817A-1333-D4BBAD6BD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207736"/>
            <a:ext cx="6155631" cy="1298492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r>
              <a:rPr lang="en-US" sz="2800" dirty="0">
                <a:latin typeface="Cavolini" panose="03000502040302020204" pitchFamily="66" charset="0"/>
                <a:cs typeface="Cavolini" panose="03000502040302020204" pitchFamily="66" charset="0"/>
              </a:rPr>
              <a:t>Katri </a:t>
            </a:r>
            <a:r>
              <a:rPr lang="en-US" sz="2800" dirty="0" err="1">
                <a:latin typeface="Cavolini" panose="03000502040302020204" pitchFamily="66" charset="0"/>
                <a:cs typeface="Cavolini" panose="03000502040302020204" pitchFamily="66" charset="0"/>
              </a:rPr>
              <a:t>Kirkkopelto</a:t>
            </a:r>
            <a:br>
              <a:rPr lang="en-US" sz="28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br>
              <a:rPr lang="en-US" sz="28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en-US" sz="2800" dirty="0" err="1">
                <a:latin typeface="Cavolini" panose="03000502040302020204" pitchFamily="66" charset="0"/>
                <a:cs typeface="Cavolini" panose="03000502040302020204" pitchFamily="66" charset="0"/>
              </a:rPr>
              <a:t>Molli</a:t>
            </a:r>
            <a:r>
              <a:rPr lang="en-US" sz="2800" dirty="0">
                <a:latin typeface="Cavolini" panose="03000502040302020204" pitchFamily="66" charset="0"/>
                <a:cs typeface="Cavolini" panose="03000502040302020204" pitchFamily="66" charset="0"/>
              </a:rPr>
              <a:t> ja Piki -</a:t>
            </a:r>
            <a:r>
              <a:rPr lang="en-US" sz="2800" dirty="0" err="1">
                <a:latin typeface="Cavolini" panose="03000502040302020204" pitchFamily="66" charset="0"/>
                <a:cs typeface="Cavolini" panose="03000502040302020204" pitchFamily="66" charset="0"/>
              </a:rPr>
              <a:t>kirjat</a:t>
            </a:r>
            <a:endParaRPr lang="en-US" sz="28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086" name="Freeform: Shape 1085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98AC34F-02BF-0039-8804-6CE435744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55017" y="3792964"/>
            <a:ext cx="2092108" cy="2822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88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1089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90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91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2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3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4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081" name="Content Placeholder 1080">
            <a:extLst>
              <a:ext uri="{FF2B5EF4-FFF2-40B4-BE49-F238E27FC236}">
                <a16:creationId xmlns:a16="http://schemas.microsoft.com/office/drawing/2014/main" id="{E9F1B5B4-C40D-1839-D861-DFB27EE77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642181"/>
            <a:ext cx="6155631" cy="4233584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Molli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 on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tunnetaitokirjojen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klassikko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.    Kirja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otuksesta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,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joka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haluaa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oppia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olemaan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ystävä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Piki on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pieni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otus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,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joka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kohtaa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epäoikeudenmukaisuutta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 ja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muuttuvia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sääntöjä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 “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ystäviensä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”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kanssa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.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Onneksi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 on Iso ja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Lumi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err="1">
                <a:latin typeface="Cavolini" panose="03000502040302020204" pitchFamily="66" charset="0"/>
                <a:cs typeface="Cavolini" panose="03000502040302020204" pitchFamily="66" charset="0"/>
              </a:rPr>
              <a:t>Pöljä</a:t>
            </a:r>
            <a:r>
              <a:rPr lang="en-US" b="1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b="1" dirty="0" err="1">
                <a:latin typeface="Cavolini" panose="03000502040302020204" pitchFamily="66" charset="0"/>
                <a:cs typeface="Cavolini" panose="03000502040302020204" pitchFamily="66" charset="0"/>
              </a:rPr>
              <a:t>päivä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…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suusta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pääsee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sammakoita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 ja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kaikki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 on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huonosti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.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Onneksi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voi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sopia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 ja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yrittää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uudestaan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.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Pöljätkin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päivät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päättyvät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iltaan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 ja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tulee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uusi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dirty="0" err="1">
                <a:latin typeface="Cavolini" panose="03000502040302020204" pitchFamily="66" charset="0"/>
                <a:cs typeface="Cavolini" panose="03000502040302020204" pitchFamily="66" charset="0"/>
              </a:rPr>
              <a:t>päivä</a:t>
            </a:r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.</a:t>
            </a:r>
          </a:p>
          <a:p>
            <a:pPr marL="342900" indent="-342900">
              <a:buFontTx/>
              <a:buChar char="-"/>
            </a:pPr>
            <a:endParaRPr lang="en-US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342900" indent="-342900">
              <a:buFontTx/>
              <a:buChar char="-"/>
            </a:pPr>
            <a:endParaRPr lang="en-US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165D24E9-BDFC-B7E6-3DAA-E4F36D0AB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32158" y="207735"/>
            <a:ext cx="2404516" cy="2588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D3EB5C0-1F64-24DB-AF62-A2CDE0AF8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53030" y="2030007"/>
            <a:ext cx="2008060" cy="2119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6" name="Freeform: Shape 1095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098" name="Group 1097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099" name="Freeform: Shape 1098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00" name="Freeform: Shape 1099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01" name="Freeform: Shape 1100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02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3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4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5" name="Freeform: Shape 1104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29629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F420BC5C-C418-4843-B04B-6918968D0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0FE6D91-A43A-A571-3DE6-A2A930AF6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1" y="222713"/>
            <a:ext cx="4767930" cy="154247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fi-FI" sz="2800" dirty="0">
                <a:latin typeface="Cavolini" panose="03000502040302020204" pitchFamily="66" charset="0"/>
                <a:ea typeface="Verdana" panose="020B0604030504040204" pitchFamily="34" charset="0"/>
                <a:cs typeface="Cavolini" panose="03000502040302020204" pitchFamily="66" charset="0"/>
              </a:rPr>
              <a:t>Heli </a:t>
            </a:r>
            <a:r>
              <a:rPr lang="fi-FI" sz="2800" dirty="0" err="1">
                <a:latin typeface="Cavolini" panose="03000502040302020204" pitchFamily="66" charset="0"/>
                <a:ea typeface="Verdana" panose="020B0604030504040204" pitchFamily="34" charset="0"/>
                <a:cs typeface="Cavolini" panose="03000502040302020204" pitchFamily="66" charset="0"/>
              </a:rPr>
              <a:t>Pruuki</a:t>
            </a:r>
            <a:r>
              <a:rPr lang="fi-FI" sz="2800" dirty="0">
                <a:latin typeface="Cavolini" panose="03000502040302020204" pitchFamily="66" charset="0"/>
                <a:ea typeface="Verdana" panose="020B0604030504040204" pitchFamily="34" charset="0"/>
                <a:cs typeface="Cavolini" panose="03000502040302020204" pitchFamily="66" charset="0"/>
              </a:rPr>
              <a:t>: Prinsessa ja herne nenässä</a:t>
            </a:r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13E5F285-BD95-4989-B20B-778990159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21648"/>
            <a:ext cx="1839951" cy="1423657"/>
          </a:xfrm>
          <a:custGeom>
            <a:avLst/>
            <a:gdLst>
              <a:gd name="connsiteX0" fmla="*/ 0 w 2331138"/>
              <a:gd name="connsiteY0" fmla="*/ 0 h 3352676"/>
              <a:gd name="connsiteX1" fmla="*/ 2331138 w 2331138"/>
              <a:gd name="connsiteY1" fmla="*/ 0 h 3352676"/>
              <a:gd name="connsiteX2" fmla="*/ 2331138 w 2331138"/>
              <a:gd name="connsiteY2" fmla="*/ 3352676 h 3352676"/>
              <a:gd name="connsiteX3" fmla="*/ 2097210 w 2331138"/>
              <a:gd name="connsiteY3" fmla="*/ 3226228 h 3352676"/>
              <a:gd name="connsiteX4" fmla="*/ 214881 w 2331138"/>
              <a:gd name="connsiteY4" fmla="*/ 1176738 h 3352676"/>
              <a:gd name="connsiteX5" fmla="*/ 1129 w 2331138"/>
              <a:gd name="connsiteY5" fmla="*/ 67475 h 335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31138" h="3352676">
                <a:moveTo>
                  <a:pt x="0" y="0"/>
                </a:moveTo>
                <a:lnTo>
                  <a:pt x="2331138" y="0"/>
                </a:lnTo>
                <a:lnTo>
                  <a:pt x="2331138" y="3352676"/>
                </a:lnTo>
                <a:lnTo>
                  <a:pt x="2097210" y="3226228"/>
                </a:lnTo>
                <a:cubicBezTo>
                  <a:pt x="1273150" y="2744079"/>
                  <a:pt x="560886" y="2027200"/>
                  <a:pt x="214881" y="1176738"/>
                </a:cubicBezTo>
                <a:cubicBezTo>
                  <a:pt x="72781" y="827511"/>
                  <a:pt x="14297" y="430630"/>
                  <a:pt x="1129" y="67475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037" name="Graphic 78">
            <a:extLst>
              <a:ext uri="{FF2B5EF4-FFF2-40B4-BE49-F238E27FC236}">
                <a16:creationId xmlns:a16="http://schemas.microsoft.com/office/drawing/2014/main" id="{6C02F4BE-6538-4CAD-B506-5FEB41D3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4415" y="3039261"/>
            <a:ext cx="1020166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1038" name="Graphic 78">
              <a:extLst>
                <a:ext uri="{FF2B5EF4-FFF2-40B4-BE49-F238E27FC236}">
                  <a16:creationId xmlns:a16="http://schemas.microsoft.com/office/drawing/2014/main" id="{3937246C-D7B5-4CC9-B979-0999DFD5BF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39" name="Graphic 78">
              <a:extLst>
                <a:ext uri="{FF2B5EF4-FFF2-40B4-BE49-F238E27FC236}">
                  <a16:creationId xmlns:a16="http://schemas.microsoft.com/office/drawing/2014/main" id="{559392DF-C926-44F7-920D-C232D60C05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40" name="Graphic 78">
                <a:extLst>
                  <a:ext uri="{FF2B5EF4-FFF2-40B4-BE49-F238E27FC236}">
                    <a16:creationId xmlns:a16="http://schemas.microsoft.com/office/drawing/2014/main" id="{437FE2E3-579D-4AA7-8775-C78D1D5631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1" name="Graphic 78">
                <a:extLst>
                  <a:ext uri="{FF2B5EF4-FFF2-40B4-BE49-F238E27FC236}">
                    <a16:creationId xmlns:a16="http://schemas.microsoft.com/office/drawing/2014/main" id="{A6A05323-CAFA-4D34-83D6-3B23B02085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2" name="Graphic 78">
                <a:extLst>
                  <a:ext uri="{FF2B5EF4-FFF2-40B4-BE49-F238E27FC236}">
                    <a16:creationId xmlns:a16="http://schemas.microsoft.com/office/drawing/2014/main" id="{D49C45E0-CA07-4FD4-9097-BF313F498A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3" name="Graphic 78">
                <a:extLst>
                  <a:ext uri="{FF2B5EF4-FFF2-40B4-BE49-F238E27FC236}">
                    <a16:creationId xmlns:a16="http://schemas.microsoft.com/office/drawing/2014/main" id="{1EC741B7-EEE8-43D3-9F8E-C2B4DD1965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C5DAF6A1-5BA0-8070-7930-9CA0476FD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71" y="3299404"/>
            <a:ext cx="4767930" cy="2745750"/>
          </a:xfrm>
        </p:spPr>
        <p:txBody>
          <a:bodyPr>
            <a:normAutofit fontScale="70000" lnSpcReduction="20000"/>
          </a:bodyPr>
          <a:lstStyle/>
          <a:p>
            <a:r>
              <a:rPr lang="fi-FI" sz="2000" dirty="0" err="1">
                <a:latin typeface="Cavolini" panose="03000502040302020204" pitchFamily="66" charset="0"/>
                <a:ea typeface="Verdana" panose="020B0604030504040204" pitchFamily="34" charset="0"/>
                <a:cs typeface="Cavolini" panose="03000502040302020204" pitchFamily="66" charset="0"/>
              </a:rPr>
              <a:t>Piipati</a:t>
            </a:r>
            <a:r>
              <a:rPr lang="fi-FI" sz="2000" dirty="0">
                <a:latin typeface="Cavolini" panose="03000502040302020204" pitchFamily="66" charset="0"/>
                <a:ea typeface="Verdana" panose="020B0604030504040204" pitchFamily="34" charset="0"/>
                <a:cs typeface="Cavolini" panose="03000502040302020204" pitchFamily="66" charset="0"/>
              </a:rPr>
              <a:t> haluaa olla prinsessa, joka saa määrätä. Mutta äiti ei ymmärrä prinsessoista yhtään mitään. Piipatin kiukku on kuin tulivuori joka purkautuu. Kiukku ja suuttumus kasvavat niin suuriksi, ettei </a:t>
            </a:r>
            <a:r>
              <a:rPr lang="fi-FI" sz="2000" dirty="0" err="1">
                <a:latin typeface="Cavolini" panose="03000502040302020204" pitchFamily="66" charset="0"/>
                <a:ea typeface="Verdana" panose="020B0604030504040204" pitchFamily="34" charset="0"/>
                <a:cs typeface="Cavolini" panose="03000502040302020204" pitchFamily="66" charset="0"/>
              </a:rPr>
              <a:t>Piipati</a:t>
            </a:r>
            <a:r>
              <a:rPr lang="fi-FI" sz="2000" dirty="0">
                <a:latin typeface="Cavolini" panose="03000502040302020204" pitchFamily="66" charset="0"/>
                <a:ea typeface="Verdana" panose="020B0604030504040204" pitchFamily="34" charset="0"/>
                <a:cs typeface="Cavolini" panose="03000502040302020204" pitchFamily="66" charset="0"/>
              </a:rPr>
              <a:t> kykene </a:t>
            </a:r>
            <a:r>
              <a:rPr lang="fi-FI" sz="2000">
                <a:latin typeface="Cavolini" panose="03000502040302020204" pitchFamily="66" charset="0"/>
                <a:ea typeface="Verdana" panose="020B0604030504040204" pitchFamily="34" charset="0"/>
                <a:cs typeface="Cavolini" panose="03000502040302020204" pitchFamily="66" charset="0"/>
              </a:rPr>
              <a:t>niitä hallitsemaan. </a:t>
            </a:r>
            <a:endParaRPr lang="fi-FI" sz="2000" dirty="0">
              <a:latin typeface="Cavolini" panose="03000502040302020204" pitchFamily="66" charset="0"/>
              <a:ea typeface="Verdana" panose="020B0604030504040204" pitchFamily="34" charset="0"/>
              <a:cs typeface="Cavolini" panose="03000502040302020204" pitchFamily="66" charset="0"/>
            </a:endParaRPr>
          </a:p>
          <a:p>
            <a:endParaRPr lang="fi-FI" dirty="0">
              <a:latin typeface="Cavolini" panose="03000502040302020204" pitchFamily="66" charset="0"/>
              <a:ea typeface="Verdana" panose="020B0604030504040204" pitchFamily="34" charset="0"/>
              <a:cs typeface="Cavolini" panose="03000502040302020204" pitchFamily="66" charset="0"/>
            </a:endParaRPr>
          </a:p>
          <a:p>
            <a:r>
              <a:rPr lang="fi-FI" dirty="0">
                <a:latin typeface="Cavolini" panose="03000502040302020204" pitchFamily="66" charset="0"/>
                <a:ea typeface="Verdana" panose="020B0604030504040204" pitchFamily="34" charset="0"/>
                <a:cs typeface="Cavolini" panose="03000502040302020204" pitchFamily="66" charset="0"/>
              </a:rPr>
              <a:t>Kaikilla on paljon erilaisia tunteita, osa tuntuu hyvältä osa pahalta. Kaikki tunteet ovat sallittuja ja ne saa näyttää. </a:t>
            </a:r>
            <a:br>
              <a:rPr lang="fi-FI" sz="2000" dirty="0">
                <a:latin typeface="Cavolini" panose="03000502040302020204" pitchFamily="66" charset="0"/>
                <a:ea typeface="Verdana" panose="020B0604030504040204" pitchFamily="34" charset="0"/>
                <a:cs typeface="Cavolini" panose="03000502040302020204" pitchFamily="66" charset="0"/>
              </a:rPr>
            </a:b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FCD0603-CEA8-1335-D792-D7AAC0E81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80742" y="565167"/>
            <a:ext cx="5654663" cy="565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5" name="Freeform: Shape 1044">
            <a:extLst>
              <a:ext uri="{FF2B5EF4-FFF2-40B4-BE49-F238E27FC236}">
                <a16:creationId xmlns:a16="http://schemas.microsoft.com/office/drawing/2014/main" id="{6B6061A8-D267-4967-AF47-C3CC45138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899042" y="5602884"/>
            <a:ext cx="4292956" cy="1255116"/>
          </a:xfrm>
          <a:custGeom>
            <a:avLst/>
            <a:gdLst>
              <a:gd name="connsiteX0" fmla="*/ 0 w 4238069"/>
              <a:gd name="connsiteY0" fmla="*/ 0 h 1903025"/>
              <a:gd name="connsiteX1" fmla="*/ 113310 w 4238069"/>
              <a:gd name="connsiteY1" fmla="*/ 8960 h 1903025"/>
              <a:gd name="connsiteX2" fmla="*/ 291503 w 4238069"/>
              <a:gd name="connsiteY2" fmla="*/ 37000 h 1903025"/>
              <a:gd name="connsiteX3" fmla="*/ 3082930 w 4238069"/>
              <a:gd name="connsiteY3" fmla="*/ 1104916 h 1903025"/>
              <a:gd name="connsiteX4" fmla="*/ 3881548 w 4238069"/>
              <a:gd name="connsiteY4" fmla="*/ 1668276 h 1903025"/>
              <a:gd name="connsiteX5" fmla="*/ 4238069 w 4238069"/>
              <a:gd name="connsiteY5" fmla="*/ 1903025 h 1903025"/>
              <a:gd name="connsiteX6" fmla="*/ 0 w 4238069"/>
              <a:gd name="connsiteY6" fmla="*/ 1903025 h 1903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8069" h="1903025">
                <a:moveTo>
                  <a:pt x="0" y="0"/>
                </a:moveTo>
                <a:lnTo>
                  <a:pt x="113310" y="8960"/>
                </a:lnTo>
                <a:cubicBezTo>
                  <a:pt x="173365" y="16155"/>
                  <a:pt x="232870" y="25632"/>
                  <a:pt x="291503" y="37000"/>
                </a:cubicBezTo>
                <a:cubicBezTo>
                  <a:pt x="1250780" y="222537"/>
                  <a:pt x="2264787" y="499636"/>
                  <a:pt x="3082930" y="1104916"/>
                </a:cubicBezTo>
                <a:cubicBezTo>
                  <a:pt x="3348371" y="1301283"/>
                  <a:pt x="3614239" y="1488349"/>
                  <a:pt x="3881548" y="1668276"/>
                </a:cubicBezTo>
                <a:lnTo>
                  <a:pt x="4238069" y="1903025"/>
                </a:lnTo>
                <a:lnTo>
                  <a:pt x="0" y="190302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047" name="Group 1046">
            <a:extLst>
              <a:ext uri="{FF2B5EF4-FFF2-40B4-BE49-F238E27FC236}">
                <a16:creationId xmlns:a16="http://schemas.microsoft.com/office/drawing/2014/main" id="{12DB770A-658D-4212-9BF2-236070D5D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8891063" y="5736410"/>
            <a:ext cx="886141" cy="802496"/>
            <a:chOff x="10948005" y="3272152"/>
            <a:chExt cx="868640" cy="786648"/>
          </a:xfrm>
          <a:solidFill>
            <a:schemeClr val="accent6"/>
          </a:solidFill>
        </p:grpSpPr>
        <p:sp>
          <p:nvSpPr>
            <p:cNvPr id="1048" name="Freeform: Shape 1047">
              <a:extLst>
                <a:ext uri="{FF2B5EF4-FFF2-40B4-BE49-F238E27FC236}">
                  <a16:creationId xmlns:a16="http://schemas.microsoft.com/office/drawing/2014/main" id="{A9B99195-76A3-4B90-8F45-BAEF05699C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49" name="Freeform: Shape 1048">
              <a:extLst>
                <a:ext uri="{FF2B5EF4-FFF2-40B4-BE49-F238E27FC236}">
                  <a16:creationId xmlns:a16="http://schemas.microsoft.com/office/drawing/2014/main" id="{F1029419-581A-4B40-B3E3-BD5931F99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50" name="Freeform: Shape 1049">
              <a:extLst>
                <a:ext uri="{FF2B5EF4-FFF2-40B4-BE49-F238E27FC236}">
                  <a16:creationId xmlns:a16="http://schemas.microsoft.com/office/drawing/2014/main" id="{38F181C6-C3A7-463D-B837-E6FB1B0801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51" name="Graphic 12">
              <a:extLst>
                <a:ext uri="{FF2B5EF4-FFF2-40B4-BE49-F238E27FC236}">
                  <a16:creationId xmlns:a16="http://schemas.microsoft.com/office/drawing/2014/main" id="{FB6F6AFA-67F5-4D3A-839B-6B3980B6FC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2" name="Graphic 15">
              <a:extLst>
                <a:ext uri="{FF2B5EF4-FFF2-40B4-BE49-F238E27FC236}">
                  <a16:creationId xmlns:a16="http://schemas.microsoft.com/office/drawing/2014/main" id="{E9F49015-3756-46EC-AF1A-2F33219CB1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3" name="Graphic 15">
              <a:extLst>
                <a:ext uri="{FF2B5EF4-FFF2-40B4-BE49-F238E27FC236}">
                  <a16:creationId xmlns:a16="http://schemas.microsoft.com/office/drawing/2014/main" id="{44C1E606-364B-4793-83A8-61AC96EDBE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4" name="Freeform: Shape 1053">
              <a:extLst>
                <a:ext uri="{FF2B5EF4-FFF2-40B4-BE49-F238E27FC236}">
                  <a16:creationId xmlns:a16="http://schemas.microsoft.com/office/drawing/2014/main" id="{4D62BB33-881E-4E43-A746-75C1E7C322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57892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0FE6D91-A43A-A571-3DE6-A2A930AF6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4663649" cy="145509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i-FI" sz="2800" dirty="0" err="1">
                <a:latin typeface="Cavolini" panose="03000502040302020204" pitchFamily="66" charset="0"/>
                <a:ea typeface="Verdana" panose="020B0604030504040204" pitchFamily="34" charset="0"/>
                <a:cs typeface="Cavolini" panose="03000502040302020204" pitchFamily="66" charset="0"/>
              </a:rPr>
              <a:t>Deborah</a:t>
            </a:r>
            <a:r>
              <a:rPr lang="fi-FI" sz="2800" dirty="0">
                <a:latin typeface="Cavolini" panose="03000502040302020204" pitchFamily="66" charset="0"/>
                <a:ea typeface="Verdana" panose="020B0604030504040204" pitchFamily="34" charset="0"/>
                <a:cs typeface="Cavolini" panose="03000502040302020204" pitchFamily="66" charset="0"/>
              </a:rPr>
              <a:t> </a:t>
            </a:r>
            <a:r>
              <a:rPr lang="fi-FI" sz="2800" dirty="0" err="1">
                <a:latin typeface="Cavolini" panose="03000502040302020204" pitchFamily="66" charset="0"/>
                <a:ea typeface="Verdana" panose="020B0604030504040204" pitchFamily="34" charset="0"/>
                <a:cs typeface="Cavolini" panose="03000502040302020204" pitchFamily="66" charset="0"/>
              </a:rPr>
              <a:t>Marcelo</a:t>
            </a:r>
            <a:r>
              <a:rPr lang="fi-FI" sz="2800" dirty="0">
                <a:latin typeface="Cavolini" panose="03000502040302020204" pitchFamily="66" charset="0"/>
                <a:ea typeface="Verdana" panose="020B0604030504040204" pitchFamily="34" charset="0"/>
                <a:cs typeface="Cavolini" panose="03000502040302020204" pitchFamily="66" charset="0"/>
              </a:rPr>
              <a:t>: Purkista</a:t>
            </a:r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037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1038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40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2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3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1ABCD0FE-2D35-2159-DB94-638A0BADE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7"/>
            <a:ext cx="4850053" cy="3274503"/>
          </a:xfrm>
        </p:spPr>
        <p:txBody>
          <a:bodyPr>
            <a:normAutofit/>
          </a:bodyPr>
          <a:lstStyle/>
          <a:p>
            <a:r>
              <a:rPr lang="fi-FI" sz="2000" dirty="0">
                <a:latin typeface="Cavolini" panose="03000502040302020204" pitchFamily="66" charset="0"/>
                <a:ea typeface="Verdana" panose="020B0604030504040204" pitchFamily="34" charset="0"/>
                <a:cs typeface="Cavolini" panose="03000502040302020204" pitchFamily="66" charset="0"/>
              </a:rPr>
              <a:t>Mitä jos tunteet voisi sulkea purkkiin?</a:t>
            </a:r>
            <a:br>
              <a:rPr lang="fi-FI" sz="2000" dirty="0">
                <a:latin typeface="Cavolini" panose="03000502040302020204" pitchFamily="66" charset="0"/>
                <a:ea typeface="Verdana" panose="020B0604030504040204" pitchFamily="34" charset="0"/>
                <a:cs typeface="Cavolini" panose="03000502040302020204" pitchFamily="66" charset="0"/>
              </a:rPr>
            </a:br>
            <a:br>
              <a:rPr lang="fi-FI" sz="2000" dirty="0">
                <a:latin typeface="Cavolini" panose="03000502040302020204" pitchFamily="66" charset="0"/>
                <a:ea typeface="Verdana" panose="020B0604030504040204" pitchFamily="34" charset="0"/>
                <a:cs typeface="Cavolini" panose="03000502040302020204" pitchFamily="66" charset="0"/>
              </a:rPr>
            </a:br>
            <a:r>
              <a:rPr lang="fi-FI" sz="2000" dirty="0">
                <a:latin typeface="Cavolini" panose="03000502040302020204" pitchFamily="66" charset="0"/>
                <a:ea typeface="Verdana" panose="020B0604030504040204" pitchFamily="34" charset="0"/>
                <a:cs typeface="Cavolini" panose="03000502040302020204" pitchFamily="66" charset="0"/>
              </a:rPr>
              <a:t>Olisiko hyvä jos ei koskaan olisi peloissaan, surullinen, iloinen…</a:t>
            </a:r>
          </a:p>
          <a:p>
            <a:endParaRPr lang="fi-FI" dirty="0">
              <a:latin typeface="Cavolini" panose="03000502040302020204" pitchFamily="66" charset="0"/>
              <a:ea typeface="Verdana" panose="020B0604030504040204" pitchFamily="34" charset="0"/>
              <a:cs typeface="Cavolini" panose="03000502040302020204" pitchFamily="66" charset="0"/>
            </a:endParaRPr>
          </a:p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8C4C54E-2678-8C9D-0754-90561D06C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72379" y="552793"/>
            <a:ext cx="4423012" cy="566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5" name="Freeform: Shape 1044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047" name="Group 1046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048" name="Freeform: Shape 1047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49" name="Freeform: Shape 1048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50" name="Freeform: Shape 1049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51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2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3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4" name="Freeform: Shape 1053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99805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F420BC5C-C418-4843-B04B-6918968D0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EFD6909-7D0C-11B8-79E1-EACEE3687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1" y="326004"/>
            <a:ext cx="4767930" cy="120477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i-FI" sz="2800" dirty="0">
                <a:latin typeface="Cavolini" panose="03000502040302020204" pitchFamily="66" charset="0"/>
                <a:ea typeface="Verdana" panose="020B0604030504040204" pitchFamily="34" charset="0"/>
                <a:cs typeface="Cavolini" panose="03000502040302020204" pitchFamily="66" charset="0"/>
              </a:rPr>
              <a:t>Aino-Maija Metsola: Oman maan mansikat</a:t>
            </a:r>
          </a:p>
        </p:txBody>
      </p:sp>
      <p:sp>
        <p:nvSpPr>
          <p:cNvPr id="2059" name="Freeform: Shape 2058">
            <a:extLst>
              <a:ext uri="{FF2B5EF4-FFF2-40B4-BE49-F238E27FC236}">
                <a16:creationId xmlns:a16="http://schemas.microsoft.com/office/drawing/2014/main" id="{13E5F285-BD95-4989-B20B-778990159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0"/>
            <a:ext cx="1839951" cy="1423657"/>
          </a:xfrm>
          <a:custGeom>
            <a:avLst/>
            <a:gdLst>
              <a:gd name="connsiteX0" fmla="*/ 0 w 2331138"/>
              <a:gd name="connsiteY0" fmla="*/ 0 h 3352676"/>
              <a:gd name="connsiteX1" fmla="*/ 2331138 w 2331138"/>
              <a:gd name="connsiteY1" fmla="*/ 0 h 3352676"/>
              <a:gd name="connsiteX2" fmla="*/ 2331138 w 2331138"/>
              <a:gd name="connsiteY2" fmla="*/ 3352676 h 3352676"/>
              <a:gd name="connsiteX3" fmla="*/ 2097210 w 2331138"/>
              <a:gd name="connsiteY3" fmla="*/ 3226228 h 3352676"/>
              <a:gd name="connsiteX4" fmla="*/ 214881 w 2331138"/>
              <a:gd name="connsiteY4" fmla="*/ 1176738 h 3352676"/>
              <a:gd name="connsiteX5" fmla="*/ 1129 w 2331138"/>
              <a:gd name="connsiteY5" fmla="*/ 67475 h 335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31138" h="3352676">
                <a:moveTo>
                  <a:pt x="0" y="0"/>
                </a:moveTo>
                <a:lnTo>
                  <a:pt x="2331138" y="0"/>
                </a:lnTo>
                <a:lnTo>
                  <a:pt x="2331138" y="3352676"/>
                </a:lnTo>
                <a:lnTo>
                  <a:pt x="2097210" y="3226228"/>
                </a:lnTo>
                <a:cubicBezTo>
                  <a:pt x="1273150" y="2744079"/>
                  <a:pt x="560886" y="2027200"/>
                  <a:pt x="214881" y="1176738"/>
                </a:cubicBezTo>
                <a:cubicBezTo>
                  <a:pt x="72781" y="827511"/>
                  <a:pt x="14297" y="430630"/>
                  <a:pt x="1129" y="67475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061" name="Graphic 78">
            <a:extLst>
              <a:ext uri="{FF2B5EF4-FFF2-40B4-BE49-F238E27FC236}">
                <a16:creationId xmlns:a16="http://schemas.microsoft.com/office/drawing/2014/main" id="{6C02F4BE-6538-4CAD-B506-5FEB41D3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4415" y="3039261"/>
            <a:ext cx="1020166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062" name="Graphic 78">
              <a:extLst>
                <a:ext uri="{FF2B5EF4-FFF2-40B4-BE49-F238E27FC236}">
                  <a16:creationId xmlns:a16="http://schemas.microsoft.com/office/drawing/2014/main" id="{3937246C-D7B5-4CC9-B979-0999DFD5BF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63" name="Graphic 78">
              <a:extLst>
                <a:ext uri="{FF2B5EF4-FFF2-40B4-BE49-F238E27FC236}">
                  <a16:creationId xmlns:a16="http://schemas.microsoft.com/office/drawing/2014/main" id="{559392DF-C926-44F7-920D-C232D60C05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064" name="Graphic 78">
                <a:extLst>
                  <a:ext uri="{FF2B5EF4-FFF2-40B4-BE49-F238E27FC236}">
                    <a16:creationId xmlns:a16="http://schemas.microsoft.com/office/drawing/2014/main" id="{437FE2E3-579D-4AA7-8775-C78D1D5631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5" name="Graphic 78">
                <a:extLst>
                  <a:ext uri="{FF2B5EF4-FFF2-40B4-BE49-F238E27FC236}">
                    <a16:creationId xmlns:a16="http://schemas.microsoft.com/office/drawing/2014/main" id="{A6A05323-CAFA-4D34-83D6-3B23B02085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6" name="Graphic 78">
                <a:extLst>
                  <a:ext uri="{FF2B5EF4-FFF2-40B4-BE49-F238E27FC236}">
                    <a16:creationId xmlns:a16="http://schemas.microsoft.com/office/drawing/2014/main" id="{D49C45E0-CA07-4FD4-9097-BF313F498A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7" name="Graphic 78">
                <a:extLst>
                  <a:ext uri="{FF2B5EF4-FFF2-40B4-BE49-F238E27FC236}">
                    <a16:creationId xmlns:a16="http://schemas.microsoft.com/office/drawing/2014/main" id="{1EC741B7-EEE8-43D3-9F8E-C2B4DD1965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6B466390-2470-8720-A4E7-DACD977AE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71" y="3299404"/>
            <a:ext cx="4767930" cy="2745750"/>
          </a:xfrm>
        </p:spPr>
        <p:txBody>
          <a:bodyPr>
            <a:normAutofit/>
          </a:bodyPr>
          <a:lstStyle/>
          <a:p>
            <a:r>
              <a:rPr lang="fi-FI" sz="2000" dirty="0">
                <a:latin typeface="Cavolini" panose="03000502040302020204" pitchFamily="66" charset="0"/>
                <a:ea typeface="Verdana" panose="020B0604030504040204" pitchFamily="34" charset="0"/>
                <a:cs typeface="Cavolini" panose="03000502040302020204" pitchFamily="66" charset="0"/>
              </a:rPr>
              <a:t>Kirja </a:t>
            </a:r>
            <a:r>
              <a:rPr lang="fi-FI" sz="2000">
                <a:latin typeface="Cavolini" panose="03000502040302020204" pitchFamily="66" charset="0"/>
                <a:ea typeface="Verdana" panose="020B0604030504040204" pitchFamily="34" charset="0"/>
                <a:cs typeface="Cavolini" panose="03000502040302020204" pitchFamily="66" charset="0"/>
              </a:rPr>
              <a:t>empaattisuudesta.</a:t>
            </a:r>
          </a:p>
          <a:p>
            <a:r>
              <a:rPr lang="fi-FI" sz="2000">
                <a:latin typeface="Cavolini" panose="03000502040302020204" pitchFamily="66" charset="0"/>
                <a:ea typeface="Verdana" panose="020B0604030504040204" pitchFamily="34" charset="0"/>
                <a:cs typeface="Cavolini" panose="03000502040302020204" pitchFamily="66" charset="0"/>
              </a:rPr>
              <a:t>Osaatko </a:t>
            </a:r>
            <a:r>
              <a:rPr lang="fi-FI" sz="2000" dirty="0">
                <a:latin typeface="Cavolini" panose="03000502040302020204" pitchFamily="66" charset="0"/>
                <a:ea typeface="Verdana" panose="020B0604030504040204" pitchFamily="34" charset="0"/>
                <a:cs typeface="Cavolini" panose="03000502040302020204" pitchFamily="66" charset="0"/>
              </a:rPr>
              <a:t>kuvitella miltä jokin asia toisesta tuntuu? Miten hyvä mieli voikin tulla siitä, että jakaa omastaan jollekin toiselle.</a:t>
            </a:r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77AE50C-86A1-9B5F-188A-28DC919DA9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59" r="-1" b="10140"/>
          <a:stretch/>
        </p:blipFill>
        <p:spPr bwMode="auto">
          <a:xfrm>
            <a:off x="6654701" y="383215"/>
            <a:ext cx="4197430" cy="419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9" name="Freeform: Shape 2068">
            <a:extLst>
              <a:ext uri="{FF2B5EF4-FFF2-40B4-BE49-F238E27FC236}">
                <a16:creationId xmlns:a16="http://schemas.microsoft.com/office/drawing/2014/main" id="{6B6061A8-D267-4967-AF47-C3CC45138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899042" y="4951350"/>
            <a:ext cx="4292956" cy="1927671"/>
          </a:xfrm>
          <a:custGeom>
            <a:avLst/>
            <a:gdLst>
              <a:gd name="connsiteX0" fmla="*/ 0 w 4238069"/>
              <a:gd name="connsiteY0" fmla="*/ 0 h 1903025"/>
              <a:gd name="connsiteX1" fmla="*/ 113310 w 4238069"/>
              <a:gd name="connsiteY1" fmla="*/ 8960 h 1903025"/>
              <a:gd name="connsiteX2" fmla="*/ 291503 w 4238069"/>
              <a:gd name="connsiteY2" fmla="*/ 37000 h 1903025"/>
              <a:gd name="connsiteX3" fmla="*/ 3082930 w 4238069"/>
              <a:gd name="connsiteY3" fmla="*/ 1104916 h 1903025"/>
              <a:gd name="connsiteX4" fmla="*/ 3881548 w 4238069"/>
              <a:gd name="connsiteY4" fmla="*/ 1668276 h 1903025"/>
              <a:gd name="connsiteX5" fmla="*/ 4238069 w 4238069"/>
              <a:gd name="connsiteY5" fmla="*/ 1903025 h 1903025"/>
              <a:gd name="connsiteX6" fmla="*/ 0 w 4238069"/>
              <a:gd name="connsiteY6" fmla="*/ 1903025 h 1903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8069" h="1903025">
                <a:moveTo>
                  <a:pt x="0" y="0"/>
                </a:moveTo>
                <a:lnTo>
                  <a:pt x="113310" y="8960"/>
                </a:lnTo>
                <a:cubicBezTo>
                  <a:pt x="173365" y="16155"/>
                  <a:pt x="232870" y="25632"/>
                  <a:pt x="291503" y="37000"/>
                </a:cubicBezTo>
                <a:cubicBezTo>
                  <a:pt x="1250780" y="222537"/>
                  <a:pt x="2264787" y="499636"/>
                  <a:pt x="3082930" y="1104916"/>
                </a:cubicBezTo>
                <a:cubicBezTo>
                  <a:pt x="3348371" y="1301283"/>
                  <a:pt x="3614239" y="1488349"/>
                  <a:pt x="3881548" y="1668276"/>
                </a:cubicBezTo>
                <a:lnTo>
                  <a:pt x="4238069" y="1903025"/>
                </a:lnTo>
                <a:lnTo>
                  <a:pt x="0" y="1903025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071" name="Group 2070">
            <a:extLst>
              <a:ext uri="{FF2B5EF4-FFF2-40B4-BE49-F238E27FC236}">
                <a16:creationId xmlns:a16="http://schemas.microsoft.com/office/drawing/2014/main" id="{12DB770A-658D-4212-9BF2-236070D5D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8447993" y="5742897"/>
            <a:ext cx="886141" cy="802496"/>
            <a:chOff x="10948005" y="3272152"/>
            <a:chExt cx="868640" cy="786648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2072" name="Freeform: Shape 2071">
              <a:extLst>
                <a:ext uri="{FF2B5EF4-FFF2-40B4-BE49-F238E27FC236}">
                  <a16:creationId xmlns:a16="http://schemas.microsoft.com/office/drawing/2014/main" id="{A9B99195-76A3-4B90-8F45-BAEF05699C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073" name="Freeform: Shape 2072">
              <a:extLst>
                <a:ext uri="{FF2B5EF4-FFF2-40B4-BE49-F238E27FC236}">
                  <a16:creationId xmlns:a16="http://schemas.microsoft.com/office/drawing/2014/main" id="{F1029419-581A-4B40-B3E3-BD5931F99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074" name="Freeform: Shape 2073">
              <a:extLst>
                <a:ext uri="{FF2B5EF4-FFF2-40B4-BE49-F238E27FC236}">
                  <a16:creationId xmlns:a16="http://schemas.microsoft.com/office/drawing/2014/main" id="{38F181C6-C3A7-463D-B837-E6FB1B0801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075" name="Graphic 12">
              <a:extLst>
                <a:ext uri="{FF2B5EF4-FFF2-40B4-BE49-F238E27FC236}">
                  <a16:creationId xmlns:a16="http://schemas.microsoft.com/office/drawing/2014/main" id="{FB6F6AFA-67F5-4D3A-839B-6B3980B6FC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6" name="Graphic 15">
              <a:extLst>
                <a:ext uri="{FF2B5EF4-FFF2-40B4-BE49-F238E27FC236}">
                  <a16:creationId xmlns:a16="http://schemas.microsoft.com/office/drawing/2014/main" id="{E9F49015-3756-46EC-AF1A-2F33219CB1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7" name="Graphic 15">
              <a:extLst>
                <a:ext uri="{FF2B5EF4-FFF2-40B4-BE49-F238E27FC236}">
                  <a16:creationId xmlns:a16="http://schemas.microsoft.com/office/drawing/2014/main" id="{44C1E606-364B-4793-83A8-61AC96EDBE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8" name="Freeform: Shape 2077">
              <a:extLst>
                <a:ext uri="{FF2B5EF4-FFF2-40B4-BE49-F238E27FC236}">
                  <a16:creationId xmlns:a16="http://schemas.microsoft.com/office/drawing/2014/main" id="{4D62BB33-881E-4E43-A746-75C1E7C322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39471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7" name="Rectangle 1036">
            <a:extLst>
              <a:ext uri="{FF2B5EF4-FFF2-40B4-BE49-F238E27FC236}">
                <a16:creationId xmlns:a16="http://schemas.microsoft.com/office/drawing/2014/main" id="{142D98E1-37D2-4470-BF74-845E897954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0FE6D91-A43A-A571-3DE6-A2A930AF6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8" y="775403"/>
            <a:ext cx="5374902" cy="2372968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fi-FI" sz="2800" dirty="0">
                <a:latin typeface="Cavolini" panose="03000502040302020204" pitchFamily="66" charset="0"/>
                <a:ea typeface="Verdana" panose="020B0604030504040204" pitchFamily="34" charset="0"/>
                <a:cs typeface="Cavolini" panose="03000502040302020204" pitchFamily="66" charset="0"/>
              </a:rPr>
              <a:t>Matias Teittinen</a:t>
            </a:r>
          </a:p>
        </p:txBody>
      </p:sp>
      <p:grpSp>
        <p:nvGrpSpPr>
          <p:cNvPr id="1039" name="Graphic 78">
            <a:extLst>
              <a:ext uri="{FF2B5EF4-FFF2-40B4-BE49-F238E27FC236}">
                <a16:creationId xmlns:a16="http://schemas.microsoft.com/office/drawing/2014/main" id="{2EDC2578-BDB0-4118-975D-CFCE02823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34840" y="776109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1040" name="Graphic 78">
              <a:extLst>
                <a:ext uri="{FF2B5EF4-FFF2-40B4-BE49-F238E27FC236}">
                  <a16:creationId xmlns:a16="http://schemas.microsoft.com/office/drawing/2014/main" id="{FB6536F0-4A9C-46C9-96E9-22CBB33E6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41" name="Graphic 78">
              <a:extLst>
                <a:ext uri="{FF2B5EF4-FFF2-40B4-BE49-F238E27FC236}">
                  <a16:creationId xmlns:a16="http://schemas.microsoft.com/office/drawing/2014/main" id="{DFD6A33A-F889-42D7-ADC2-DD9B88DF0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42" name="Graphic 78">
                <a:extLst>
                  <a:ext uri="{FF2B5EF4-FFF2-40B4-BE49-F238E27FC236}">
                    <a16:creationId xmlns:a16="http://schemas.microsoft.com/office/drawing/2014/main" id="{C375AFD7-9E86-4D19-B86E-C936D33B0D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3" name="Graphic 78">
                <a:extLst>
                  <a:ext uri="{FF2B5EF4-FFF2-40B4-BE49-F238E27FC236}">
                    <a16:creationId xmlns:a16="http://schemas.microsoft.com/office/drawing/2014/main" id="{4102C78E-31A2-4DB3-8790-415EB0B48A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4" name="Graphic 78">
                <a:extLst>
                  <a:ext uri="{FF2B5EF4-FFF2-40B4-BE49-F238E27FC236}">
                    <a16:creationId xmlns:a16="http://schemas.microsoft.com/office/drawing/2014/main" id="{4F3E144D-8167-438A-B67F-50F5D9C0C3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5" name="Graphic 78">
                <a:extLst>
                  <a:ext uri="{FF2B5EF4-FFF2-40B4-BE49-F238E27FC236}">
                    <a16:creationId xmlns:a16="http://schemas.microsoft.com/office/drawing/2014/main" id="{4BE2135F-02C1-449F-B195-232E9AFDD6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034" name="Content Placeholder 1033">
            <a:extLst>
              <a:ext uri="{FF2B5EF4-FFF2-40B4-BE49-F238E27FC236}">
                <a16:creationId xmlns:a16="http://schemas.microsoft.com/office/drawing/2014/main" id="{D188ED41-1DCA-D080-3F0E-35A0F649F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40" y="1114690"/>
            <a:ext cx="5414327" cy="2029851"/>
          </a:xfrm>
        </p:spPr>
        <p:txBody>
          <a:bodyPr>
            <a:normAutofit/>
          </a:bodyPr>
          <a:lstStyle/>
          <a:p>
            <a:r>
              <a:rPr lang="fi-FI" sz="2000" dirty="0">
                <a:latin typeface="Cavolini" panose="03000502040302020204" pitchFamily="66" charset="0"/>
                <a:ea typeface="Verdana" panose="020B0604030504040204" pitchFamily="34" charset="0"/>
                <a:cs typeface="Cavolini" panose="03000502040302020204" pitchFamily="66" charset="0"/>
              </a:rPr>
              <a:t>Kuvakirjoista tutut ympyräiset helppolukuisina. Toimii oikein hyvin myös esim. esikouluikäisille ääneen luettuina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141CD8A-2103-9347-2519-8C3EB828B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58057" y="3442972"/>
            <a:ext cx="1899722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383EC93-D849-A160-5F0E-A1755EDA9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15350" y="3442972"/>
            <a:ext cx="1937288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72FECA0-E87F-0909-7A87-530316532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91426" y="3442972"/>
            <a:ext cx="1937288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7" name="Freeform: Shape 1046">
            <a:extLst>
              <a:ext uri="{FF2B5EF4-FFF2-40B4-BE49-F238E27FC236}">
                <a16:creationId xmlns:a16="http://schemas.microsoft.com/office/drawing/2014/main" id="{E1BEDD21-8CC9-4E04-B8CF-CE59786DF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6006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049" name="Group 1048">
            <a:extLst>
              <a:ext uri="{FF2B5EF4-FFF2-40B4-BE49-F238E27FC236}">
                <a16:creationId xmlns:a16="http://schemas.microsoft.com/office/drawing/2014/main" id="{A6DA475A-533E-4A16-A83E-0171FFB6D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10732601" y="535113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050" name="Freeform: Shape 1049">
              <a:extLst>
                <a:ext uri="{FF2B5EF4-FFF2-40B4-BE49-F238E27FC236}">
                  <a16:creationId xmlns:a16="http://schemas.microsoft.com/office/drawing/2014/main" id="{9EB076CD-5E1A-4B4E-8434-EB36C96CD9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51" name="Freeform: Shape 1050">
              <a:extLst>
                <a:ext uri="{FF2B5EF4-FFF2-40B4-BE49-F238E27FC236}">
                  <a16:creationId xmlns:a16="http://schemas.microsoft.com/office/drawing/2014/main" id="{F6EB8026-10C9-4869-9F11-AD4C064F96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52" name="Freeform: Shape 1051">
              <a:extLst>
                <a:ext uri="{FF2B5EF4-FFF2-40B4-BE49-F238E27FC236}">
                  <a16:creationId xmlns:a16="http://schemas.microsoft.com/office/drawing/2014/main" id="{C49D45E4-020D-4F13-BA0F-A5307EA2A3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53" name="Graphic 12">
              <a:extLst>
                <a:ext uri="{FF2B5EF4-FFF2-40B4-BE49-F238E27FC236}">
                  <a16:creationId xmlns:a16="http://schemas.microsoft.com/office/drawing/2014/main" id="{9C88C3FA-F709-4D00-9E6D-882DB1E285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4" name="Graphic 15">
              <a:extLst>
                <a:ext uri="{FF2B5EF4-FFF2-40B4-BE49-F238E27FC236}">
                  <a16:creationId xmlns:a16="http://schemas.microsoft.com/office/drawing/2014/main" id="{7EDA809C-8B77-4778-9050-82BA49976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5" name="Graphic 15">
              <a:extLst>
                <a:ext uri="{FF2B5EF4-FFF2-40B4-BE49-F238E27FC236}">
                  <a16:creationId xmlns:a16="http://schemas.microsoft.com/office/drawing/2014/main" id="{592CBFFA-9E14-4482-8D59-A989BAD45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6" name="Freeform: Shape 1055">
              <a:extLst>
                <a:ext uri="{FF2B5EF4-FFF2-40B4-BE49-F238E27FC236}">
                  <a16:creationId xmlns:a16="http://schemas.microsoft.com/office/drawing/2014/main" id="{D801BD80-BE9E-4AFB-BEF4-435B40BD2E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29903076"/>
      </p:ext>
    </p:extLst>
  </p:cSld>
  <p:clrMapOvr>
    <a:masterClrMapping/>
  </p:clrMapOvr>
</p:sld>
</file>

<file path=ppt/theme/theme1.xml><?xml version="1.0" encoding="utf-8"?>
<a:theme xmlns:a="http://schemas.openxmlformats.org/drawingml/2006/main" name="RocaVTI">
  <a:themeElements>
    <a:clrScheme name="AnalogousFromRegularSeed_2SEEDS">
      <a:dk1>
        <a:srgbClr val="000000"/>
      </a:dk1>
      <a:lt1>
        <a:srgbClr val="FFFFFF"/>
      </a:lt1>
      <a:dk2>
        <a:srgbClr val="351E22"/>
      </a:dk2>
      <a:lt2>
        <a:srgbClr val="E8E2E3"/>
      </a:lt2>
      <a:accent1>
        <a:srgbClr val="3BB195"/>
      </a:accent1>
      <a:accent2>
        <a:srgbClr val="47B56D"/>
      </a:accent2>
      <a:accent3>
        <a:srgbClr val="4BACC0"/>
      </a:accent3>
      <a:accent4>
        <a:srgbClr val="B13B81"/>
      </a:accent4>
      <a:accent5>
        <a:srgbClr val="C34D61"/>
      </a:accent5>
      <a:accent6>
        <a:srgbClr val="B1583B"/>
      </a:accent6>
      <a:hlink>
        <a:srgbClr val="BF3F5E"/>
      </a:hlink>
      <a:folHlink>
        <a:srgbClr val="7F7F7F"/>
      </a:folHlink>
    </a:clrScheme>
    <a:fontScheme name="Custom 36">
      <a:majorFont>
        <a:latin typeface="Georgia Pro Semibold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caVTI" id="{D79FE1D1-0489-4A69-8531-D0B8CDC31CBE}" vid="{CEBA7FE6-C04B-474E-964F-B022887AD13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218</Words>
  <Application>Microsoft Office PowerPoint</Application>
  <PresentationFormat>Laajakuva</PresentationFormat>
  <Paragraphs>19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2" baseType="lpstr">
      <vt:lpstr>Arial</vt:lpstr>
      <vt:lpstr>Avenir Next LT Pro</vt:lpstr>
      <vt:lpstr>Avenir Next LT Pro Light</vt:lpstr>
      <vt:lpstr>Cavolini</vt:lpstr>
      <vt:lpstr>Georgia Pro Semibold</vt:lpstr>
      <vt:lpstr>RocaVTI</vt:lpstr>
      <vt:lpstr>Kirjoja tunteista  ja tunnetaidoista</vt:lpstr>
      <vt:lpstr>Katri Kirkkopelto  Molli ja Piki -kirjat</vt:lpstr>
      <vt:lpstr>Heli Pruuki: Prinsessa ja herne nenässä</vt:lpstr>
      <vt:lpstr>Deborah Marcelo: Purkista</vt:lpstr>
      <vt:lpstr>Aino-Maija Metsola: Oman maan mansikat</vt:lpstr>
      <vt:lpstr>Matias Teittinen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Kirjoja tunnetaidoista  ja  tunteista</dc:title>
  <dc:creator>Sotikoff Niina</dc:creator>
  <cp:lastModifiedBy>Sotikoff Niina</cp:lastModifiedBy>
  <cp:revision>20</cp:revision>
  <dcterms:created xsi:type="dcterms:W3CDTF">2023-07-11T08:52:29Z</dcterms:created>
  <dcterms:modified xsi:type="dcterms:W3CDTF">2023-10-11T08:43:45Z</dcterms:modified>
</cp:coreProperties>
</file>