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61" r:id="rId2"/>
    <p:sldId id="256" r:id="rId3"/>
    <p:sldId id="266" r:id="rId4"/>
    <p:sldId id="262" r:id="rId5"/>
    <p:sldId id="264" r:id="rId6"/>
    <p:sldId id="263" r:id="rId7"/>
    <p:sldId id="265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6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9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1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3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0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6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0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4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34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10/11/2023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82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Neon 3D-ympyrä kuva">
            <a:extLst>
              <a:ext uri="{FF2B5EF4-FFF2-40B4-BE49-F238E27FC236}">
                <a16:creationId xmlns:a16="http://schemas.microsoft.com/office/drawing/2014/main" id="{F8BA10DF-8514-DBB6-CBF9-3882A7079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2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67CB1BC-DCF4-4786-3966-6DEB2816F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259" y="3576684"/>
            <a:ext cx="5684669" cy="2581369"/>
          </a:xfrm>
        </p:spPr>
        <p:txBody>
          <a:bodyPr anchor="t">
            <a:normAutofit/>
          </a:bodyPr>
          <a:lstStyle/>
          <a:p>
            <a:r>
              <a:rPr lang="fi-FI" dirty="0" err="1"/>
              <a:t>Lanu</a:t>
            </a:r>
            <a:r>
              <a:rPr lang="fi-FI" dirty="0"/>
              <a:t>-kirjavinkkikahvit: tunnekirjavinkit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9915" y="4867368"/>
            <a:ext cx="4572000" cy="789300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Veera Pekkarinen</a:t>
            </a:r>
          </a:p>
          <a:p>
            <a:r>
              <a:rPr lang="fi-FI" dirty="0"/>
              <a:t>Kuopion kaupunginkirjasto, 11.10.2023</a:t>
            </a:r>
          </a:p>
        </p:txBody>
      </p:sp>
    </p:spTree>
    <p:extLst>
      <p:ext uri="{BB962C8B-B14F-4D97-AF65-F5344CB8AC3E}">
        <p14:creationId xmlns:p14="http://schemas.microsoft.com/office/powerpoint/2010/main" val="270601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3" descr="Neon 3D-ympyrä kuva">
            <a:extLst>
              <a:ext uri="{FF2B5EF4-FFF2-40B4-BE49-F238E27FC236}">
                <a16:creationId xmlns:a16="http://schemas.microsoft.com/office/drawing/2014/main" id="{F8BA10DF-8514-DBB6-CBF9-3882A7079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2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7CB1BC-DCF4-4786-3966-6DEB2816F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377" y="974418"/>
            <a:ext cx="4829176" cy="1520198"/>
          </a:xfrm>
        </p:spPr>
        <p:txBody>
          <a:bodyPr anchor="t">
            <a:noAutofit/>
          </a:bodyPr>
          <a:lstStyle/>
          <a:p>
            <a:r>
              <a:rPr lang="fi-FI" sz="2400" dirty="0">
                <a:solidFill>
                  <a:srgbClr val="FFFF00"/>
                </a:solidFill>
                <a:highlight>
                  <a:srgbClr val="800080"/>
                </a:highlight>
              </a:rPr>
              <a:t>Metsämarja </a:t>
            </a:r>
            <a:r>
              <a:rPr lang="fi-FI" sz="2400" dirty="0" err="1">
                <a:solidFill>
                  <a:srgbClr val="FFFF00"/>
                </a:solidFill>
                <a:highlight>
                  <a:srgbClr val="800080"/>
                </a:highlight>
              </a:rPr>
              <a:t>aittokoski</a:t>
            </a:r>
            <a:r>
              <a:rPr lang="fi-FI" sz="2400" dirty="0">
                <a:solidFill>
                  <a:srgbClr val="FFFF00"/>
                </a:solidFill>
              </a:rPr>
              <a:t> </a:t>
            </a:r>
            <a:r>
              <a:rPr lang="fi-FI" sz="2000" dirty="0" err="1"/>
              <a:t>Pikkuli</a:t>
            </a:r>
            <a:r>
              <a:rPr lang="fi-FI" sz="2000" dirty="0"/>
              <a:t> oppii tunteita (2022)  </a:t>
            </a:r>
            <a:br>
              <a:rPr lang="fi-FI" sz="2000" dirty="0"/>
            </a:br>
            <a:endParaRPr lang="fi-FI" sz="24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5377" y="2494625"/>
            <a:ext cx="4684693" cy="318708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Sopii tunteita opetteleville lapsille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Yhdellä aukeamalla yksi tunne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Kirjan ”käyttöohjeet” sisäkannessa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Värikkäät kuvat ja selvät ilmeet – pienempien kanssa riittää ilmeet ja sanat, isompien kanssa voi käydä koko tekstin läpi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orakulmio 6">
            <a:extLst>
              <a:ext uri="{FF2B5EF4-FFF2-40B4-BE49-F238E27FC236}">
                <a16:creationId xmlns:a16="http://schemas.microsoft.com/office/drawing/2014/main" id="{1DA2C49A-7BA1-A063-F3EA-2C4668F5C69B}"/>
              </a:ext>
            </a:extLst>
          </p:cNvPr>
          <p:cNvSpPr/>
          <p:nvPr/>
        </p:nvSpPr>
        <p:spPr>
          <a:xfrm>
            <a:off x="1324160" y="4321292"/>
            <a:ext cx="1366289" cy="4728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64F81B1-71BD-BB4D-F016-AD47ED586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94" y="1256902"/>
            <a:ext cx="4387182" cy="459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69F72C-E3FB-4C48-AEBD-AF7AC0D74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DE77F2-18D0-49FF-860C-62E2AC424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1EF037-0929-10CC-4AEA-1EC443489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6115" y="2132120"/>
            <a:ext cx="5299732" cy="4440130"/>
          </a:xfrm>
        </p:spPr>
        <p:txBody>
          <a:bodyPr anchor="ctr">
            <a:normAutofit fontScale="92500" lnSpcReduction="20000"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0" i="0" dirty="0">
                <a:effectLst/>
              </a:rPr>
              <a:t>Kirjoitettu yhdessä varhaiskasvatuksen ammattilaisten kanssa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0" dirty="0"/>
              <a:t>K</a:t>
            </a:r>
            <a:r>
              <a:rPr lang="fi-FI" b="0" i="0" dirty="0">
                <a:effectLst/>
              </a:rPr>
              <a:t>äytännönläheisiä välineitä lapsen tunteiden rakentavaan ilmaisuun ja säätelyyn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0" dirty="0"/>
              <a:t>I</a:t>
            </a:r>
            <a:r>
              <a:rPr lang="fi-FI" b="0" i="0" dirty="0">
                <a:effectLst/>
              </a:rPr>
              <a:t>nnostaa lasta pohtimaan omia tunnetilojaan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0" dirty="0"/>
              <a:t>T</a:t>
            </a:r>
            <a:r>
              <a:rPr lang="fi-FI" b="0" i="0" dirty="0">
                <a:effectLst/>
              </a:rPr>
              <a:t>ukee aikuista lapsen kasvattajana ja tarjoaa harjoituksia myös aikuisen omien tunteiden käsittelyyn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0" dirty="0"/>
              <a:t>P</a:t>
            </a:r>
            <a:r>
              <a:rPr lang="fi-FI" b="0" i="0" dirty="0">
                <a:effectLst/>
              </a:rPr>
              <a:t>ohjaa </a:t>
            </a:r>
            <a:r>
              <a:rPr lang="fi-FI" b="0" i="0" dirty="0" err="1">
                <a:effectLst/>
              </a:rPr>
              <a:t>Pikkuli</a:t>
            </a:r>
            <a:r>
              <a:rPr lang="fi-FI" b="0" i="0" dirty="0">
                <a:effectLst/>
              </a:rPr>
              <a:t>-pedagogiikkaan, joka on 0–8-vuotiaille lapsille kehitetty tunne- ja vuorovaikutustaitojen harjoittelun ohjelma.</a:t>
            </a:r>
          </a:p>
          <a:p>
            <a:pPr marL="925830" lvl="2" indent="-285750"/>
            <a:r>
              <a:rPr lang="fi-FI" dirty="0"/>
              <a:t>Se hyödyntää </a:t>
            </a:r>
            <a:r>
              <a:rPr lang="fi-FI" dirty="0" err="1"/>
              <a:t>Pikkuli</a:t>
            </a:r>
            <a:r>
              <a:rPr lang="fi-FI" dirty="0"/>
              <a:t>-tuoteperheen materiaaleja – kirjoja, animaatiosarjan jaksoja, tunnekortteja, pelejä ja varhaiskasvatukseen suunnattuja tuokiosuunnitelmia</a:t>
            </a:r>
          </a:p>
          <a:p>
            <a:pPr marL="925830" lvl="2" indent="-285750"/>
            <a:r>
              <a:rPr lang="fi-FI" dirty="0"/>
              <a:t>Pikkuli.fi 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F6B46B7-E485-9472-E4B4-6EB42C52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93" y="626508"/>
            <a:ext cx="4905393" cy="545044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AFC1E0E4-3C43-132E-47BD-BE620F0A389F}"/>
              </a:ext>
            </a:extLst>
          </p:cNvPr>
          <p:cNvSpPr txBox="1"/>
          <p:nvPr/>
        </p:nvSpPr>
        <p:spPr>
          <a:xfrm>
            <a:off x="7609643" y="853736"/>
            <a:ext cx="4048217" cy="1278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C86A5C5-12A0-4B30-38A9-787AFF7E3146}"/>
              </a:ext>
            </a:extLst>
          </p:cNvPr>
          <p:cNvSpPr txBox="1"/>
          <p:nvPr/>
        </p:nvSpPr>
        <p:spPr>
          <a:xfrm>
            <a:off x="7070550" y="567986"/>
            <a:ext cx="4727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rgbClr val="FFFF00"/>
                </a:solidFill>
                <a:highlight>
                  <a:srgbClr val="800080"/>
                </a:highlight>
                <a:latin typeface="+mj-lt"/>
              </a:rPr>
              <a:t>METSÄMARJA AITTOKOSKI</a:t>
            </a:r>
            <a:r>
              <a:rPr lang="fi-FI" sz="2400" dirty="0">
                <a:solidFill>
                  <a:srgbClr val="FFFF00"/>
                </a:solidFill>
                <a:latin typeface="+mj-lt"/>
              </a:rPr>
              <a:t> </a:t>
            </a:r>
          </a:p>
          <a:p>
            <a:r>
              <a:rPr lang="fi-FI" sz="2400" dirty="0">
                <a:latin typeface="+mj-lt"/>
              </a:rPr>
              <a:t>Pieni lintu, suuret tunteet: </a:t>
            </a:r>
            <a:r>
              <a:rPr lang="fi-FI" sz="2400" dirty="0" err="1">
                <a:latin typeface="+mj-lt"/>
              </a:rPr>
              <a:t>Pikkulin</a:t>
            </a:r>
            <a:r>
              <a:rPr lang="fi-FI" sz="2400" dirty="0">
                <a:latin typeface="+mj-lt"/>
              </a:rPr>
              <a:t> tunnetaito-opas (2023)</a:t>
            </a:r>
          </a:p>
        </p:txBody>
      </p:sp>
    </p:spTree>
    <p:extLst>
      <p:ext uri="{BB962C8B-B14F-4D97-AF65-F5344CB8AC3E}">
        <p14:creationId xmlns:p14="http://schemas.microsoft.com/office/powerpoint/2010/main" val="2477946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86DD192-9B4F-9D18-E96A-ECCD622CF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24"/>
            <a:ext cx="12192000" cy="6857999"/>
          </a:xfrm>
          <a:prstGeom prst="rect">
            <a:avLst/>
          </a:prstGeom>
        </p:spPr>
      </p:pic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ADF35280-F98F-42FD-8BB5-129505E35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9F582B9-13A0-4FE1-9BA6-417426322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4B397DC9-B178-4708-AAC6-A2EF13A73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7CB1BC-DCF4-4786-3966-6DEB2816F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4056" y="1156441"/>
            <a:ext cx="5922040" cy="1826456"/>
          </a:xfrm>
        </p:spPr>
        <p:txBody>
          <a:bodyPr anchor="t">
            <a:normAutofit/>
          </a:bodyPr>
          <a:lstStyle/>
          <a:p>
            <a:r>
              <a:rPr lang="fi-FI" dirty="0" err="1">
                <a:solidFill>
                  <a:srgbClr val="FFFF00"/>
                </a:solidFill>
                <a:highlight>
                  <a:srgbClr val="800080"/>
                </a:highlight>
              </a:rPr>
              <a:t>Kaye</a:t>
            </a:r>
            <a:r>
              <a:rPr lang="fi-FI" dirty="0">
                <a:solidFill>
                  <a:srgbClr val="FFFF00"/>
                </a:solidFill>
                <a:highlight>
                  <a:srgbClr val="800080"/>
                </a:highlight>
              </a:rPr>
              <a:t> </a:t>
            </a:r>
            <a:r>
              <a:rPr lang="fi-FI" dirty="0" err="1">
                <a:solidFill>
                  <a:srgbClr val="FFFF00"/>
                </a:solidFill>
                <a:highlight>
                  <a:srgbClr val="800080"/>
                </a:highlight>
              </a:rPr>
              <a:t>umansky</a:t>
            </a:r>
            <a:br>
              <a:rPr lang="fi-FI" dirty="0"/>
            </a:br>
            <a:r>
              <a:rPr lang="fi-FI" dirty="0"/>
              <a:t>sulo sorsan huono päivä (2023)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9195" y="2962847"/>
            <a:ext cx="5196833" cy="286978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Tunteet: ilo ja viha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Teema: ystävyys, anteeksianto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Sulo on kaikkien ystävä, mutta eräänä päivänä hän herää ”väärällä jalalla” ja päivä on pilalla!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Runomuotoon kirjoitettu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Värikkäät kuvat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Sopii alle kouluikäisille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F3B4DBF-2B06-462C-93C0-29AAF2379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>
            <a:extLst>
              <a:ext uri="{FF2B5EF4-FFF2-40B4-BE49-F238E27FC236}">
                <a16:creationId xmlns:a16="http://schemas.microsoft.com/office/drawing/2014/main" id="{DD2A6C28-0B43-CAB7-FE16-E745BD176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8761"/>
          <a:stretch/>
        </p:blipFill>
        <p:spPr>
          <a:xfrm>
            <a:off x="1275971" y="1348741"/>
            <a:ext cx="3942352" cy="394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51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39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1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0" name="Rectangle 143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2774" y="2483530"/>
            <a:ext cx="4974454" cy="3382392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Sukusalaisuus: jokainen nainen muuttuu kultapandaksi ollessaan tunteidensa vallassa!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Teema: ystävyys, tunteet, perhesuhteet</a:t>
            </a:r>
          </a:p>
          <a:p>
            <a:endParaRPr lang="fi-FI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Pidempi kuvakirja, sopii myös 1-2 –luokkalaisille – 96 sivua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Disney Pixarilla elokuvana, joten voi suositella lapsille, jotka eivät yleensä lue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900" b="0" dirty="0"/>
              <a:t>Samaistumispintaa elokuvan kautta</a:t>
            </a:r>
          </a:p>
          <a:p>
            <a:endParaRPr lang="fi-FI" dirty="0"/>
          </a:p>
        </p:txBody>
      </p:sp>
      <p:pic>
        <p:nvPicPr>
          <p:cNvPr id="4" name="Kuva 3" descr="Kuva, joka sisältää kohteen Animoidut lastenohjelmat, fiktio, Animaatio, lelu&#10;&#10;Kuvaus luotu automaattisesti">
            <a:extLst>
              <a:ext uri="{FF2B5EF4-FFF2-40B4-BE49-F238E27FC236}">
                <a16:creationId xmlns:a16="http://schemas.microsoft.com/office/drawing/2014/main" id="{FD491164-A62A-4E23-1450-E90310580B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0102"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151" name="Straight Connector 145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iruutu 4">
            <a:extLst>
              <a:ext uri="{FF2B5EF4-FFF2-40B4-BE49-F238E27FC236}">
                <a16:creationId xmlns:a16="http://schemas.microsoft.com/office/drawing/2014/main" id="{28F29E20-975B-8DA1-512E-53DF2E749BEB}"/>
              </a:ext>
            </a:extLst>
          </p:cNvPr>
          <p:cNvSpPr txBox="1"/>
          <p:nvPr/>
        </p:nvSpPr>
        <p:spPr>
          <a:xfrm>
            <a:off x="1541755" y="1160091"/>
            <a:ext cx="4536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>
                <a:solidFill>
                  <a:srgbClr val="FFFF00"/>
                </a:solidFill>
                <a:highlight>
                  <a:srgbClr val="800080"/>
                </a:highlight>
                <a:latin typeface="+mj-lt"/>
              </a:rPr>
              <a:t>SUZANNE FRANCIS</a:t>
            </a:r>
            <a:br>
              <a:rPr lang="fi-FI" sz="4000" dirty="0">
                <a:latin typeface="+mj-lt"/>
              </a:rPr>
            </a:br>
            <a:r>
              <a:rPr lang="fi-FI" sz="4000" dirty="0">
                <a:latin typeface="+mj-lt"/>
              </a:rPr>
              <a:t>PUNAINEN (2022)</a:t>
            </a:r>
          </a:p>
        </p:txBody>
      </p:sp>
    </p:spTree>
    <p:extLst>
      <p:ext uri="{BB962C8B-B14F-4D97-AF65-F5344CB8AC3E}">
        <p14:creationId xmlns:p14="http://schemas.microsoft.com/office/powerpoint/2010/main" val="324190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3" descr="Neon 3D-ympyrä kuva">
            <a:extLst>
              <a:ext uri="{FF2B5EF4-FFF2-40B4-BE49-F238E27FC236}">
                <a16:creationId xmlns:a16="http://schemas.microsoft.com/office/drawing/2014/main" id="{F8BA10DF-8514-DBB6-CBF9-3882A7079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7CB1BC-DCF4-4786-3966-6DEB2816F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2531" y="1062361"/>
            <a:ext cx="5075853" cy="2581369"/>
          </a:xfrm>
        </p:spPr>
        <p:txBody>
          <a:bodyPr anchor="t">
            <a:normAutofit/>
          </a:bodyPr>
          <a:lstStyle/>
          <a:p>
            <a:r>
              <a:rPr lang="fi-FI" dirty="0">
                <a:solidFill>
                  <a:srgbClr val="FFFF00"/>
                </a:solidFill>
                <a:highlight>
                  <a:srgbClr val="800080"/>
                </a:highlight>
              </a:rPr>
              <a:t>Nadja </a:t>
            </a:r>
            <a:r>
              <a:rPr lang="fi-FI" dirty="0" err="1">
                <a:solidFill>
                  <a:srgbClr val="FFFF00"/>
                </a:solidFill>
                <a:highlight>
                  <a:srgbClr val="800080"/>
                </a:highlight>
              </a:rPr>
              <a:t>sumanen</a:t>
            </a:r>
            <a:br>
              <a:rPr lang="fi-FI" dirty="0"/>
            </a:br>
            <a:r>
              <a:rPr lang="fi-FI" dirty="0"/>
              <a:t>sade on kaikille sama (2023)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7942" y="2763361"/>
            <a:ext cx="4572000" cy="2909745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Selkokirja, novellit, nuoruus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novelleja, joissa esiintyy eri tunteita – myös rankempia aiheita: kiusaamista, vainoamista, kaukosuhteita, lähisuhdeväkivaltaa ym.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kirjasta on myös saman niminen pidempi versio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Tunteita laidasta laitaan: ilo, suru, viha, pelko, häpeä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Päähenkilöt eri taustaisia ja ikäisiä </a:t>
            </a:r>
          </a:p>
          <a:p>
            <a:r>
              <a:rPr lang="fi-FI" dirty="0"/>
              <a:t>Suositusikä: nuoret, suomen kielen opiskelijat, selkokieltä tarvitsevat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>
            <a:extLst>
              <a:ext uri="{FF2B5EF4-FFF2-40B4-BE49-F238E27FC236}">
                <a16:creationId xmlns:a16="http://schemas.microsoft.com/office/drawing/2014/main" id="{5532B985-2428-8876-77EE-7BD354903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58" y="1062361"/>
            <a:ext cx="3184217" cy="461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64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3" descr="Neon 3D-ympyrä kuva">
            <a:extLst>
              <a:ext uri="{FF2B5EF4-FFF2-40B4-BE49-F238E27FC236}">
                <a16:creationId xmlns:a16="http://schemas.microsoft.com/office/drawing/2014/main" id="{F8BA10DF-8514-DBB6-CBF9-3882A7079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29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67CB1BC-DCF4-4786-3966-6DEB2816F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8201" y="1167448"/>
            <a:ext cx="6619874" cy="1581150"/>
          </a:xfrm>
        </p:spPr>
        <p:txBody>
          <a:bodyPr anchor="t">
            <a:normAutofit fontScale="90000"/>
          </a:bodyPr>
          <a:lstStyle/>
          <a:p>
            <a:r>
              <a:rPr lang="fi-FI" dirty="0">
                <a:solidFill>
                  <a:srgbClr val="FFFF00"/>
                </a:solidFill>
                <a:highlight>
                  <a:srgbClr val="800080"/>
                </a:highlight>
              </a:rPr>
              <a:t>Petri tamminen &amp; </a:t>
            </a:r>
            <a:r>
              <a:rPr lang="fi-FI" dirty="0" err="1">
                <a:solidFill>
                  <a:srgbClr val="FFFF00"/>
                </a:solidFill>
                <a:highlight>
                  <a:srgbClr val="800080"/>
                </a:highlight>
              </a:rPr>
              <a:t>ninka</a:t>
            </a:r>
            <a:r>
              <a:rPr lang="fi-FI" dirty="0">
                <a:solidFill>
                  <a:srgbClr val="FFFF00"/>
                </a:solidFill>
                <a:highlight>
                  <a:srgbClr val="800080"/>
                </a:highlight>
              </a:rPr>
              <a:t> </a:t>
            </a:r>
            <a:r>
              <a:rPr lang="fi-FI" dirty="0" err="1">
                <a:solidFill>
                  <a:srgbClr val="FFFF00"/>
                </a:solidFill>
                <a:highlight>
                  <a:srgbClr val="800080"/>
                </a:highlight>
              </a:rPr>
              <a:t>reittu</a:t>
            </a:r>
            <a:br>
              <a:rPr lang="fi-FI" dirty="0"/>
            </a:br>
            <a:r>
              <a:rPr lang="fi-FI" dirty="0"/>
              <a:t>Ajatusten vahtimestari</a:t>
            </a:r>
            <a:br>
              <a:rPr lang="fi-FI" dirty="0"/>
            </a:br>
            <a:r>
              <a:rPr lang="fi-FI" dirty="0"/>
              <a:t>(2023)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4F15FA5-DA5F-0837-B216-ABB6E227B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0760" y="2639699"/>
            <a:ext cx="6339693" cy="324619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Suositusikä: kaiken ikäisille ”liikamurehtijoille, liikahäpeäjille ja liikapelkääjille”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Tunteet: häpeä ja pelko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Pohdiskeleva kirja, jossa verrataan omaa mieltä suureen ravintolasaliin ravintolapäällikköineen, pokeineen ja asiakkaineen. Joskus ravintolaan voi tulla hankalia asiakkaita -  miten se sekoittaa ravintolan toimintaa (eli mieltä)?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Pieni, </a:t>
            </a:r>
            <a:r>
              <a:rPr lang="fi-FI" dirty="0" err="1"/>
              <a:t>käteensopiva</a:t>
            </a:r>
            <a:r>
              <a:rPr lang="fi-FI" dirty="0"/>
              <a:t> kirja, jossa kauniit kuvat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Teksti on vertaiskuvallista ja soljuvaa 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>
            <a:extLst>
              <a:ext uri="{FF2B5EF4-FFF2-40B4-BE49-F238E27FC236}">
                <a16:creationId xmlns:a16="http://schemas.microsoft.com/office/drawing/2014/main" id="{42109EEB-670B-B32E-FE1C-FCA71BE0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15" y="1142097"/>
            <a:ext cx="3198942" cy="45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80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ortalVTI">
  <a:themeElements>
    <a:clrScheme name="AnalogousFromDarkSeedLeftStep">
      <a:dk1>
        <a:srgbClr val="000000"/>
      </a:dk1>
      <a:lt1>
        <a:srgbClr val="FFFFFF"/>
      </a:lt1>
      <a:dk2>
        <a:srgbClr val="1A1634"/>
      </a:dk2>
      <a:lt2>
        <a:srgbClr val="F0F3F3"/>
      </a:lt2>
      <a:accent1>
        <a:srgbClr val="E72950"/>
      </a:accent1>
      <a:accent2>
        <a:srgbClr val="D5178E"/>
      </a:accent2>
      <a:accent3>
        <a:srgbClr val="DF29E7"/>
      </a:accent3>
      <a:accent4>
        <a:srgbClr val="7E17D5"/>
      </a:accent4>
      <a:accent5>
        <a:srgbClr val="4129E7"/>
      </a:accent5>
      <a:accent6>
        <a:srgbClr val="174ED5"/>
      </a:accent6>
      <a:hlink>
        <a:srgbClr val="7351C5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368</Words>
  <Application>Microsoft Office PowerPoint</Application>
  <PresentationFormat>Laajakuva</PresentationFormat>
  <Paragraphs>45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Arial</vt:lpstr>
      <vt:lpstr>Courier New</vt:lpstr>
      <vt:lpstr>Trade Gothic Next Cond</vt:lpstr>
      <vt:lpstr>Trade Gothic Next Light</vt:lpstr>
      <vt:lpstr>PortalVTI</vt:lpstr>
      <vt:lpstr>Lanu-kirjavinkkikahvit: tunnekirjavinkit </vt:lpstr>
      <vt:lpstr>Metsämarja aittokoski Pikkuli oppii tunteita (2022)   </vt:lpstr>
      <vt:lpstr>PowerPoint-esitys</vt:lpstr>
      <vt:lpstr>Kaye umansky sulo sorsan huono päivä (2023)</vt:lpstr>
      <vt:lpstr>PowerPoint-esitys</vt:lpstr>
      <vt:lpstr>Nadja sumanen sade on kaikille sama (2023)</vt:lpstr>
      <vt:lpstr>Petri tamminen &amp; ninka reittu Ajatusten vahtimestari (2023)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Lanu-kirjavinkkikahvit: tunnekirjavinkit </dc:title>
  <dc:creator>Pekkarinen Veera</dc:creator>
  <cp:lastModifiedBy>Pekkarinen Veera</cp:lastModifiedBy>
  <cp:revision>35</cp:revision>
  <dcterms:created xsi:type="dcterms:W3CDTF">2023-09-25T06:30:44Z</dcterms:created>
  <dcterms:modified xsi:type="dcterms:W3CDTF">2023-10-11T10:32:54Z</dcterms:modified>
</cp:coreProperties>
</file>