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437" r:id="rId3"/>
    <p:sldId id="451" r:id="rId4"/>
    <p:sldId id="438" r:id="rId5"/>
    <p:sldId id="441" r:id="rId6"/>
    <p:sldId id="439" r:id="rId7"/>
    <p:sldId id="431" r:id="rId8"/>
    <p:sldId id="429" r:id="rId9"/>
    <p:sldId id="442" r:id="rId10"/>
    <p:sldId id="444" r:id="rId11"/>
    <p:sldId id="436" r:id="rId12"/>
    <p:sldId id="397" r:id="rId13"/>
    <p:sldId id="445" r:id="rId14"/>
    <p:sldId id="443" r:id="rId15"/>
    <p:sldId id="258" r:id="rId16"/>
    <p:sldId id="481" r:id="rId17"/>
    <p:sldId id="477" r:id="rId18"/>
    <p:sldId id="480" r:id="rId19"/>
    <p:sldId id="483" r:id="rId20"/>
    <p:sldId id="447" r:id="rId21"/>
    <p:sldId id="484" r:id="rId22"/>
    <p:sldId id="458" r:id="rId23"/>
    <p:sldId id="482" r:id="rId24"/>
    <p:sldId id="448" r:id="rId25"/>
  </p:sldIdLst>
  <p:sldSz cx="12192000" cy="6858000"/>
  <p:notesSz cx="6808788" cy="9940925"/>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DFDF"/>
    <a:srgbClr val="FBE5D6"/>
    <a:srgbClr val="F0F3EB"/>
    <a:srgbClr val="E1E1FF"/>
    <a:srgbClr val="C86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Ei tyyliä, taulukon ruudukko">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eematyyli 1 - Korostu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eematyyli 1 - Korostu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102" autoAdjust="0"/>
    <p:restoredTop sz="87662" autoAdjust="0"/>
  </p:normalViewPr>
  <p:slideViewPr>
    <p:cSldViewPr snapToGrid="0">
      <p:cViewPr varScale="1">
        <p:scale>
          <a:sx n="69" d="100"/>
          <a:sy n="69" d="100"/>
        </p:scale>
        <p:origin x="18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1"/>
            <a:ext cx="2950475" cy="498773"/>
          </a:xfrm>
          <a:prstGeom prst="rect">
            <a:avLst/>
          </a:prstGeom>
        </p:spPr>
        <p:txBody>
          <a:bodyPr vert="horz" lIns="91424" tIns="45712" rIns="91424" bIns="45712" rtlCol="0"/>
          <a:lstStyle>
            <a:lvl1pPr algn="l">
              <a:defRPr sz="1200"/>
            </a:lvl1pPr>
          </a:lstStyle>
          <a:p>
            <a:endParaRPr lang="fi-FI"/>
          </a:p>
        </p:txBody>
      </p:sp>
      <p:sp>
        <p:nvSpPr>
          <p:cNvPr id="3" name="Päivämäärän paikkamerkki 2"/>
          <p:cNvSpPr>
            <a:spLocks noGrp="1"/>
          </p:cNvSpPr>
          <p:nvPr>
            <p:ph type="dt" idx="1"/>
          </p:nvPr>
        </p:nvSpPr>
        <p:spPr>
          <a:xfrm>
            <a:off x="3856738" y="1"/>
            <a:ext cx="2950475" cy="498773"/>
          </a:xfrm>
          <a:prstGeom prst="rect">
            <a:avLst/>
          </a:prstGeom>
        </p:spPr>
        <p:txBody>
          <a:bodyPr vert="horz" lIns="91424" tIns="45712" rIns="91424" bIns="45712" rtlCol="0"/>
          <a:lstStyle>
            <a:lvl1pPr algn="r">
              <a:defRPr sz="1200"/>
            </a:lvl1pPr>
          </a:lstStyle>
          <a:p>
            <a:fld id="{D126B6F1-6521-4CA2-97F7-1B9B65D86449}" type="datetimeFigureOut">
              <a:rPr lang="fi-FI" smtClean="0"/>
              <a:t>12.2.2024</a:t>
            </a:fld>
            <a:endParaRPr lang="fi-FI"/>
          </a:p>
        </p:txBody>
      </p:sp>
      <p:sp>
        <p:nvSpPr>
          <p:cNvPr id="4" name="Dian kuvan paikkamerkki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24" tIns="45712" rIns="91424" bIns="45712" rtlCol="0" anchor="ctr"/>
          <a:lstStyle/>
          <a:p>
            <a:endParaRPr lang="fi-FI"/>
          </a:p>
        </p:txBody>
      </p:sp>
      <p:sp>
        <p:nvSpPr>
          <p:cNvPr id="5" name="Huomautusten paikkamerkki 4"/>
          <p:cNvSpPr>
            <a:spLocks noGrp="1"/>
          </p:cNvSpPr>
          <p:nvPr>
            <p:ph type="body" sz="quarter" idx="3"/>
          </p:nvPr>
        </p:nvSpPr>
        <p:spPr>
          <a:xfrm>
            <a:off x="680879" y="4784071"/>
            <a:ext cx="5447030" cy="3914239"/>
          </a:xfrm>
          <a:prstGeom prst="rect">
            <a:avLst/>
          </a:prstGeom>
        </p:spPr>
        <p:txBody>
          <a:bodyPr vert="horz" lIns="91424" tIns="45712" rIns="91424" bIns="45712"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42155"/>
            <a:ext cx="2950475" cy="498772"/>
          </a:xfrm>
          <a:prstGeom prst="rect">
            <a:avLst/>
          </a:prstGeom>
        </p:spPr>
        <p:txBody>
          <a:bodyPr vert="horz" lIns="91424" tIns="45712" rIns="91424" bIns="45712" rtlCol="0" anchor="b"/>
          <a:lstStyle>
            <a:lvl1pPr algn="l">
              <a:defRPr sz="1200"/>
            </a:lvl1pPr>
          </a:lstStyle>
          <a:p>
            <a:endParaRPr lang="fi-FI"/>
          </a:p>
        </p:txBody>
      </p:sp>
      <p:sp>
        <p:nvSpPr>
          <p:cNvPr id="7" name="Dian numeron paikkamerkki 6"/>
          <p:cNvSpPr>
            <a:spLocks noGrp="1"/>
          </p:cNvSpPr>
          <p:nvPr>
            <p:ph type="sldNum" sz="quarter" idx="5"/>
          </p:nvPr>
        </p:nvSpPr>
        <p:spPr>
          <a:xfrm>
            <a:off x="3856738" y="9442155"/>
            <a:ext cx="2950475" cy="498772"/>
          </a:xfrm>
          <a:prstGeom prst="rect">
            <a:avLst/>
          </a:prstGeom>
        </p:spPr>
        <p:txBody>
          <a:bodyPr vert="horz" lIns="91424" tIns="45712" rIns="91424" bIns="45712" rtlCol="0" anchor="b"/>
          <a:lstStyle>
            <a:lvl1pPr algn="r">
              <a:defRPr sz="1200"/>
            </a:lvl1pPr>
          </a:lstStyle>
          <a:p>
            <a:fld id="{5788A012-7EFC-4CB6-AF00-A3A2BCFE300B}" type="slidenum">
              <a:rPr lang="fi-FI" smtClean="0"/>
              <a:t>‹#›</a:t>
            </a:fld>
            <a:endParaRPr lang="fi-FI"/>
          </a:p>
        </p:txBody>
      </p:sp>
    </p:spTree>
    <p:extLst>
      <p:ext uri="{BB962C8B-B14F-4D97-AF65-F5344CB8AC3E}">
        <p14:creationId xmlns:p14="http://schemas.microsoft.com/office/powerpoint/2010/main" val="3645727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88A012-7EFC-4CB6-AF00-A3A2BCFE300B}" type="slidenum">
              <a:rPr lang="fi-FI" smtClean="0"/>
              <a:t>1</a:t>
            </a:fld>
            <a:endParaRPr lang="fi-FI"/>
          </a:p>
        </p:txBody>
      </p:sp>
    </p:spTree>
    <p:extLst>
      <p:ext uri="{BB962C8B-B14F-4D97-AF65-F5344CB8AC3E}">
        <p14:creationId xmlns:p14="http://schemas.microsoft.com/office/powerpoint/2010/main" val="3098768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788A012-7EFC-4CB6-AF00-A3A2BCFE300B}" type="slidenum">
              <a:rPr lang="fi-FI" smtClean="0"/>
              <a:t>2</a:t>
            </a:fld>
            <a:endParaRPr lang="fi-FI"/>
          </a:p>
        </p:txBody>
      </p:sp>
    </p:spTree>
    <p:extLst>
      <p:ext uri="{BB962C8B-B14F-4D97-AF65-F5344CB8AC3E}">
        <p14:creationId xmlns:p14="http://schemas.microsoft.com/office/powerpoint/2010/main" val="1918283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788A012-7EFC-4CB6-AF00-A3A2BCFE300B}" type="slidenum">
              <a:rPr lang="fi-FI" smtClean="0"/>
              <a:t>3</a:t>
            </a:fld>
            <a:endParaRPr lang="fi-FI"/>
          </a:p>
        </p:txBody>
      </p:sp>
    </p:spTree>
    <p:extLst>
      <p:ext uri="{BB962C8B-B14F-4D97-AF65-F5344CB8AC3E}">
        <p14:creationId xmlns:p14="http://schemas.microsoft.com/office/powerpoint/2010/main" val="2554375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5788A012-7EFC-4CB6-AF00-A3A2BCFE300B}" type="slidenum">
              <a:rPr lang="fi-FI" smtClean="0"/>
              <a:t>4</a:t>
            </a:fld>
            <a:endParaRPr lang="fi-FI"/>
          </a:p>
        </p:txBody>
      </p:sp>
    </p:spTree>
    <p:extLst>
      <p:ext uri="{BB962C8B-B14F-4D97-AF65-F5344CB8AC3E}">
        <p14:creationId xmlns:p14="http://schemas.microsoft.com/office/powerpoint/2010/main" val="269300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Alkuviikko vs. loppuviikko TAI aamupäivä vs. iltapäivä </a:t>
            </a:r>
            <a:r>
              <a:rPr lang="fi-FI" dirty="0">
                <a:sym typeface="Wingdings" panose="05000000000000000000" pitchFamily="2" charset="2"/>
              </a:rPr>
              <a:t> tunnistatte vireystilan isommat heilahtelut, kun kuormitusta alkaa kertyä</a:t>
            </a:r>
            <a:endParaRPr lang="fi-FI" dirty="0"/>
          </a:p>
        </p:txBody>
      </p:sp>
      <p:sp>
        <p:nvSpPr>
          <p:cNvPr id="4" name="Dian numeron paikkamerkki 3"/>
          <p:cNvSpPr>
            <a:spLocks noGrp="1"/>
          </p:cNvSpPr>
          <p:nvPr>
            <p:ph type="sldNum" sz="quarter" idx="5"/>
          </p:nvPr>
        </p:nvSpPr>
        <p:spPr/>
        <p:txBody>
          <a:bodyPr/>
          <a:lstStyle/>
          <a:p>
            <a:fld id="{5EDCA11E-BC38-4C98-9EE4-BF7E92EF93C6}" type="slidenum">
              <a:rPr lang="fi-FI" smtClean="0"/>
              <a:t>5</a:t>
            </a:fld>
            <a:endParaRPr lang="fi-FI"/>
          </a:p>
        </p:txBody>
      </p:sp>
    </p:spTree>
    <p:extLst>
      <p:ext uri="{BB962C8B-B14F-4D97-AF65-F5344CB8AC3E}">
        <p14:creationId xmlns:p14="http://schemas.microsoft.com/office/powerpoint/2010/main" val="2048371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5788A012-7EFC-4CB6-AF00-A3A2BCFE300B}" type="slidenum">
              <a:rPr lang="fi-FI" smtClean="0"/>
              <a:t>8</a:t>
            </a:fld>
            <a:endParaRPr lang="fi-FI"/>
          </a:p>
        </p:txBody>
      </p:sp>
    </p:spTree>
    <p:extLst>
      <p:ext uri="{BB962C8B-B14F-4D97-AF65-F5344CB8AC3E}">
        <p14:creationId xmlns:p14="http://schemas.microsoft.com/office/powerpoint/2010/main" val="252095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Dian kuvan paikkamerkki 1"/>
          <p:cNvSpPr>
            <a:spLocks noGrp="1" noRot="1" noChangeAspect="1" noTextEdit="1"/>
          </p:cNvSpPr>
          <p:nvPr>
            <p:ph type="sldImg"/>
          </p:nvPr>
        </p:nvSpPr>
        <p:spPr>
          <a:ln/>
        </p:spPr>
      </p:sp>
      <p:sp>
        <p:nvSpPr>
          <p:cNvPr id="36867" name="Huomautusten paikkamerkki 2"/>
          <p:cNvSpPr>
            <a:spLocks noGrp="1"/>
          </p:cNvSpPr>
          <p:nvPr>
            <p:ph type="body" idx="1"/>
          </p:nvPr>
        </p:nvSpPr>
        <p:spPr>
          <a:noFill/>
        </p:spPr>
        <p:txBody>
          <a:bodyPr/>
          <a:lstStyle/>
          <a:p>
            <a:pPr marL="165655" indent="-165655">
              <a:buFontTx/>
              <a:buChar char="-"/>
            </a:pPr>
            <a:r>
              <a:rPr lang="fi-FI" altLang="fi-FI" dirty="0"/>
              <a:t>Esimerkki pojasta, joka t</a:t>
            </a:r>
            <a:r>
              <a:rPr lang="fi-FI" altLang="fi-FI" u="sng" dirty="0"/>
              <a:t>akertui väärin pysäköityyn autoon</a:t>
            </a:r>
          </a:p>
          <a:p>
            <a:pPr marL="165655" indent="-165655">
              <a:buFontTx/>
              <a:buChar char="-"/>
            </a:pPr>
            <a:endParaRPr lang="fi-FI" altLang="fi-FI" dirty="0"/>
          </a:p>
          <a:p>
            <a:pPr marL="165655" indent="-165655">
              <a:buFontTx/>
              <a:buChar char="-"/>
            </a:pPr>
            <a:r>
              <a:rPr lang="fi-FI" altLang="fi-FI" dirty="0"/>
              <a:t>Esimerkki asiakkaasta, joka tuli </a:t>
            </a:r>
            <a:r>
              <a:rPr lang="fi-FI" altLang="fi-FI" u="sng" dirty="0"/>
              <a:t>lääkärin vastaanotolle</a:t>
            </a:r>
            <a:r>
              <a:rPr lang="fi-FI" altLang="fi-FI" dirty="0"/>
              <a:t>, sanoi kädestä päivää, otti </a:t>
            </a:r>
            <a:r>
              <a:rPr lang="fi-FI" altLang="fi-FI" u="sng" dirty="0"/>
              <a:t>sukat pois </a:t>
            </a:r>
            <a:r>
              <a:rPr lang="fi-FI" altLang="fi-FI" dirty="0"/>
              <a:t>ja kävi makaamaan tutkimuspöydälle</a:t>
            </a:r>
          </a:p>
          <a:p>
            <a:endParaRPr lang="fi-FI" altLang="fi-FI" dirty="0"/>
          </a:p>
          <a:p>
            <a:r>
              <a:rPr lang="fi-FI" altLang="fi-FI" dirty="0"/>
              <a:t>Evoluution myötä aivomme ovat oppineet tulkitsemaan tilanteita konteksti huomioiden. Tämä tiedostamaton prosessi tapahtuu 50-400 millisekunnin aikana havainnosta.</a:t>
            </a:r>
          </a:p>
          <a:p>
            <a:endParaRPr lang="fi-FI" altLang="fi-FI" dirty="0"/>
          </a:p>
        </p:txBody>
      </p:sp>
      <p:sp>
        <p:nvSpPr>
          <p:cNvPr id="36868" name="Dian numeron paikkamerkki 3"/>
          <p:cNvSpPr>
            <a:spLocks noGrp="1"/>
          </p:cNvSpPr>
          <p:nvPr>
            <p:ph type="sldNum" sz="quarter" idx="5"/>
          </p:nvPr>
        </p:nvSpPr>
        <p:spPr>
          <a:noFill/>
        </p:spPr>
        <p:txBody>
          <a:bodyPr/>
          <a:lstStyle>
            <a:lvl1pPr defTabSz="886561">
              <a:defRPr sz="2300">
                <a:solidFill>
                  <a:schemeClr val="tx1"/>
                </a:solidFill>
                <a:latin typeface="Times" panose="02020603050405020304" pitchFamily="18" charset="0"/>
              </a:defRPr>
            </a:lvl1pPr>
            <a:lvl2pPr marL="493897" indent="-190196" defTabSz="886561">
              <a:defRPr sz="2300">
                <a:solidFill>
                  <a:schemeClr val="tx1"/>
                </a:solidFill>
                <a:latin typeface="Times" panose="02020603050405020304" pitchFamily="18" charset="0"/>
              </a:defRPr>
            </a:lvl2pPr>
            <a:lvl3pPr marL="760786" indent="-151851" defTabSz="886561">
              <a:defRPr sz="2300">
                <a:solidFill>
                  <a:schemeClr val="tx1"/>
                </a:solidFill>
                <a:latin typeface="Times" panose="02020603050405020304" pitchFamily="18" charset="0"/>
              </a:defRPr>
            </a:lvl3pPr>
            <a:lvl4pPr marL="1066021" indent="-151851" defTabSz="886561">
              <a:defRPr sz="2300">
                <a:solidFill>
                  <a:schemeClr val="tx1"/>
                </a:solidFill>
                <a:latin typeface="Times" panose="02020603050405020304" pitchFamily="18" charset="0"/>
              </a:defRPr>
            </a:lvl4pPr>
            <a:lvl5pPr marL="1369722" indent="-151851" defTabSz="886561">
              <a:defRPr sz="2300">
                <a:solidFill>
                  <a:schemeClr val="tx1"/>
                </a:solidFill>
                <a:latin typeface="Times" panose="02020603050405020304" pitchFamily="18" charset="0"/>
              </a:defRPr>
            </a:lvl5pPr>
            <a:lvl6pPr marL="1811468" indent="-151851" defTabSz="886561" eaLnBrk="0" fontAlgn="base" hangingPunct="0">
              <a:spcBef>
                <a:spcPct val="0"/>
              </a:spcBef>
              <a:spcAft>
                <a:spcPct val="0"/>
              </a:spcAft>
              <a:defRPr sz="2300">
                <a:solidFill>
                  <a:schemeClr val="tx1"/>
                </a:solidFill>
                <a:latin typeface="Times" panose="02020603050405020304" pitchFamily="18" charset="0"/>
              </a:defRPr>
            </a:lvl6pPr>
            <a:lvl7pPr marL="2253215" indent="-151851" defTabSz="886561" eaLnBrk="0" fontAlgn="base" hangingPunct="0">
              <a:spcBef>
                <a:spcPct val="0"/>
              </a:spcBef>
              <a:spcAft>
                <a:spcPct val="0"/>
              </a:spcAft>
              <a:defRPr sz="2300">
                <a:solidFill>
                  <a:schemeClr val="tx1"/>
                </a:solidFill>
                <a:latin typeface="Times" panose="02020603050405020304" pitchFamily="18" charset="0"/>
              </a:defRPr>
            </a:lvl7pPr>
            <a:lvl8pPr marL="2694962" indent="-151851" defTabSz="886561" eaLnBrk="0" fontAlgn="base" hangingPunct="0">
              <a:spcBef>
                <a:spcPct val="0"/>
              </a:spcBef>
              <a:spcAft>
                <a:spcPct val="0"/>
              </a:spcAft>
              <a:defRPr sz="2300">
                <a:solidFill>
                  <a:schemeClr val="tx1"/>
                </a:solidFill>
                <a:latin typeface="Times" panose="02020603050405020304" pitchFamily="18" charset="0"/>
              </a:defRPr>
            </a:lvl8pPr>
            <a:lvl9pPr marL="3136708" indent="-151851" defTabSz="886561" eaLnBrk="0" fontAlgn="base" hangingPunct="0">
              <a:spcBef>
                <a:spcPct val="0"/>
              </a:spcBef>
              <a:spcAft>
                <a:spcPct val="0"/>
              </a:spcAft>
              <a:defRPr sz="2300">
                <a:solidFill>
                  <a:schemeClr val="tx1"/>
                </a:solidFill>
                <a:latin typeface="Times" panose="02020603050405020304" pitchFamily="18" charset="0"/>
              </a:defRPr>
            </a:lvl9pPr>
          </a:lstStyle>
          <a:p>
            <a:fld id="{A14F930D-398C-45CB-8D0E-3611CF8797BF}" type="slidenum">
              <a:rPr lang="fi-FI" altLang="fi-FI" sz="1200"/>
              <a:pPr/>
              <a:t>11</a:t>
            </a:fld>
            <a:endParaRPr lang="fi-FI" altLang="fi-FI" sz="1200"/>
          </a:p>
        </p:txBody>
      </p:sp>
    </p:spTree>
    <p:extLst>
      <p:ext uri="{BB962C8B-B14F-4D97-AF65-F5344CB8AC3E}">
        <p14:creationId xmlns:p14="http://schemas.microsoft.com/office/powerpoint/2010/main" val="2538376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5788A012-7EFC-4CB6-AF00-A3A2BCFE300B}" type="slidenum">
              <a:rPr lang="fi-FI" smtClean="0"/>
              <a:t>12</a:t>
            </a:fld>
            <a:endParaRPr lang="fi-FI"/>
          </a:p>
        </p:txBody>
      </p:sp>
    </p:spTree>
    <p:extLst>
      <p:ext uri="{BB962C8B-B14F-4D97-AF65-F5344CB8AC3E}">
        <p14:creationId xmlns:p14="http://schemas.microsoft.com/office/powerpoint/2010/main" val="3863141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2E28913B-FC8C-4298-AD8F-7D7C994B6CB9}" type="slidenum">
              <a:rPr lang="fi-FI" smtClean="0"/>
              <a:t>15</a:t>
            </a:fld>
            <a:endParaRPr lang="fi-FI"/>
          </a:p>
        </p:txBody>
      </p:sp>
    </p:spTree>
    <p:extLst>
      <p:ext uri="{BB962C8B-B14F-4D97-AF65-F5344CB8AC3E}">
        <p14:creationId xmlns:p14="http://schemas.microsoft.com/office/powerpoint/2010/main" val="2065794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9438" indent="-179438">
              <a:buFontTx/>
              <a:buChar char="-"/>
            </a:pPr>
            <a:endParaRPr lang="fi-FI" b="1" dirty="0"/>
          </a:p>
          <a:p>
            <a:pPr marL="179438" indent="-179438">
              <a:buFontTx/>
              <a:buChar char="-"/>
            </a:pPr>
            <a:endParaRPr lang="fi-FI" b="1" dirty="0"/>
          </a:p>
        </p:txBody>
      </p:sp>
      <p:sp>
        <p:nvSpPr>
          <p:cNvPr id="4" name="Dian numeron paikkamerkki 3"/>
          <p:cNvSpPr>
            <a:spLocks noGrp="1"/>
          </p:cNvSpPr>
          <p:nvPr>
            <p:ph type="sldNum" sz="quarter" idx="10"/>
          </p:nvPr>
        </p:nvSpPr>
        <p:spPr/>
        <p:txBody>
          <a:bodyPr/>
          <a:lstStyle/>
          <a:p>
            <a:fld id="{5EDCA11E-BC38-4C98-9EE4-BF7E92EF93C6}" type="slidenum">
              <a:rPr lang="fi-FI" smtClean="0"/>
              <a:t>17</a:t>
            </a:fld>
            <a:endParaRPr lang="fi-FI"/>
          </a:p>
        </p:txBody>
      </p:sp>
    </p:spTree>
    <p:extLst>
      <p:ext uri="{BB962C8B-B14F-4D97-AF65-F5344CB8AC3E}">
        <p14:creationId xmlns:p14="http://schemas.microsoft.com/office/powerpoint/2010/main" val="159440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9438" indent="-179438">
              <a:buFontTx/>
              <a:buChar char="-"/>
            </a:pPr>
            <a:endParaRPr lang="fi-FI" b="1" dirty="0"/>
          </a:p>
          <a:p>
            <a:pPr marL="179438" indent="-179438">
              <a:buFontTx/>
              <a:buChar char="-"/>
            </a:pPr>
            <a:endParaRPr lang="fi-FI" b="1" dirty="0"/>
          </a:p>
        </p:txBody>
      </p:sp>
      <p:sp>
        <p:nvSpPr>
          <p:cNvPr id="4" name="Dian numeron paikkamerkki 3"/>
          <p:cNvSpPr>
            <a:spLocks noGrp="1"/>
          </p:cNvSpPr>
          <p:nvPr>
            <p:ph type="sldNum" sz="quarter" idx="10"/>
          </p:nvPr>
        </p:nvSpPr>
        <p:spPr/>
        <p:txBody>
          <a:bodyPr/>
          <a:lstStyle/>
          <a:p>
            <a:fld id="{5EDCA11E-BC38-4C98-9EE4-BF7E92EF93C6}" type="slidenum">
              <a:rPr lang="fi-FI" smtClean="0"/>
              <a:t>18</a:t>
            </a:fld>
            <a:endParaRPr lang="fi-FI"/>
          </a:p>
        </p:txBody>
      </p:sp>
    </p:spTree>
    <p:extLst>
      <p:ext uri="{BB962C8B-B14F-4D97-AF65-F5344CB8AC3E}">
        <p14:creationId xmlns:p14="http://schemas.microsoft.com/office/powerpoint/2010/main" val="2346686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t>NEPSYNURKKA: </a:t>
            </a:r>
            <a:r>
              <a:rPr lang="fi-FI" sz="1200" dirty="0"/>
              <a:t>Oli hienoa huomata, että kirjastoon jalkautunut </a:t>
            </a:r>
            <a:r>
              <a:rPr lang="fi-FI" sz="1200" dirty="0" err="1"/>
              <a:t>nepsynurkka</a:t>
            </a:r>
            <a:r>
              <a:rPr lang="fi-FI" sz="1200" dirty="0"/>
              <a:t> lisäsi selvästi teemaan liittyvien teosten kysyntää ja lainaamista</a:t>
            </a:r>
          </a:p>
          <a:p>
            <a:endParaRPr lang="fi-FI" dirty="0"/>
          </a:p>
        </p:txBody>
      </p:sp>
      <p:sp>
        <p:nvSpPr>
          <p:cNvPr id="4" name="Dian numeron paikkamerkki 3"/>
          <p:cNvSpPr>
            <a:spLocks noGrp="1"/>
          </p:cNvSpPr>
          <p:nvPr>
            <p:ph type="sldNum" sz="quarter" idx="5"/>
          </p:nvPr>
        </p:nvSpPr>
        <p:spPr/>
        <p:txBody>
          <a:bodyPr/>
          <a:lstStyle/>
          <a:p>
            <a:fld id="{5788A012-7EFC-4CB6-AF00-A3A2BCFE300B}" type="slidenum">
              <a:rPr lang="fi-FI" smtClean="0"/>
              <a:t>20</a:t>
            </a:fld>
            <a:endParaRPr lang="fi-FI"/>
          </a:p>
        </p:txBody>
      </p:sp>
    </p:spTree>
    <p:extLst>
      <p:ext uri="{BB962C8B-B14F-4D97-AF65-F5344CB8AC3E}">
        <p14:creationId xmlns:p14="http://schemas.microsoft.com/office/powerpoint/2010/main" val="3740891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CCAEACC7-5A89-4E86-9DDC-0060A38CD6DF}" type="datetimeFigureOut">
              <a:rPr lang="fi-FI" smtClean="0"/>
              <a:t>12.2.2024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657383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CCAEACC7-5A89-4E86-9DDC-0060A38CD6DF}" type="datetimeFigureOut">
              <a:rPr lang="fi-FI" smtClean="0"/>
              <a:t>12.2.2024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60911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p:cNvSpPr>
            <a:spLocks noGrp="1"/>
          </p:cNvSpPr>
          <p:nvPr>
            <p:ph type="dt" sz="half" idx="10"/>
          </p:nvPr>
        </p:nvSpPr>
        <p:spPr/>
        <p:txBody>
          <a:bodyPr/>
          <a:lstStyle/>
          <a:p>
            <a:fld id="{CCAEACC7-5A89-4E86-9DDC-0060A38CD6DF}" type="datetimeFigureOut">
              <a:rPr lang="fi-FI" smtClean="0"/>
              <a:t>12.2.2024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287736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CCAEACC7-5A89-4E86-9DDC-0060A38CD6DF}" type="datetimeFigureOut">
              <a:rPr lang="fi-FI" smtClean="0"/>
              <a:t>12.2.2024</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293840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CCAEACC7-5A89-4E86-9DDC-0060A38CD6DF}" type="datetimeFigureOut">
              <a:rPr lang="fi-FI" smtClean="0"/>
              <a:t>12.2.2024</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386525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CCAEACC7-5A89-4E86-9DDC-0060A38CD6DF}" type="datetimeFigureOut">
              <a:rPr lang="fi-FI" smtClean="0"/>
              <a:t>12.2.2024</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268777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CCAEACC7-5A89-4E86-9DDC-0060A38CD6DF}" type="datetimeFigureOut">
              <a:rPr lang="fi-FI" smtClean="0"/>
              <a:t>12.2.2024</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4062770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CCAEACC7-5A89-4E86-9DDC-0060A38CD6DF}" type="datetimeFigureOut">
              <a:rPr lang="fi-FI" smtClean="0"/>
              <a:t>12.2.2024</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3284511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CCAEACC7-5A89-4E86-9DDC-0060A38CD6DF}" type="datetimeFigureOut">
              <a:rPr lang="fi-FI" smtClean="0"/>
              <a:t>12.2.2024</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1927957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CCAEACC7-5A89-4E86-9DDC-0060A38CD6DF}" type="datetimeFigureOut">
              <a:rPr lang="fi-FI" smtClean="0"/>
              <a:t>12.2.2024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735419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CCAEACC7-5A89-4E86-9DDC-0060A38CD6DF}" type="datetimeFigureOut">
              <a:rPr lang="fi-FI" smtClean="0"/>
              <a:t>12.2.2024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56B33FE-0AB0-444C-937C-D5E168FAE8C5}" type="slidenum">
              <a:rPr lang="fi-FI" smtClean="0"/>
              <a:t>‹#›</a:t>
            </a:fld>
            <a:endParaRPr lang="fi-FI"/>
          </a:p>
        </p:txBody>
      </p:sp>
    </p:spTree>
    <p:extLst>
      <p:ext uri="{BB962C8B-B14F-4D97-AF65-F5344CB8AC3E}">
        <p14:creationId xmlns:p14="http://schemas.microsoft.com/office/powerpoint/2010/main" val="897925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AEACC7-5A89-4E86-9DDC-0060A38CD6DF}" type="datetimeFigureOut">
              <a:rPr lang="fi-FI" smtClean="0"/>
              <a:t>12.2.2024</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6B33FE-0AB0-444C-937C-D5E168FAE8C5}" type="slidenum">
              <a:rPr lang="fi-FI" smtClean="0"/>
              <a:t>‹#›</a:t>
            </a:fld>
            <a:endParaRPr lang="fi-FI"/>
          </a:p>
        </p:txBody>
      </p:sp>
    </p:spTree>
    <p:extLst>
      <p:ext uri="{BB962C8B-B14F-4D97-AF65-F5344CB8AC3E}">
        <p14:creationId xmlns:p14="http://schemas.microsoft.com/office/powerpoint/2010/main" val="1413139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radioplay.fi/podcast/adhd-podi/" TargetMode="External"/><Relationship Id="rId2" Type="http://schemas.openxmlformats.org/officeDocument/2006/relationships/hyperlink" Target="https://aistiesteettomyys.web.app/"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hyperlink" Target="https://idealainaamo.web.ap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adhd-liitto.fi/wp-content/uploads/2023/12/vinkkipoimintoja_idealainaamosta.jpg"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tek.fi/fi/uutiset-blogit/kun-tyonantaja-huomioi-neuromoninaisuuden-kaikki-hyotyvat"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descr="Kuva, joka sisältää kohteen teksti, hylly, kirja, kirjasto&#10;&#10;Kuvaus luotu automaattisesti">
            <a:extLst>
              <a:ext uri="{FF2B5EF4-FFF2-40B4-BE49-F238E27FC236}">
                <a16:creationId xmlns:a16="http://schemas.microsoft.com/office/drawing/2014/main" id="{CAFCED6F-7C4D-CEF0-6989-8FDDE57A915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5459" b="33730"/>
          <a:stretch/>
        </p:blipFill>
        <p:spPr>
          <a:xfrm>
            <a:off x="20" y="1"/>
            <a:ext cx="12191980" cy="6857999"/>
          </a:xfrm>
          <a:prstGeom prst="rect">
            <a:avLst/>
          </a:prstGeom>
        </p:spPr>
      </p:pic>
      <p:sp>
        <p:nvSpPr>
          <p:cNvPr id="2" name="Otsikko 1"/>
          <p:cNvSpPr>
            <a:spLocks noGrp="1"/>
          </p:cNvSpPr>
          <p:nvPr>
            <p:ph type="ctrTitle"/>
          </p:nvPr>
        </p:nvSpPr>
        <p:spPr>
          <a:xfrm>
            <a:off x="256478" y="1122362"/>
            <a:ext cx="11630722" cy="2900518"/>
          </a:xfrm>
        </p:spPr>
        <p:txBody>
          <a:bodyPr>
            <a:normAutofit/>
          </a:bodyPr>
          <a:lstStyle/>
          <a:p>
            <a:r>
              <a:rPr lang="fi-FI" dirty="0">
                <a:solidFill>
                  <a:srgbClr val="FFFFFF"/>
                </a:solidFill>
              </a:rPr>
              <a:t>Erilaiset asiakkaat kirjastossa </a:t>
            </a:r>
            <a:br>
              <a:rPr lang="fi-FI" dirty="0">
                <a:solidFill>
                  <a:srgbClr val="FFFFFF"/>
                </a:solidFill>
              </a:rPr>
            </a:br>
            <a:r>
              <a:rPr lang="fi-FI" dirty="0">
                <a:solidFill>
                  <a:srgbClr val="FFFFFF"/>
                </a:solidFill>
              </a:rPr>
              <a:t>– asiaa neuromonimuotoisuudesta</a:t>
            </a:r>
            <a:endParaRPr lang="fi-FI" dirty="0">
              <a:solidFill>
                <a:srgbClr val="FFFFFF"/>
              </a:solidFill>
              <a:latin typeface="Gabriola" panose="04040605051002020D02" pitchFamily="82" charset="0"/>
            </a:endParaRPr>
          </a:p>
        </p:txBody>
      </p:sp>
      <p:sp>
        <p:nvSpPr>
          <p:cNvPr id="3" name="Alaotsikko 2"/>
          <p:cNvSpPr>
            <a:spLocks noGrp="1"/>
          </p:cNvSpPr>
          <p:nvPr>
            <p:ph type="subTitle" idx="1"/>
          </p:nvPr>
        </p:nvSpPr>
        <p:spPr>
          <a:xfrm>
            <a:off x="1524000" y="4159404"/>
            <a:ext cx="9144000" cy="1576234"/>
          </a:xfrm>
        </p:spPr>
        <p:txBody>
          <a:bodyPr>
            <a:noAutofit/>
          </a:bodyPr>
          <a:lstStyle/>
          <a:p>
            <a:r>
              <a:rPr lang="fi-FI" sz="3200" dirty="0">
                <a:solidFill>
                  <a:srgbClr val="FFFFFF"/>
                </a:solidFill>
              </a:rPr>
              <a:t>Hanna Hannukainen</a:t>
            </a:r>
          </a:p>
          <a:p>
            <a:endParaRPr lang="fi-FI" sz="2000" dirty="0">
              <a:solidFill>
                <a:srgbClr val="FFFFFF"/>
              </a:solidFill>
            </a:endParaRPr>
          </a:p>
          <a:p>
            <a:r>
              <a:rPr lang="fi-FI" sz="1800" dirty="0">
                <a:solidFill>
                  <a:srgbClr val="FFFFFF"/>
                </a:solidFill>
              </a:rPr>
              <a:t>KM, lehtori, neuropsykiatrinen valmentaja, työnohjaaja</a:t>
            </a:r>
          </a:p>
          <a:p>
            <a:r>
              <a:rPr lang="fi-FI" sz="1800" dirty="0">
                <a:solidFill>
                  <a:srgbClr val="FFFFFF"/>
                </a:solidFill>
              </a:rPr>
              <a:t>Satakunnan ammattikorkeakoulu</a:t>
            </a:r>
          </a:p>
        </p:txBody>
      </p:sp>
    </p:spTree>
    <p:extLst>
      <p:ext uri="{BB962C8B-B14F-4D97-AF65-F5344CB8AC3E}">
        <p14:creationId xmlns:p14="http://schemas.microsoft.com/office/powerpoint/2010/main" val="244115193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997E64B-6AEB-43C6-1C92-B7A4FCB432AA}"/>
              </a:ext>
            </a:extLst>
          </p:cNvPr>
          <p:cNvSpPr>
            <a:spLocks noGrp="1"/>
          </p:cNvSpPr>
          <p:nvPr>
            <p:ph type="title"/>
          </p:nvPr>
        </p:nvSpPr>
        <p:spPr>
          <a:xfrm>
            <a:off x="223030" y="117301"/>
            <a:ext cx="5872970" cy="1708242"/>
          </a:xfrm>
        </p:spPr>
        <p:txBody>
          <a:bodyPr anchor="ctr">
            <a:normAutofit/>
          </a:bodyPr>
          <a:lstStyle/>
          <a:p>
            <a:pPr algn="ctr"/>
            <a:r>
              <a:rPr lang="fi-FI" sz="5400" dirty="0"/>
              <a:t>Pohjustusta</a:t>
            </a:r>
          </a:p>
        </p:txBody>
      </p:sp>
      <p:sp>
        <p:nvSpPr>
          <p:cNvPr id="3" name="Sisällön paikkamerkki 2">
            <a:extLst>
              <a:ext uri="{FF2B5EF4-FFF2-40B4-BE49-F238E27FC236}">
                <a16:creationId xmlns:a16="http://schemas.microsoft.com/office/drawing/2014/main" id="{C03D85EC-8033-161F-D48A-3C34352DE10F}"/>
              </a:ext>
            </a:extLst>
          </p:cNvPr>
          <p:cNvSpPr>
            <a:spLocks noGrp="1"/>
          </p:cNvSpPr>
          <p:nvPr>
            <p:ph idx="1"/>
          </p:nvPr>
        </p:nvSpPr>
        <p:spPr>
          <a:xfrm>
            <a:off x="661438" y="1942843"/>
            <a:ext cx="5334197" cy="4335294"/>
          </a:xfrm>
        </p:spPr>
        <p:txBody>
          <a:bodyPr anchor="ctr">
            <a:normAutofit/>
          </a:bodyPr>
          <a:lstStyle/>
          <a:p>
            <a:r>
              <a:rPr lang="fi-FI" sz="2000" dirty="0">
                <a:latin typeface="+mj-lt"/>
              </a:rPr>
              <a:t>Kirjastoissa on totuttu kohtaamaan hyvin erilaisia ihmisiä. Näin ollen valmiudet myös neurokirjon asiakkaiden kohtaamiseen ovat varmasti oivalliset.</a:t>
            </a:r>
          </a:p>
          <a:p>
            <a:endParaRPr lang="fi-FI" sz="2000" dirty="0">
              <a:latin typeface="+mj-lt"/>
            </a:endParaRPr>
          </a:p>
          <a:p>
            <a:r>
              <a:rPr lang="fi-FI" sz="2000" dirty="0">
                <a:latin typeface="+mj-lt"/>
              </a:rPr>
              <a:t>Kirjasto on monelle neurokirjon ihmiselle </a:t>
            </a:r>
            <a:r>
              <a:rPr lang="fi-FI" sz="2000" b="1" dirty="0">
                <a:latin typeface="+mj-lt"/>
              </a:rPr>
              <a:t>tärkeä ja mieleinen ympäristö,</a:t>
            </a:r>
            <a:r>
              <a:rPr lang="fi-FI" sz="2000" dirty="0">
                <a:latin typeface="+mj-lt"/>
              </a:rPr>
              <a:t> mikä luo hyvän lähtökohdan mielekkäälle asiointikokemukselle.</a:t>
            </a:r>
          </a:p>
          <a:p>
            <a:endParaRPr lang="fi-FI" sz="400" dirty="0">
              <a:latin typeface="+mj-lt"/>
            </a:endParaRPr>
          </a:p>
          <a:p>
            <a:pPr lvl="1"/>
            <a:r>
              <a:rPr lang="fi-FI" sz="2000" dirty="0">
                <a:latin typeface="+mj-lt"/>
              </a:rPr>
              <a:t>Esimerkiksi autismin kirjon ihmisellä voi olla erityisiä mielenkiinnonkohteita, joista he etsivät mielellään uutta tietoa ja joiden parissa viettävät aikaa - kirjasto on tähän mitä mainion ympäristö.</a:t>
            </a:r>
          </a:p>
        </p:txBody>
      </p:sp>
      <p:pic>
        <p:nvPicPr>
          <p:cNvPr id="6" name="Kuva 5">
            <a:extLst>
              <a:ext uri="{FF2B5EF4-FFF2-40B4-BE49-F238E27FC236}">
                <a16:creationId xmlns:a16="http://schemas.microsoft.com/office/drawing/2014/main" id="{944275D6-0995-8F3F-0DC6-4EC56FB5C2CE}"/>
              </a:ext>
            </a:extLst>
          </p:cNvPr>
          <p:cNvPicPr>
            <a:picLocks noChangeAspect="1"/>
          </p:cNvPicPr>
          <p:nvPr/>
        </p:nvPicPr>
        <p:blipFill rotWithShape="1">
          <a:blip r:embed="rId3"/>
          <a:srcRect l="20600" r="31834"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401698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AC3C0E-B75A-1E59-9FB0-01B362662751}"/>
              </a:ext>
            </a:extLst>
          </p:cNvPr>
          <p:cNvSpPr>
            <a:spLocks noGrp="1"/>
          </p:cNvSpPr>
          <p:nvPr>
            <p:ph type="title"/>
          </p:nvPr>
        </p:nvSpPr>
        <p:spPr>
          <a:xfrm>
            <a:off x="411480" y="200608"/>
            <a:ext cx="4901745" cy="1291507"/>
          </a:xfrm>
        </p:spPr>
        <p:txBody>
          <a:bodyPr vert="horz" lIns="91440" tIns="45720" rIns="91440" bIns="45720" rtlCol="0" anchor="b">
            <a:normAutofit/>
          </a:bodyPr>
          <a:lstStyle/>
          <a:p>
            <a:r>
              <a:rPr lang="en-US" sz="4000" b="1" dirty="0" err="1"/>
              <a:t>Kehitykselliset</a:t>
            </a:r>
            <a:r>
              <a:rPr lang="en-US" sz="4000" b="1" dirty="0"/>
              <a:t> neuro-</a:t>
            </a:r>
            <a:r>
              <a:rPr lang="en-US" sz="4000" b="1" dirty="0" err="1"/>
              <a:t>psykiatriset</a:t>
            </a:r>
            <a:r>
              <a:rPr lang="en-US" sz="4000" b="1" dirty="0"/>
              <a:t> </a:t>
            </a:r>
            <a:r>
              <a:rPr lang="en-US" sz="4000" b="1" dirty="0" err="1"/>
              <a:t>häiriöt</a:t>
            </a:r>
            <a:r>
              <a:rPr lang="en-US" sz="4000" b="1" dirty="0"/>
              <a:t> </a:t>
            </a:r>
          </a:p>
        </p:txBody>
      </p:sp>
      <p:pic>
        <p:nvPicPr>
          <p:cNvPr id="5" name="Sisällön paikkamerkki 4" descr="Kuva, joka sisältää kohteen sateenvarjo, asuste, sade&#10;&#10;Kuvaus luotu automaattisesti">
            <a:extLst>
              <a:ext uri="{FF2B5EF4-FFF2-40B4-BE49-F238E27FC236}">
                <a16:creationId xmlns:a16="http://schemas.microsoft.com/office/drawing/2014/main" id="{24088FC7-541A-D6A1-2D08-11416C6D2A6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6548" r="-1" b="369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kstiruutu 5">
            <a:extLst>
              <a:ext uri="{FF2B5EF4-FFF2-40B4-BE49-F238E27FC236}">
                <a16:creationId xmlns:a16="http://schemas.microsoft.com/office/drawing/2014/main" id="{31BF943C-E828-DEE9-DF4F-ECDC14A2E410}"/>
              </a:ext>
            </a:extLst>
          </p:cNvPr>
          <p:cNvSpPr txBox="1"/>
          <p:nvPr/>
        </p:nvSpPr>
        <p:spPr>
          <a:xfrm>
            <a:off x="6223518" y="979714"/>
            <a:ext cx="1418253" cy="646331"/>
          </a:xfrm>
          <a:prstGeom prst="rect">
            <a:avLst/>
          </a:prstGeom>
          <a:noFill/>
        </p:spPr>
        <p:txBody>
          <a:bodyPr wrap="square" rtlCol="0">
            <a:spAutoFit/>
          </a:bodyPr>
          <a:lstStyle/>
          <a:p>
            <a:pPr algn="ctr"/>
            <a:r>
              <a:rPr lang="fi-FI" dirty="0"/>
              <a:t>Autismikirjon häiriö</a:t>
            </a:r>
          </a:p>
        </p:txBody>
      </p:sp>
      <p:sp>
        <p:nvSpPr>
          <p:cNvPr id="7" name="Tekstiruutu 6">
            <a:extLst>
              <a:ext uri="{FF2B5EF4-FFF2-40B4-BE49-F238E27FC236}">
                <a16:creationId xmlns:a16="http://schemas.microsoft.com/office/drawing/2014/main" id="{02B53C7E-174C-5484-DC32-325B5A28BBBF}"/>
              </a:ext>
            </a:extLst>
          </p:cNvPr>
          <p:cNvSpPr txBox="1"/>
          <p:nvPr/>
        </p:nvSpPr>
        <p:spPr>
          <a:xfrm>
            <a:off x="10089502" y="1934547"/>
            <a:ext cx="895739" cy="369332"/>
          </a:xfrm>
          <a:prstGeom prst="rect">
            <a:avLst/>
          </a:prstGeom>
          <a:noFill/>
        </p:spPr>
        <p:txBody>
          <a:bodyPr wrap="square" rtlCol="0">
            <a:spAutoFit/>
          </a:bodyPr>
          <a:lstStyle/>
          <a:p>
            <a:pPr algn="ctr"/>
            <a:r>
              <a:rPr lang="fi-FI" dirty="0"/>
              <a:t>ADHD</a:t>
            </a:r>
          </a:p>
        </p:txBody>
      </p:sp>
      <p:sp>
        <p:nvSpPr>
          <p:cNvPr id="8" name="Tekstiruutu 7">
            <a:extLst>
              <a:ext uri="{FF2B5EF4-FFF2-40B4-BE49-F238E27FC236}">
                <a16:creationId xmlns:a16="http://schemas.microsoft.com/office/drawing/2014/main" id="{8BB97CDA-761C-0A4B-1928-F078CFFD658F}"/>
              </a:ext>
            </a:extLst>
          </p:cNvPr>
          <p:cNvSpPr txBox="1"/>
          <p:nvPr/>
        </p:nvSpPr>
        <p:spPr>
          <a:xfrm>
            <a:off x="6014636" y="2282583"/>
            <a:ext cx="1729772" cy="646331"/>
          </a:xfrm>
          <a:prstGeom prst="rect">
            <a:avLst/>
          </a:prstGeom>
          <a:noFill/>
        </p:spPr>
        <p:txBody>
          <a:bodyPr wrap="square" rtlCol="0">
            <a:spAutoFit/>
          </a:bodyPr>
          <a:lstStyle/>
          <a:p>
            <a:pPr algn="ctr"/>
            <a:r>
              <a:rPr lang="fi-FI" dirty="0"/>
              <a:t>Kielelliset erityisvaikeudet</a:t>
            </a:r>
          </a:p>
        </p:txBody>
      </p:sp>
      <p:sp>
        <p:nvSpPr>
          <p:cNvPr id="9" name="Tekstiruutu 8">
            <a:extLst>
              <a:ext uri="{FF2B5EF4-FFF2-40B4-BE49-F238E27FC236}">
                <a16:creationId xmlns:a16="http://schemas.microsoft.com/office/drawing/2014/main" id="{C7993EFF-F344-F7BE-80B3-0FAE9C9945BA}"/>
              </a:ext>
            </a:extLst>
          </p:cNvPr>
          <p:cNvSpPr txBox="1"/>
          <p:nvPr/>
        </p:nvSpPr>
        <p:spPr>
          <a:xfrm>
            <a:off x="9315061" y="1122783"/>
            <a:ext cx="1418253" cy="369332"/>
          </a:xfrm>
          <a:prstGeom prst="rect">
            <a:avLst/>
          </a:prstGeom>
          <a:noFill/>
        </p:spPr>
        <p:txBody>
          <a:bodyPr wrap="square" rtlCol="0">
            <a:spAutoFit/>
          </a:bodyPr>
          <a:lstStyle/>
          <a:p>
            <a:pPr algn="ctr"/>
            <a:r>
              <a:rPr lang="fi-FI" dirty="0"/>
              <a:t>Tourette</a:t>
            </a:r>
          </a:p>
        </p:txBody>
      </p:sp>
      <p:sp>
        <p:nvSpPr>
          <p:cNvPr id="11" name="Tekstiruutu 10">
            <a:extLst>
              <a:ext uri="{FF2B5EF4-FFF2-40B4-BE49-F238E27FC236}">
                <a16:creationId xmlns:a16="http://schemas.microsoft.com/office/drawing/2014/main" id="{EEBDBF83-7173-DD36-EDFB-882B4C5CBB80}"/>
              </a:ext>
            </a:extLst>
          </p:cNvPr>
          <p:cNvSpPr txBox="1"/>
          <p:nvPr/>
        </p:nvSpPr>
        <p:spPr>
          <a:xfrm>
            <a:off x="9635977" y="2605748"/>
            <a:ext cx="2194674" cy="369332"/>
          </a:xfrm>
          <a:prstGeom prst="rect">
            <a:avLst/>
          </a:prstGeom>
          <a:noFill/>
        </p:spPr>
        <p:txBody>
          <a:bodyPr wrap="square" rtlCol="0">
            <a:spAutoFit/>
          </a:bodyPr>
          <a:lstStyle/>
          <a:p>
            <a:pPr algn="ctr"/>
            <a:r>
              <a:rPr lang="fi-FI" dirty="0"/>
              <a:t>Aistipoikkeavuudet</a:t>
            </a:r>
          </a:p>
        </p:txBody>
      </p:sp>
      <p:sp>
        <p:nvSpPr>
          <p:cNvPr id="13" name="Tekstiruutu 12">
            <a:extLst>
              <a:ext uri="{FF2B5EF4-FFF2-40B4-BE49-F238E27FC236}">
                <a16:creationId xmlns:a16="http://schemas.microsoft.com/office/drawing/2014/main" id="{D69EACB6-A131-9E47-7452-75C645C65ABA}"/>
              </a:ext>
            </a:extLst>
          </p:cNvPr>
          <p:cNvSpPr txBox="1"/>
          <p:nvPr/>
        </p:nvSpPr>
        <p:spPr>
          <a:xfrm>
            <a:off x="9704146" y="3627048"/>
            <a:ext cx="1767756" cy="923330"/>
          </a:xfrm>
          <a:prstGeom prst="rect">
            <a:avLst/>
          </a:prstGeom>
          <a:noFill/>
        </p:spPr>
        <p:txBody>
          <a:bodyPr wrap="square" rtlCol="0">
            <a:spAutoFit/>
          </a:bodyPr>
          <a:lstStyle/>
          <a:p>
            <a:pPr algn="ctr"/>
            <a:r>
              <a:rPr lang="fi-FI" dirty="0"/>
              <a:t>Oppimisen ja hahmottamisen vaikeudet</a:t>
            </a:r>
          </a:p>
        </p:txBody>
      </p:sp>
      <p:sp>
        <p:nvSpPr>
          <p:cNvPr id="14" name="Tekstiruutu 13">
            <a:extLst>
              <a:ext uri="{FF2B5EF4-FFF2-40B4-BE49-F238E27FC236}">
                <a16:creationId xmlns:a16="http://schemas.microsoft.com/office/drawing/2014/main" id="{BF919866-7674-CC6B-DB36-475143FD4314}"/>
              </a:ext>
            </a:extLst>
          </p:cNvPr>
          <p:cNvSpPr txBox="1"/>
          <p:nvPr/>
        </p:nvSpPr>
        <p:spPr>
          <a:xfrm>
            <a:off x="5629280" y="3883074"/>
            <a:ext cx="1592614" cy="646331"/>
          </a:xfrm>
          <a:prstGeom prst="rect">
            <a:avLst/>
          </a:prstGeom>
          <a:noFill/>
        </p:spPr>
        <p:txBody>
          <a:bodyPr wrap="square" rtlCol="0">
            <a:spAutoFit/>
          </a:bodyPr>
          <a:lstStyle/>
          <a:p>
            <a:pPr algn="ctr"/>
            <a:r>
              <a:rPr lang="fi-FI" dirty="0"/>
              <a:t>Tunnesäätelyn vaikeudet</a:t>
            </a:r>
          </a:p>
        </p:txBody>
      </p:sp>
      <p:sp>
        <p:nvSpPr>
          <p:cNvPr id="15" name="Tekstiruutu 14">
            <a:extLst>
              <a:ext uri="{FF2B5EF4-FFF2-40B4-BE49-F238E27FC236}">
                <a16:creationId xmlns:a16="http://schemas.microsoft.com/office/drawing/2014/main" id="{4B39FD84-BC9A-8A8E-7C00-E52417F35974}"/>
              </a:ext>
            </a:extLst>
          </p:cNvPr>
          <p:cNvSpPr txBox="1"/>
          <p:nvPr/>
        </p:nvSpPr>
        <p:spPr>
          <a:xfrm>
            <a:off x="6094476" y="5160399"/>
            <a:ext cx="1418253" cy="646331"/>
          </a:xfrm>
          <a:prstGeom prst="rect">
            <a:avLst/>
          </a:prstGeom>
          <a:noFill/>
        </p:spPr>
        <p:txBody>
          <a:bodyPr wrap="square" rtlCol="0">
            <a:spAutoFit/>
          </a:bodyPr>
          <a:lstStyle/>
          <a:p>
            <a:pPr algn="ctr"/>
            <a:r>
              <a:rPr lang="fi-FI" dirty="0"/>
              <a:t>Motoriset vaikeudet</a:t>
            </a:r>
          </a:p>
        </p:txBody>
      </p:sp>
      <p:sp>
        <p:nvSpPr>
          <p:cNvPr id="16" name="Tekstiruutu 15">
            <a:extLst>
              <a:ext uri="{FF2B5EF4-FFF2-40B4-BE49-F238E27FC236}">
                <a16:creationId xmlns:a16="http://schemas.microsoft.com/office/drawing/2014/main" id="{6DBD3663-D5AF-0A05-5270-DC09D851714D}"/>
              </a:ext>
            </a:extLst>
          </p:cNvPr>
          <p:cNvSpPr txBox="1"/>
          <p:nvPr/>
        </p:nvSpPr>
        <p:spPr>
          <a:xfrm>
            <a:off x="9828244" y="5257652"/>
            <a:ext cx="1418253" cy="923330"/>
          </a:xfrm>
          <a:prstGeom prst="rect">
            <a:avLst/>
          </a:prstGeom>
          <a:noFill/>
        </p:spPr>
        <p:txBody>
          <a:bodyPr wrap="square" rtlCol="0">
            <a:spAutoFit/>
          </a:bodyPr>
          <a:lstStyle/>
          <a:p>
            <a:pPr algn="ctr"/>
            <a:r>
              <a:rPr lang="fi-FI" dirty="0"/>
              <a:t>Muistiin liittyvät hankaluudet</a:t>
            </a:r>
          </a:p>
        </p:txBody>
      </p:sp>
      <p:sp>
        <p:nvSpPr>
          <p:cNvPr id="17" name="Tekstiruutu 16">
            <a:extLst>
              <a:ext uri="{FF2B5EF4-FFF2-40B4-BE49-F238E27FC236}">
                <a16:creationId xmlns:a16="http://schemas.microsoft.com/office/drawing/2014/main" id="{B202CF7E-FE09-91F9-3510-23E98997A49E}"/>
              </a:ext>
            </a:extLst>
          </p:cNvPr>
          <p:cNvSpPr txBox="1"/>
          <p:nvPr/>
        </p:nvSpPr>
        <p:spPr>
          <a:xfrm>
            <a:off x="345242" y="2055512"/>
            <a:ext cx="4496847" cy="4478149"/>
          </a:xfrm>
          <a:prstGeom prst="rect">
            <a:avLst/>
          </a:prstGeom>
          <a:noFill/>
        </p:spPr>
        <p:txBody>
          <a:bodyPr wrap="square" rtlCol="0">
            <a:spAutoFit/>
          </a:bodyPr>
          <a:lstStyle/>
          <a:p>
            <a:pPr marL="285750" indent="-285750">
              <a:buFont typeface="Arial" panose="020B0604020202020204" pitchFamily="34" charset="0"/>
              <a:buChar char="•"/>
            </a:pPr>
            <a:r>
              <a:rPr lang="en-US" sz="1900" dirty="0" err="1">
                <a:latin typeface="+mj-lt"/>
              </a:rPr>
              <a:t>Kyse</a:t>
            </a:r>
            <a:r>
              <a:rPr lang="en-US" sz="1900" dirty="0">
                <a:latin typeface="+mj-lt"/>
              </a:rPr>
              <a:t> </a:t>
            </a:r>
            <a:r>
              <a:rPr lang="en-US" sz="1900" dirty="0" err="1">
                <a:latin typeface="+mj-lt"/>
              </a:rPr>
              <a:t>laajasta</a:t>
            </a:r>
            <a:r>
              <a:rPr lang="en-US" sz="1900" dirty="0">
                <a:latin typeface="+mj-lt"/>
              </a:rPr>
              <a:t> “</a:t>
            </a:r>
            <a:r>
              <a:rPr lang="en-US" sz="1900" dirty="0" err="1">
                <a:latin typeface="+mj-lt"/>
              </a:rPr>
              <a:t>sateenvarjokäsitteestä</a:t>
            </a:r>
            <a:r>
              <a:rPr lang="en-US" sz="1900" dirty="0">
                <a:latin typeface="+mj-lt"/>
              </a:rPr>
              <a:t>”.</a:t>
            </a:r>
          </a:p>
          <a:p>
            <a:pPr marL="285750" indent="-285750">
              <a:buFont typeface="Arial" panose="020B0604020202020204" pitchFamily="34" charset="0"/>
              <a:buChar char="•"/>
            </a:pPr>
            <a:endParaRPr lang="en-US" sz="1900" dirty="0">
              <a:latin typeface="+mj-lt"/>
            </a:endParaRPr>
          </a:p>
          <a:p>
            <a:pPr marL="285750" indent="-285750">
              <a:buFont typeface="Arial" panose="020B0604020202020204" pitchFamily="34" charset="0"/>
              <a:buChar char="•"/>
            </a:pPr>
            <a:r>
              <a:rPr lang="en-US" sz="1900" dirty="0" err="1">
                <a:latin typeface="+mj-lt"/>
              </a:rPr>
              <a:t>Termi</a:t>
            </a:r>
            <a:r>
              <a:rPr lang="en-US" sz="1900" dirty="0">
                <a:latin typeface="+mj-lt"/>
              </a:rPr>
              <a:t> </a:t>
            </a:r>
            <a:r>
              <a:rPr lang="en-US" sz="1900" dirty="0" err="1">
                <a:latin typeface="+mj-lt"/>
              </a:rPr>
              <a:t>viittaa</a:t>
            </a:r>
            <a:r>
              <a:rPr lang="en-US" sz="1900" dirty="0">
                <a:latin typeface="+mj-lt"/>
              </a:rPr>
              <a:t> jo </a:t>
            </a:r>
            <a:r>
              <a:rPr lang="en-US" sz="1900" dirty="0" err="1">
                <a:latin typeface="+mj-lt"/>
              </a:rPr>
              <a:t>lapsuudessa</a:t>
            </a:r>
            <a:r>
              <a:rPr lang="en-US" sz="1900" dirty="0">
                <a:latin typeface="+mj-lt"/>
              </a:rPr>
              <a:t> </a:t>
            </a:r>
            <a:r>
              <a:rPr lang="en-US" sz="1900" dirty="0" err="1">
                <a:latin typeface="+mj-lt"/>
              </a:rPr>
              <a:t>ilmeneviin</a:t>
            </a:r>
            <a:r>
              <a:rPr lang="en-US" sz="1900" dirty="0">
                <a:latin typeface="+mj-lt"/>
              </a:rPr>
              <a:t> </a:t>
            </a:r>
            <a:r>
              <a:rPr lang="en-US" sz="1900" dirty="0" err="1">
                <a:latin typeface="+mj-lt"/>
              </a:rPr>
              <a:t>piirteisiin</a:t>
            </a:r>
            <a:r>
              <a:rPr lang="en-US" sz="1900" dirty="0">
                <a:latin typeface="+mj-lt"/>
              </a:rPr>
              <a:t>, </a:t>
            </a:r>
            <a:r>
              <a:rPr lang="en-US" sz="1900" dirty="0" err="1">
                <a:latin typeface="+mj-lt"/>
              </a:rPr>
              <a:t>vaikka</a:t>
            </a:r>
            <a:r>
              <a:rPr lang="en-US" sz="1900" dirty="0">
                <a:latin typeface="+mj-lt"/>
              </a:rPr>
              <a:t> </a:t>
            </a:r>
            <a:r>
              <a:rPr lang="en-US" sz="1900" dirty="0" err="1">
                <a:latin typeface="+mj-lt"/>
              </a:rPr>
              <a:t>diagnoosi</a:t>
            </a:r>
            <a:r>
              <a:rPr lang="en-US" sz="1900" dirty="0">
                <a:latin typeface="+mj-lt"/>
              </a:rPr>
              <a:t> </a:t>
            </a:r>
            <a:r>
              <a:rPr lang="en-US" sz="1900" dirty="0" err="1">
                <a:latin typeface="+mj-lt"/>
              </a:rPr>
              <a:t>saatetaan</a:t>
            </a:r>
            <a:r>
              <a:rPr lang="en-US" sz="1900" dirty="0">
                <a:latin typeface="+mj-lt"/>
              </a:rPr>
              <a:t> </a:t>
            </a:r>
            <a:r>
              <a:rPr lang="en-US" sz="1900" dirty="0" err="1">
                <a:latin typeface="+mj-lt"/>
              </a:rPr>
              <a:t>asettaa</a:t>
            </a:r>
            <a:r>
              <a:rPr lang="en-US" sz="1900" dirty="0">
                <a:latin typeface="+mj-lt"/>
              </a:rPr>
              <a:t> </a:t>
            </a:r>
            <a:r>
              <a:rPr lang="en-US" sz="1900" dirty="0" err="1">
                <a:latin typeface="+mj-lt"/>
              </a:rPr>
              <a:t>myöhemmin</a:t>
            </a:r>
            <a:r>
              <a:rPr lang="en-US" sz="1900" dirty="0">
                <a:latin typeface="+mj-lt"/>
              </a:rPr>
              <a:t>.</a:t>
            </a:r>
          </a:p>
          <a:p>
            <a:endParaRPr lang="en-US" sz="1900" dirty="0">
              <a:latin typeface="+mj-lt"/>
            </a:endParaRPr>
          </a:p>
          <a:p>
            <a:pPr marL="285750" indent="-285750">
              <a:buFont typeface="Arial" panose="020B0604020202020204" pitchFamily="34" charset="0"/>
              <a:buChar char="•"/>
            </a:pPr>
            <a:r>
              <a:rPr lang="fi-FI" sz="1900" dirty="0">
                <a:latin typeface="+mj-lt"/>
              </a:rPr>
              <a:t>Harvalla on vaikeuksia puhtaasti vain yhden ”otsikon” alta; t</a:t>
            </a:r>
            <a:r>
              <a:rPr lang="en-US" sz="1900" dirty="0" err="1">
                <a:latin typeface="+mj-lt"/>
              </a:rPr>
              <a:t>oimintakyky</a:t>
            </a:r>
            <a:r>
              <a:rPr lang="en-US" sz="1900" dirty="0">
                <a:latin typeface="+mj-lt"/>
              </a:rPr>
              <a:t> </a:t>
            </a:r>
            <a:r>
              <a:rPr lang="en-US" sz="1900" dirty="0" err="1">
                <a:latin typeface="+mj-lt"/>
              </a:rPr>
              <a:t>voikin</a:t>
            </a:r>
            <a:r>
              <a:rPr lang="en-US" sz="1900" dirty="0">
                <a:latin typeface="+mj-lt"/>
              </a:rPr>
              <a:t> </a:t>
            </a:r>
            <a:r>
              <a:rPr lang="en-US" sz="1900" dirty="0" err="1">
                <a:latin typeface="+mj-lt"/>
              </a:rPr>
              <a:t>vaihdella</a:t>
            </a:r>
            <a:r>
              <a:rPr lang="en-US" sz="1900" dirty="0">
                <a:latin typeface="+mj-lt"/>
              </a:rPr>
              <a:t> </a:t>
            </a:r>
            <a:r>
              <a:rPr lang="en-US" sz="1900" dirty="0" err="1">
                <a:latin typeface="+mj-lt"/>
              </a:rPr>
              <a:t>paljon</a:t>
            </a:r>
            <a:r>
              <a:rPr lang="en-US" sz="1900" dirty="0">
                <a:latin typeface="+mj-lt"/>
              </a:rPr>
              <a:t> </a:t>
            </a:r>
            <a:r>
              <a:rPr lang="en-US" sz="1900" dirty="0" err="1">
                <a:latin typeface="+mj-lt"/>
              </a:rPr>
              <a:t>tilanteesta</a:t>
            </a:r>
            <a:r>
              <a:rPr lang="en-US" sz="1900" dirty="0">
                <a:latin typeface="+mj-lt"/>
              </a:rPr>
              <a:t> </a:t>
            </a:r>
            <a:r>
              <a:rPr lang="en-US" sz="1900" dirty="0" err="1">
                <a:latin typeface="+mj-lt"/>
              </a:rPr>
              <a:t>toiseen</a:t>
            </a:r>
            <a:r>
              <a:rPr lang="en-US" sz="1900" dirty="0">
                <a:latin typeface="+mj-lt"/>
              </a:rPr>
              <a:t>.</a:t>
            </a:r>
          </a:p>
          <a:p>
            <a:pPr marL="285750" indent="-285750">
              <a:buFont typeface="Arial" panose="020B0604020202020204" pitchFamily="34" charset="0"/>
              <a:buChar char="•"/>
            </a:pPr>
            <a:endParaRPr lang="en-US" sz="1900" dirty="0">
              <a:latin typeface="+mj-lt"/>
            </a:endParaRPr>
          </a:p>
          <a:p>
            <a:pPr marL="285750" indent="-285750">
              <a:buFont typeface="Arial" panose="020B0604020202020204" pitchFamily="34" charset="0"/>
              <a:buChar char="•"/>
            </a:pPr>
            <a:r>
              <a:rPr lang="en-US" sz="1900" dirty="0" err="1">
                <a:latin typeface="+mj-lt"/>
              </a:rPr>
              <a:t>Jokaisella</a:t>
            </a:r>
            <a:r>
              <a:rPr lang="en-US" sz="1900" dirty="0">
                <a:latin typeface="+mj-lt"/>
              </a:rPr>
              <a:t> </a:t>
            </a:r>
            <a:r>
              <a:rPr lang="en-US" sz="1900" dirty="0" err="1">
                <a:latin typeface="+mj-lt"/>
              </a:rPr>
              <a:t>nepsy-henkilöllä</a:t>
            </a:r>
            <a:r>
              <a:rPr lang="en-US" sz="1900" dirty="0">
                <a:latin typeface="+mj-lt"/>
              </a:rPr>
              <a:t> on </a:t>
            </a:r>
            <a:r>
              <a:rPr lang="en-US" sz="1900" dirty="0" err="1">
                <a:latin typeface="+mj-lt"/>
              </a:rPr>
              <a:t>vaikeuksien</a:t>
            </a:r>
            <a:r>
              <a:rPr lang="en-US" sz="1900" dirty="0">
                <a:latin typeface="+mj-lt"/>
              </a:rPr>
              <a:t> </a:t>
            </a:r>
            <a:r>
              <a:rPr lang="en-US" sz="1900" dirty="0" err="1">
                <a:latin typeface="+mj-lt"/>
              </a:rPr>
              <a:t>rinnalla</a:t>
            </a:r>
            <a:r>
              <a:rPr lang="en-US" sz="1900" dirty="0">
                <a:latin typeface="+mj-lt"/>
              </a:rPr>
              <a:t> </a:t>
            </a:r>
            <a:r>
              <a:rPr lang="en-US" sz="1900" dirty="0" err="1">
                <a:latin typeface="+mj-lt"/>
              </a:rPr>
              <a:t>paljon</a:t>
            </a:r>
            <a:r>
              <a:rPr lang="en-US" sz="1900" dirty="0">
                <a:latin typeface="+mj-lt"/>
              </a:rPr>
              <a:t>  </a:t>
            </a:r>
            <a:r>
              <a:rPr lang="en-US" sz="1900" b="1" dirty="0" err="1">
                <a:latin typeface="+mj-lt"/>
              </a:rPr>
              <a:t>vahvuuksia</a:t>
            </a:r>
            <a:r>
              <a:rPr lang="en-US" sz="1900" b="1" dirty="0">
                <a:latin typeface="+mj-lt"/>
              </a:rPr>
              <a:t> ja </a:t>
            </a:r>
            <a:r>
              <a:rPr lang="en-US" sz="1900" b="1" dirty="0" err="1">
                <a:latin typeface="+mj-lt"/>
              </a:rPr>
              <a:t>voimavaroja</a:t>
            </a:r>
            <a:r>
              <a:rPr lang="en-US" sz="1900" b="1" dirty="0">
                <a:latin typeface="+mj-lt"/>
              </a:rPr>
              <a:t>.</a:t>
            </a:r>
          </a:p>
          <a:p>
            <a:endParaRPr lang="fi-FI" sz="1900" dirty="0">
              <a:latin typeface="+mj-lt"/>
            </a:endParaRPr>
          </a:p>
          <a:p>
            <a:pPr marL="285750" indent="-285750">
              <a:buFont typeface="Arial" panose="020B0604020202020204" pitchFamily="34" charset="0"/>
              <a:buChar char="•"/>
            </a:pPr>
            <a:r>
              <a:rPr lang="fi-FI" sz="1900" dirty="0">
                <a:latin typeface="+mj-lt"/>
              </a:rPr>
              <a:t>Hyvä muistisääntö: Kun tunnet yhden neurokirjon ihmisen, tunnet vain yhden.</a:t>
            </a:r>
          </a:p>
        </p:txBody>
      </p:sp>
      <p:sp>
        <p:nvSpPr>
          <p:cNvPr id="3" name="Tekstiruutu 2">
            <a:extLst>
              <a:ext uri="{FF2B5EF4-FFF2-40B4-BE49-F238E27FC236}">
                <a16:creationId xmlns:a16="http://schemas.microsoft.com/office/drawing/2014/main" id="{2754437A-03F7-2319-B570-1C5047CF30EB}"/>
              </a:ext>
            </a:extLst>
          </p:cNvPr>
          <p:cNvSpPr txBox="1"/>
          <p:nvPr/>
        </p:nvSpPr>
        <p:spPr>
          <a:xfrm>
            <a:off x="6187238" y="6147699"/>
            <a:ext cx="3114340" cy="646331"/>
          </a:xfrm>
          <a:prstGeom prst="rect">
            <a:avLst/>
          </a:prstGeom>
          <a:noFill/>
        </p:spPr>
        <p:txBody>
          <a:bodyPr wrap="square" rtlCol="0">
            <a:spAutoFit/>
          </a:bodyPr>
          <a:lstStyle/>
          <a:p>
            <a:r>
              <a:rPr lang="fi-FI" dirty="0"/>
              <a:t>Toiminnanohjauksen </a:t>
            </a:r>
          </a:p>
          <a:p>
            <a:r>
              <a:rPr lang="fi-FI" dirty="0"/>
              <a:t>vaikeudet</a:t>
            </a:r>
          </a:p>
        </p:txBody>
      </p:sp>
    </p:spTree>
    <p:extLst>
      <p:ext uri="{BB962C8B-B14F-4D97-AF65-F5344CB8AC3E}">
        <p14:creationId xmlns:p14="http://schemas.microsoft.com/office/powerpoint/2010/main" val="818046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isällön paikkamerkki 2">
            <a:extLst>
              <a:ext uri="{FF2B5EF4-FFF2-40B4-BE49-F238E27FC236}">
                <a16:creationId xmlns:a16="http://schemas.microsoft.com/office/drawing/2014/main" id="{E3E37870-FC97-8C27-C431-AAC7F0334A79}"/>
              </a:ext>
            </a:extLst>
          </p:cNvPr>
          <p:cNvSpPr>
            <a:spLocks noGrp="1"/>
          </p:cNvSpPr>
          <p:nvPr>
            <p:ph idx="1"/>
          </p:nvPr>
        </p:nvSpPr>
        <p:spPr>
          <a:xfrm>
            <a:off x="411479" y="2939796"/>
            <a:ext cx="4498848" cy="3584448"/>
          </a:xfrm>
        </p:spPr>
        <p:txBody>
          <a:bodyPr anchor="t">
            <a:normAutofit/>
          </a:bodyPr>
          <a:lstStyle/>
          <a:p>
            <a:r>
              <a:rPr lang="fi-FI" sz="2000" dirty="0" err="1">
                <a:latin typeface="+mj-lt"/>
              </a:rPr>
              <a:t>Nepsy</a:t>
            </a:r>
            <a:r>
              <a:rPr lang="fi-FI" sz="2000" dirty="0">
                <a:latin typeface="+mj-lt"/>
              </a:rPr>
              <a:t>-pulmat eivät välttämättä </a:t>
            </a:r>
            <a:r>
              <a:rPr lang="fi-FI" sz="2000" b="1" dirty="0">
                <a:latin typeface="+mj-lt"/>
              </a:rPr>
              <a:t>näy </a:t>
            </a:r>
            <a:r>
              <a:rPr lang="fi-FI" sz="2000" dirty="0">
                <a:latin typeface="+mj-lt"/>
              </a:rPr>
              <a:t>lyhyen tuttavuuden jälkeen mitenkään ulospäin – ihminen voi kuitenkin </a:t>
            </a:r>
            <a:r>
              <a:rPr lang="fi-FI" sz="2000" b="1" dirty="0">
                <a:latin typeface="+mj-lt"/>
              </a:rPr>
              <a:t>kokea </a:t>
            </a:r>
            <a:r>
              <a:rPr lang="fi-FI" sz="2000" dirty="0">
                <a:latin typeface="+mj-lt"/>
              </a:rPr>
              <a:t>esimerkiksi ympäristön aistimaailman hyvin eri tavoin tai </a:t>
            </a:r>
            <a:r>
              <a:rPr lang="fi-FI" sz="2000">
                <a:latin typeface="+mj-lt"/>
              </a:rPr>
              <a:t>kuormittua toiminnanohjauksesta ja </a:t>
            </a:r>
            <a:r>
              <a:rPr lang="fi-FI" sz="2000" dirty="0">
                <a:latin typeface="+mj-lt"/>
              </a:rPr>
              <a:t>sosiaalisista tilanteista tavallista voimakkaammin.</a:t>
            </a:r>
          </a:p>
          <a:p>
            <a:endParaRPr lang="fi-FI" sz="2000" dirty="0">
              <a:latin typeface="+mj-lt"/>
            </a:endParaRPr>
          </a:p>
          <a:p>
            <a:r>
              <a:rPr lang="fi-FI" sz="2000" dirty="0">
                <a:latin typeface="+mj-lt"/>
              </a:rPr>
              <a:t>Se, mikä monia </a:t>
            </a:r>
            <a:r>
              <a:rPr lang="fi-FI" sz="2000" dirty="0" err="1">
                <a:latin typeface="+mj-lt"/>
              </a:rPr>
              <a:t>nepsy</a:t>
            </a:r>
            <a:r>
              <a:rPr lang="fi-FI" sz="2000" dirty="0">
                <a:latin typeface="+mj-lt"/>
              </a:rPr>
              <a:t>-henkilöitä yhdistää, on tietynlainen </a:t>
            </a:r>
            <a:r>
              <a:rPr lang="fi-FI" sz="2000" b="1" dirty="0">
                <a:latin typeface="+mj-lt"/>
              </a:rPr>
              <a:t>kuormitusherkkyys.</a:t>
            </a:r>
          </a:p>
          <a:p>
            <a:endParaRPr lang="fi-FI" sz="1800" dirty="0"/>
          </a:p>
        </p:txBody>
      </p:sp>
      <p:pic>
        <p:nvPicPr>
          <p:cNvPr id="4" name="Kuva 3" descr="Kuva, joka sisältää kohteen teksti&#10;&#10;Kuvaus luotu automaattisesti">
            <a:extLst>
              <a:ext uri="{FF2B5EF4-FFF2-40B4-BE49-F238E27FC236}">
                <a16:creationId xmlns:a16="http://schemas.microsoft.com/office/drawing/2014/main" id="{F752DDD1-5883-6B6A-3FC7-DFC39D739C51}"/>
              </a:ext>
            </a:extLst>
          </p:cNvPr>
          <p:cNvPicPr>
            <a:picLocks noChangeAspect="1"/>
          </p:cNvPicPr>
          <p:nvPr/>
        </p:nvPicPr>
        <p:blipFill rotWithShape="1">
          <a:blip r:embed="rId3">
            <a:extLst>
              <a:ext uri="{28A0092B-C50C-407E-A947-70E740481C1C}">
                <a14:useLocalDpi xmlns:a14="http://schemas.microsoft.com/office/drawing/2010/main" val="0"/>
              </a:ext>
            </a:extLst>
          </a:blip>
          <a:srcRect t="996" r="-1" b="187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6" name="Tekstiruutu 5">
            <a:extLst>
              <a:ext uri="{FF2B5EF4-FFF2-40B4-BE49-F238E27FC236}">
                <a16:creationId xmlns:a16="http://schemas.microsoft.com/office/drawing/2014/main" id="{4724AC0C-57B4-AE20-57B1-0427C8246519}"/>
              </a:ext>
            </a:extLst>
          </p:cNvPr>
          <p:cNvSpPr txBox="1"/>
          <p:nvPr/>
        </p:nvSpPr>
        <p:spPr>
          <a:xfrm>
            <a:off x="6938010" y="6492240"/>
            <a:ext cx="4183380" cy="369332"/>
          </a:xfrm>
          <a:prstGeom prst="rect">
            <a:avLst/>
          </a:prstGeom>
          <a:noFill/>
        </p:spPr>
        <p:txBody>
          <a:bodyPr wrap="square" rtlCol="0">
            <a:spAutoFit/>
          </a:bodyPr>
          <a:lstStyle/>
          <a:p>
            <a:r>
              <a:rPr lang="fi-FI" b="1" dirty="0"/>
              <a:t>Kuva: Autismiliiton </a:t>
            </a:r>
            <a:r>
              <a:rPr lang="fi-FI" b="1" dirty="0" err="1"/>
              <a:t>instagram</a:t>
            </a:r>
            <a:endParaRPr lang="fi-FI" b="1" dirty="0"/>
          </a:p>
        </p:txBody>
      </p:sp>
      <p:sp>
        <p:nvSpPr>
          <p:cNvPr id="2" name="Otsikko 1">
            <a:extLst>
              <a:ext uri="{FF2B5EF4-FFF2-40B4-BE49-F238E27FC236}">
                <a16:creationId xmlns:a16="http://schemas.microsoft.com/office/drawing/2014/main" id="{B3C04D7F-3A30-DA69-2C55-D2E7F425E899}"/>
              </a:ext>
            </a:extLst>
          </p:cNvPr>
          <p:cNvSpPr>
            <a:spLocks noGrp="1"/>
          </p:cNvSpPr>
          <p:nvPr>
            <p:ph type="title"/>
          </p:nvPr>
        </p:nvSpPr>
        <p:spPr>
          <a:xfrm>
            <a:off x="411480" y="464337"/>
            <a:ext cx="4498847" cy="1931391"/>
          </a:xfrm>
          <a:solidFill>
            <a:schemeClr val="bg1"/>
          </a:solidFill>
        </p:spPr>
        <p:txBody>
          <a:bodyPr anchor="b">
            <a:normAutofit/>
          </a:bodyPr>
          <a:lstStyle/>
          <a:p>
            <a:pPr algn="ctr"/>
            <a:r>
              <a:rPr lang="fi-FI" b="1" dirty="0"/>
              <a:t>Miten neurokirjo kenties näkyy vastapuolelle?</a:t>
            </a:r>
          </a:p>
        </p:txBody>
      </p:sp>
    </p:spTree>
    <p:extLst>
      <p:ext uri="{BB962C8B-B14F-4D97-AF65-F5344CB8AC3E}">
        <p14:creationId xmlns:p14="http://schemas.microsoft.com/office/powerpoint/2010/main" val="1534196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48E263-1200-4042-BF80-1A44470371F7}"/>
              </a:ext>
            </a:extLst>
          </p:cNvPr>
          <p:cNvSpPr>
            <a:spLocks noGrp="1"/>
          </p:cNvSpPr>
          <p:nvPr>
            <p:ph type="title"/>
          </p:nvPr>
        </p:nvSpPr>
        <p:spPr>
          <a:xfrm>
            <a:off x="240145" y="151077"/>
            <a:ext cx="11757706" cy="1325563"/>
          </a:xfrm>
        </p:spPr>
        <p:txBody>
          <a:bodyPr>
            <a:noAutofit/>
          </a:bodyPr>
          <a:lstStyle/>
          <a:p>
            <a:pPr algn="ctr"/>
            <a:r>
              <a:rPr lang="fi-FI" sz="5000" dirty="0"/>
              <a:t>Pysähdys kuormitukseen ja vireystilaan</a:t>
            </a:r>
          </a:p>
        </p:txBody>
      </p:sp>
      <p:pic>
        <p:nvPicPr>
          <p:cNvPr id="5" name="Kuva 4">
            <a:extLst>
              <a:ext uri="{FF2B5EF4-FFF2-40B4-BE49-F238E27FC236}">
                <a16:creationId xmlns:a16="http://schemas.microsoft.com/office/drawing/2014/main" id="{6DA0DF69-18CD-42A6-AFE7-FA26B7247147}"/>
              </a:ext>
            </a:extLst>
          </p:cNvPr>
          <p:cNvPicPr>
            <a:picLocks noChangeAspect="1"/>
          </p:cNvPicPr>
          <p:nvPr/>
        </p:nvPicPr>
        <p:blipFill>
          <a:blip r:embed="rId3"/>
          <a:stretch>
            <a:fillRect/>
          </a:stretch>
        </p:blipFill>
        <p:spPr>
          <a:xfrm>
            <a:off x="1327470" y="3666234"/>
            <a:ext cx="9064455" cy="2657208"/>
          </a:xfrm>
          <a:prstGeom prst="rect">
            <a:avLst/>
          </a:prstGeom>
        </p:spPr>
      </p:pic>
      <p:sp>
        <p:nvSpPr>
          <p:cNvPr id="10" name="Puhekupla: Suorakulmio, kulmat pyöristettu 9">
            <a:extLst>
              <a:ext uri="{FF2B5EF4-FFF2-40B4-BE49-F238E27FC236}">
                <a16:creationId xmlns:a16="http://schemas.microsoft.com/office/drawing/2014/main" id="{12439167-BB3A-2BDD-7A64-BB7CA7E9C149}"/>
              </a:ext>
            </a:extLst>
          </p:cNvPr>
          <p:cNvSpPr/>
          <p:nvPr/>
        </p:nvSpPr>
        <p:spPr>
          <a:xfrm>
            <a:off x="240145" y="1663336"/>
            <a:ext cx="3592946" cy="1528429"/>
          </a:xfrm>
          <a:prstGeom prst="wedgeRoundRectCallout">
            <a:avLst>
              <a:gd name="adj1" fmla="val 33513"/>
              <a:gd name="adj2" fmla="val 92012"/>
              <a:gd name="adj3" fmla="val 1666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i-FI" sz="1600" dirty="0">
                <a:solidFill>
                  <a:schemeClr val="tx1"/>
                </a:solidFill>
              </a:rPr>
              <a:t>Esimerkiksi jatkuva itsensä keskittymään ”määrääminen”, erilaisten aistimusten sietäminen, sosiaalisen kanssakäymisen uuvuttavuus saattavat </a:t>
            </a:r>
            <a:r>
              <a:rPr lang="fi-FI" sz="1600" b="1" dirty="0">
                <a:solidFill>
                  <a:schemeClr val="tx1"/>
                </a:solidFill>
              </a:rPr>
              <a:t>virittää</a:t>
            </a:r>
            <a:r>
              <a:rPr lang="fi-FI" sz="1600" dirty="0">
                <a:solidFill>
                  <a:schemeClr val="tx1"/>
                </a:solidFill>
              </a:rPr>
              <a:t> ihmistä </a:t>
            </a:r>
            <a:r>
              <a:rPr lang="fi-FI" sz="1600" b="1" dirty="0">
                <a:solidFill>
                  <a:schemeClr val="tx1"/>
                </a:solidFill>
              </a:rPr>
              <a:t>yllättävänkin paljon.</a:t>
            </a:r>
          </a:p>
        </p:txBody>
      </p:sp>
      <p:sp>
        <p:nvSpPr>
          <p:cNvPr id="4" name="Puhekupla: Suorakulmio, kulmat pyöristettu 3">
            <a:extLst>
              <a:ext uri="{FF2B5EF4-FFF2-40B4-BE49-F238E27FC236}">
                <a16:creationId xmlns:a16="http://schemas.microsoft.com/office/drawing/2014/main" id="{88229544-DC8C-11FD-63AF-F8AB6488E4FB}"/>
              </a:ext>
            </a:extLst>
          </p:cNvPr>
          <p:cNvSpPr/>
          <p:nvPr/>
        </p:nvSpPr>
        <p:spPr>
          <a:xfrm>
            <a:off x="7341286" y="1663337"/>
            <a:ext cx="2498191" cy="1528428"/>
          </a:xfrm>
          <a:prstGeom prst="wedgeRoundRectCallout">
            <a:avLst>
              <a:gd name="adj1" fmla="val -64023"/>
              <a:gd name="adj2" fmla="val 119809"/>
              <a:gd name="adj3" fmla="val 1666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i-FI" sz="1600" b="1" dirty="0">
                <a:solidFill>
                  <a:schemeClr val="tx1"/>
                </a:solidFill>
              </a:rPr>
              <a:t>Pitkä vaikutusaika: </a:t>
            </a:r>
          </a:p>
          <a:p>
            <a:pPr algn="ctr"/>
            <a:r>
              <a:rPr lang="fi-FI" sz="1600" dirty="0">
                <a:solidFill>
                  <a:schemeClr val="tx1"/>
                </a:solidFill>
              </a:rPr>
              <a:t>On muistettava, että kuormitus jää, vaikka esimerkiksi ikävä aistimus tai kuormittava kanssakäyminen päättyisi. </a:t>
            </a:r>
          </a:p>
        </p:txBody>
      </p:sp>
      <p:sp>
        <p:nvSpPr>
          <p:cNvPr id="7" name="Tekstiruutu 6">
            <a:extLst>
              <a:ext uri="{FF2B5EF4-FFF2-40B4-BE49-F238E27FC236}">
                <a16:creationId xmlns:a16="http://schemas.microsoft.com/office/drawing/2014/main" id="{A7A6C6C4-D833-FA1E-3A49-CF26FDA5C56F}"/>
              </a:ext>
            </a:extLst>
          </p:cNvPr>
          <p:cNvSpPr txBox="1"/>
          <p:nvPr/>
        </p:nvSpPr>
        <p:spPr>
          <a:xfrm>
            <a:off x="0" y="6510139"/>
            <a:ext cx="12192000" cy="261610"/>
          </a:xfrm>
          <a:prstGeom prst="rect">
            <a:avLst/>
          </a:prstGeom>
          <a:noFill/>
        </p:spPr>
        <p:txBody>
          <a:bodyPr wrap="square" rtlCol="0">
            <a:spAutoFit/>
          </a:bodyPr>
          <a:lstStyle/>
          <a:p>
            <a:pPr algn="ctr"/>
            <a:r>
              <a:rPr lang="fi-FI" sz="1100" b="0" i="0" u="none" strike="noStrike" baseline="0" dirty="0">
                <a:latin typeface="Avenir-Light"/>
              </a:rPr>
              <a:t>Kuvio: </a:t>
            </a:r>
            <a:r>
              <a:rPr lang="fi-FI" sz="1100" dirty="0">
                <a:latin typeface="Avenir-Light"/>
              </a:rPr>
              <a:t>E</a:t>
            </a:r>
            <a:r>
              <a:rPr lang="fi-FI" sz="1100" b="0" i="0" u="none" strike="noStrike" baseline="0" dirty="0">
                <a:latin typeface="Avenir-Light"/>
              </a:rPr>
              <a:t>rityisherkkyys ja vireystila. Lähde Erityisherkän elämää –verkkosivu, http://www.hspelamaa.net/erityisherkkyys [viitattu 22.2.2019]; kuvion muokannut Emilia Karjala; puhekuplat Hanna Hannukainen.</a:t>
            </a:r>
            <a:endParaRPr lang="fi-FI" sz="1100" dirty="0"/>
          </a:p>
        </p:txBody>
      </p:sp>
      <p:sp>
        <p:nvSpPr>
          <p:cNvPr id="8" name="Puhekupla: Suorakulmio, kulmat pyöristettu 7">
            <a:extLst>
              <a:ext uri="{FF2B5EF4-FFF2-40B4-BE49-F238E27FC236}">
                <a16:creationId xmlns:a16="http://schemas.microsoft.com/office/drawing/2014/main" id="{192AFB90-5960-74BC-A08A-5B65AE052130}"/>
              </a:ext>
            </a:extLst>
          </p:cNvPr>
          <p:cNvSpPr/>
          <p:nvPr/>
        </p:nvSpPr>
        <p:spPr>
          <a:xfrm>
            <a:off x="4008703" y="1663335"/>
            <a:ext cx="3147949" cy="2114337"/>
          </a:xfrm>
          <a:prstGeom prst="wedgeRoundRectCallout">
            <a:avLst>
              <a:gd name="adj1" fmla="val 26962"/>
              <a:gd name="adj2" fmla="val 61737"/>
              <a:gd name="adj3" fmla="val 1666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i-FI" sz="1600" dirty="0">
                <a:solidFill>
                  <a:schemeClr val="tx1"/>
                </a:solidFill>
              </a:rPr>
              <a:t>Moni kokemusosaaja myös kuvaa, että esimerkiksi </a:t>
            </a:r>
            <a:r>
              <a:rPr lang="fi-FI" sz="1600" b="1" dirty="0">
                <a:solidFill>
                  <a:schemeClr val="tx1"/>
                </a:solidFill>
              </a:rPr>
              <a:t>jatkuva varautuminen </a:t>
            </a:r>
            <a:r>
              <a:rPr lang="fi-FI" sz="1600" dirty="0">
                <a:solidFill>
                  <a:schemeClr val="tx1"/>
                </a:solidFill>
              </a:rPr>
              <a:t>esimerkiksi ikäviin aistimuksiin (yllättäviin ääniin, lähelle tuleviin ihmisiin </a:t>
            </a:r>
            <a:r>
              <a:rPr lang="fi-FI" sz="1600" dirty="0" err="1">
                <a:solidFill>
                  <a:schemeClr val="tx1"/>
                </a:solidFill>
              </a:rPr>
              <a:t>jne</a:t>
            </a:r>
            <a:r>
              <a:rPr lang="fi-FI" sz="1600" dirty="0">
                <a:solidFill>
                  <a:schemeClr val="tx1"/>
                </a:solidFill>
              </a:rPr>
              <a:t>) tai yllättäviin sosiaalisiin tilanteisiin </a:t>
            </a:r>
            <a:r>
              <a:rPr lang="fi-FI" sz="1600" b="1" dirty="0">
                <a:solidFill>
                  <a:schemeClr val="tx1"/>
                </a:solidFill>
              </a:rPr>
              <a:t>voi viedä </a:t>
            </a:r>
            <a:r>
              <a:rPr lang="fi-FI" sz="1600" dirty="0">
                <a:solidFill>
                  <a:schemeClr val="tx1"/>
                </a:solidFill>
              </a:rPr>
              <a:t>paljon </a:t>
            </a:r>
            <a:r>
              <a:rPr lang="fi-FI" sz="1600" b="1" dirty="0">
                <a:solidFill>
                  <a:schemeClr val="tx1"/>
                </a:solidFill>
              </a:rPr>
              <a:t>voimia.</a:t>
            </a:r>
          </a:p>
        </p:txBody>
      </p:sp>
      <p:sp>
        <p:nvSpPr>
          <p:cNvPr id="9" name="Puhekupla: Suorakulmio, kulmat pyöristettu 8">
            <a:extLst>
              <a:ext uri="{FF2B5EF4-FFF2-40B4-BE49-F238E27FC236}">
                <a16:creationId xmlns:a16="http://schemas.microsoft.com/office/drawing/2014/main" id="{A138C539-61C1-F1EF-4C05-F1D5DCC66AEB}"/>
              </a:ext>
            </a:extLst>
          </p:cNvPr>
          <p:cNvSpPr/>
          <p:nvPr/>
        </p:nvSpPr>
        <p:spPr>
          <a:xfrm>
            <a:off x="10024110" y="1663337"/>
            <a:ext cx="2076450" cy="1528428"/>
          </a:xfrm>
          <a:prstGeom prst="wedgeRoundRectCallout">
            <a:avLst>
              <a:gd name="adj1" fmla="val -97160"/>
              <a:gd name="adj2" fmla="val 216943"/>
              <a:gd name="adj3" fmla="val 1666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i-FI" sz="1600" dirty="0">
                <a:solidFill>
                  <a:schemeClr val="tx1"/>
                </a:solidFill>
              </a:rPr>
              <a:t>Ylivireyden jälkeen </a:t>
            </a:r>
            <a:r>
              <a:rPr lang="fi-FI" sz="1600" b="1" dirty="0">
                <a:solidFill>
                  <a:schemeClr val="tx1"/>
                </a:solidFill>
              </a:rPr>
              <a:t>”putoamme” </a:t>
            </a:r>
            <a:r>
              <a:rPr lang="fi-FI" sz="1600" dirty="0">
                <a:solidFill>
                  <a:schemeClr val="tx1"/>
                </a:solidFill>
              </a:rPr>
              <a:t>tavallista herkemmin alivireyden puolelle. </a:t>
            </a:r>
          </a:p>
        </p:txBody>
      </p:sp>
    </p:spTree>
    <p:extLst>
      <p:ext uri="{BB962C8B-B14F-4D97-AF65-F5344CB8AC3E}">
        <p14:creationId xmlns:p14="http://schemas.microsoft.com/office/powerpoint/2010/main" val="4244287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18628F3-3897-A131-BDE8-46F9D0863324}"/>
              </a:ext>
            </a:extLst>
          </p:cNvPr>
          <p:cNvSpPr>
            <a:spLocks noGrp="1"/>
          </p:cNvSpPr>
          <p:nvPr>
            <p:ph type="title"/>
          </p:nvPr>
        </p:nvSpPr>
        <p:spPr>
          <a:xfrm>
            <a:off x="6417733" y="490539"/>
            <a:ext cx="5291663" cy="1628775"/>
          </a:xfrm>
        </p:spPr>
        <p:txBody>
          <a:bodyPr anchor="b">
            <a:noAutofit/>
          </a:bodyPr>
          <a:lstStyle/>
          <a:p>
            <a:pPr algn="ctr"/>
            <a:r>
              <a:rPr lang="fi-FI" b="1" dirty="0"/>
              <a:t>”Kyllä minuakin kuormittavat nuo ihan samat asiat”</a:t>
            </a:r>
          </a:p>
        </p:txBody>
      </p:sp>
      <p:pic>
        <p:nvPicPr>
          <p:cNvPr id="7" name="Kuva 6" descr="Kuva, joka sisältää kohteen pöytä, sisä-, viini, ruoka&#10;&#10;Kuvaus luotu automaattisesti">
            <a:extLst>
              <a:ext uri="{FF2B5EF4-FFF2-40B4-BE49-F238E27FC236}">
                <a16:creationId xmlns:a16="http://schemas.microsoft.com/office/drawing/2014/main" id="{BBD28A0F-4794-DE9E-4FE3-AD8BB9E5D976}"/>
              </a:ext>
            </a:extLst>
          </p:cNvPr>
          <p:cNvPicPr>
            <a:picLocks noChangeAspect="1"/>
          </p:cNvPicPr>
          <p:nvPr/>
        </p:nvPicPr>
        <p:blipFill rotWithShape="1">
          <a:blip r:embed="rId2">
            <a:extLst>
              <a:ext uri="{28A0092B-C50C-407E-A947-70E740481C1C}">
                <a14:useLocalDpi xmlns:a14="http://schemas.microsoft.com/office/drawing/2010/main" val="0"/>
              </a:ext>
            </a:extLst>
          </a:blip>
          <a:srcRect l="20327" r="20325"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Sisällön paikkamerkki 2">
            <a:extLst>
              <a:ext uri="{FF2B5EF4-FFF2-40B4-BE49-F238E27FC236}">
                <a16:creationId xmlns:a16="http://schemas.microsoft.com/office/drawing/2014/main" id="{1A2A26EE-6CEF-8CDC-6F9B-C765F06A86CC}"/>
              </a:ext>
            </a:extLst>
          </p:cNvPr>
          <p:cNvSpPr>
            <a:spLocks noGrp="1"/>
          </p:cNvSpPr>
          <p:nvPr>
            <p:ph idx="1"/>
          </p:nvPr>
        </p:nvSpPr>
        <p:spPr>
          <a:xfrm>
            <a:off x="6417733" y="2491948"/>
            <a:ext cx="5491768" cy="4243388"/>
          </a:xfrm>
        </p:spPr>
        <p:txBody>
          <a:bodyPr>
            <a:noAutofit/>
          </a:bodyPr>
          <a:lstStyle/>
          <a:p>
            <a:r>
              <a:rPr lang="fi-FI" sz="1800" b="1" dirty="0">
                <a:latin typeface="+mj-lt"/>
              </a:rPr>
              <a:t>Mittasuhteen erilaisuus: </a:t>
            </a:r>
            <a:r>
              <a:rPr lang="fi-FI" sz="1800" dirty="0">
                <a:latin typeface="+mj-lt"/>
              </a:rPr>
              <a:t>Olennaista on muistaa, että </a:t>
            </a:r>
            <a:r>
              <a:rPr lang="fi-FI" sz="1800" dirty="0" err="1">
                <a:latin typeface="+mj-lt"/>
              </a:rPr>
              <a:t>nepsy</a:t>
            </a:r>
            <a:r>
              <a:rPr lang="fi-FI" sz="1800" dirty="0">
                <a:latin typeface="+mj-lt"/>
              </a:rPr>
              <a:t>-pulmissa erilaiset kuormitustekijät korostavat herkästi toistensa miinusmerkkisiä vaikutuksia (</a:t>
            </a:r>
            <a:r>
              <a:rPr lang="fi-FI" sz="1800" b="1" dirty="0" err="1">
                <a:latin typeface="+mj-lt"/>
              </a:rPr>
              <a:t>coctail</a:t>
            </a:r>
            <a:r>
              <a:rPr lang="fi-FI" sz="1800" b="1" dirty="0">
                <a:latin typeface="+mj-lt"/>
              </a:rPr>
              <a:t>-efekti</a:t>
            </a:r>
            <a:r>
              <a:rPr lang="fi-FI" sz="1800" dirty="0">
                <a:latin typeface="+mj-lt"/>
              </a:rPr>
              <a:t>).</a:t>
            </a:r>
          </a:p>
          <a:p>
            <a:endParaRPr lang="fi-FI" sz="600" dirty="0">
              <a:latin typeface="+mj-lt"/>
            </a:endParaRPr>
          </a:p>
          <a:p>
            <a:r>
              <a:rPr lang="fi-FI" sz="1800" dirty="0">
                <a:latin typeface="+mj-lt"/>
              </a:rPr>
              <a:t>Lopputuloksena </a:t>
            </a:r>
            <a:r>
              <a:rPr lang="fi-FI" sz="1800" b="1" dirty="0">
                <a:latin typeface="+mj-lt"/>
              </a:rPr>
              <a:t>kuormituksen kokonaisvaltaisuus </a:t>
            </a:r>
            <a:r>
              <a:rPr lang="fi-FI" sz="1800" dirty="0">
                <a:latin typeface="+mj-lt"/>
              </a:rPr>
              <a:t>on herkästi aivan omaa luokkaansa, mitä muut eivät välttämättä ymmärrä.</a:t>
            </a:r>
          </a:p>
          <a:p>
            <a:pPr lvl="1"/>
            <a:r>
              <a:rPr lang="fi-FI" sz="1800" dirty="0">
                <a:latin typeface="+mj-lt"/>
              </a:rPr>
              <a:t>Seurauksena voi olla pulmien vähättely.</a:t>
            </a:r>
          </a:p>
          <a:p>
            <a:pPr lvl="1"/>
            <a:r>
              <a:rPr lang="fi-FI" sz="1800" dirty="0">
                <a:latin typeface="+mj-lt"/>
              </a:rPr>
              <a:t>Esimerkki </a:t>
            </a:r>
            <a:r>
              <a:rPr lang="fi-FI" sz="1800" dirty="0" err="1">
                <a:latin typeface="+mj-lt"/>
              </a:rPr>
              <a:t>nepsy</a:t>
            </a:r>
            <a:r>
              <a:rPr lang="fi-FI" sz="1800" dirty="0">
                <a:latin typeface="+mj-lt"/>
              </a:rPr>
              <a:t>-aikuisesta, joka ei jaksanut kirjoittaa muistilappua.</a:t>
            </a:r>
          </a:p>
          <a:p>
            <a:endParaRPr lang="fi-FI" sz="600" dirty="0">
              <a:latin typeface="+mj-lt"/>
            </a:endParaRPr>
          </a:p>
          <a:p>
            <a:r>
              <a:rPr lang="fi-FI" sz="1800" dirty="0">
                <a:latin typeface="+mj-lt"/>
              </a:rPr>
              <a:t>Toisaalta jo </a:t>
            </a:r>
            <a:r>
              <a:rPr lang="fi-FI" sz="1800" b="1" dirty="0">
                <a:latin typeface="+mj-lt"/>
              </a:rPr>
              <a:t>yksittäisten kuormitustekijöiden poistaminen </a:t>
            </a:r>
            <a:r>
              <a:rPr lang="fi-FI" sz="1800" dirty="0">
                <a:latin typeface="+mj-lt"/>
              </a:rPr>
              <a:t>saattaa helpottaa vastapuolen olotilaa merkittävästi.</a:t>
            </a:r>
          </a:p>
        </p:txBody>
      </p:sp>
    </p:spTree>
    <p:extLst>
      <p:ext uri="{BB962C8B-B14F-4D97-AF65-F5344CB8AC3E}">
        <p14:creationId xmlns:p14="http://schemas.microsoft.com/office/powerpoint/2010/main" val="1438137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03B0075-1DD4-4EA3-8478-050F6586D70C}"/>
              </a:ext>
            </a:extLst>
          </p:cNvPr>
          <p:cNvSpPr>
            <a:spLocks noGrp="1"/>
          </p:cNvSpPr>
          <p:nvPr>
            <p:ph type="title"/>
          </p:nvPr>
        </p:nvSpPr>
        <p:spPr>
          <a:xfrm>
            <a:off x="638556" y="1378211"/>
            <a:ext cx="3377183" cy="3681976"/>
          </a:xfrm>
          <a:noFill/>
        </p:spPr>
        <p:txBody>
          <a:bodyPr vert="horz" lIns="91440" tIns="45720" rIns="91440" bIns="45720" rtlCol="0" anchor="b">
            <a:normAutofit fontScale="90000"/>
          </a:bodyPr>
          <a:lstStyle/>
          <a:p>
            <a:r>
              <a:rPr lang="en-US" sz="3700" kern="1200" dirty="0" err="1">
                <a:solidFill>
                  <a:schemeClr val="bg1"/>
                </a:solidFill>
                <a:latin typeface="+mj-lt"/>
                <a:ea typeface="+mj-ea"/>
                <a:cs typeface="+mj-cs"/>
              </a:rPr>
              <a:t>Nepsy-vaikeuksien</a:t>
            </a:r>
            <a:r>
              <a:rPr lang="en-US" sz="3700" kern="1200" dirty="0">
                <a:solidFill>
                  <a:schemeClr val="bg1"/>
                </a:solidFill>
                <a:latin typeface="+mj-lt"/>
                <a:ea typeface="+mj-ea"/>
                <a:cs typeface="+mj-cs"/>
              </a:rPr>
              <a:t> </a:t>
            </a:r>
            <a:r>
              <a:rPr lang="en-US" sz="3700" kern="1200" dirty="0" err="1">
                <a:solidFill>
                  <a:schemeClr val="bg1"/>
                </a:solidFill>
                <a:latin typeface="+mj-lt"/>
                <a:ea typeface="+mj-ea"/>
                <a:cs typeface="+mj-cs"/>
              </a:rPr>
              <a:t>rinnalla</a:t>
            </a:r>
            <a:r>
              <a:rPr lang="en-US" sz="3700" kern="1200" dirty="0">
                <a:solidFill>
                  <a:schemeClr val="bg1"/>
                </a:solidFill>
                <a:latin typeface="+mj-lt"/>
                <a:ea typeface="+mj-ea"/>
                <a:cs typeface="+mj-cs"/>
              </a:rPr>
              <a:t> on </a:t>
            </a:r>
            <a:r>
              <a:rPr lang="en-US" sz="3700" kern="1200" dirty="0" err="1">
                <a:solidFill>
                  <a:schemeClr val="bg1"/>
                </a:solidFill>
                <a:latin typeface="+mj-lt"/>
                <a:ea typeface="+mj-ea"/>
                <a:cs typeface="+mj-cs"/>
              </a:rPr>
              <a:t>aina</a:t>
            </a:r>
            <a:r>
              <a:rPr lang="en-US" sz="3700" kern="1200" dirty="0">
                <a:solidFill>
                  <a:schemeClr val="bg1"/>
                </a:solidFill>
                <a:latin typeface="+mj-lt"/>
                <a:ea typeface="+mj-ea"/>
                <a:cs typeface="+mj-cs"/>
              </a:rPr>
              <a:t> </a:t>
            </a:r>
            <a:r>
              <a:rPr lang="en-US" sz="3700" kern="1200" dirty="0" err="1">
                <a:solidFill>
                  <a:schemeClr val="bg1"/>
                </a:solidFill>
                <a:latin typeface="+mj-lt"/>
                <a:ea typeface="+mj-ea"/>
                <a:cs typeface="+mj-cs"/>
              </a:rPr>
              <a:t>myös</a:t>
            </a:r>
            <a:r>
              <a:rPr lang="en-US" sz="3700" kern="1200" dirty="0">
                <a:solidFill>
                  <a:schemeClr val="bg1"/>
                </a:solidFill>
                <a:latin typeface="+mj-lt"/>
                <a:ea typeface="+mj-ea"/>
                <a:cs typeface="+mj-cs"/>
              </a:rPr>
              <a:t> </a:t>
            </a:r>
            <a:r>
              <a:rPr lang="en-US" sz="3700" b="1" kern="1200" dirty="0" err="1">
                <a:solidFill>
                  <a:schemeClr val="bg1"/>
                </a:solidFill>
                <a:latin typeface="+mj-lt"/>
                <a:ea typeface="+mj-ea"/>
                <a:cs typeface="+mj-cs"/>
              </a:rPr>
              <a:t>vahvuuksia</a:t>
            </a:r>
            <a:r>
              <a:rPr lang="en-US" sz="3700" kern="1200" dirty="0">
                <a:solidFill>
                  <a:schemeClr val="bg1"/>
                </a:solidFill>
                <a:latin typeface="+mj-lt"/>
                <a:ea typeface="+mj-ea"/>
                <a:cs typeface="+mj-cs"/>
              </a:rPr>
              <a:t>, </a:t>
            </a:r>
            <a:r>
              <a:rPr lang="en-US" sz="3700" kern="1200" dirty="0" err="1">
                <a:solidFill>
                  <a:schemeClr val="bg1"/>
                </a:solidFill>
                <a:latin typeface="+mj-lt"/>
                <a:ea typeface="+mj-ea"/>
                <a:cs typeface="+mj-cs"/>
              </a:rPr>
              <a:t>kuten</a:t>
            </a:r>
            <a:r>
              <a:rPr lang="en-US" sz="3700" kern="1200" dirty="0">
                <a:solidFill>
                  <a:schemeClr val="bg1"/>
                </a:solidFill>
                <a:latin typeface="+mj-lt"/>
                <a:ea typeface="+mj-ea"/>
                <a:cs typeface="+mj-cs"/>
              </a:rPr>
              <a:t> </a:t>
            </a:r>
            <a:r>
              <a:rPr lang="en-US" sz="3700" kern="1200" dirty="0" err="1">
                <a:solidFill>
                  <a:schemeClr val="bg1"/>
                </a:solidFill>
                <a:latin typeface="+mj-lt"/>
                <a:ea typeface="+mj-ea"/>
                <a:cs typeface="+mj-cs"/>
              </a:rPr>
              <a:t>taito</a:t>
            </a:r>
            <a:r>
              <a:rPr lang="en-US" sz="3700" kern="1200" dirty="0">
                <a:solidFill>
                  <a:schemeClr val="bg1"/>
                </a:solidFill>
                <a:latin typeface="+mj-lt"/>
                <a:ea typeface="+mj-ea"/>
                <a:cs typeface="+mj-cs"/>
              </a:rPr>
              <a:t> </a:t>
            </a:r>
            <a:r>
              <a:rPr lang="en-US" sz="3700" kern="1200" dirty="0" err="1">
                <a:solidFill>
                  <a:schemeClr val="bg1"/>
                </a:solidFill>
                <a:latin typeface="+mj-lt"/>
                <a:ea typeface="+mj-ea"/>
                <a:cs typeface="+mj-cs"/>
              </a:rPr>
              <a:t>tarkastella</a:t>
            </a:r>
            <a:r>
              <a:rPr lang="en-US" sz="3700" kern="1200" dirty="0">
                <a:solidFill>
                  <a:schemeClr val="bg1"/>
                </a:solidFill>
                <a:latin typeface="+mj-lt"/>
                <a:ea typeface="+mj-ea"/>
                <a:cs typeface="+mj-cs"/>
              </a:rPr>
              <a:t> </a:t>
            </a:r>
            <a:r>
              <a:rPr lang="en-US" sz="3700" kern="1200" dirty="0" err="1">
                <a:solidFill>
                  <a:schemeClr val="bg1"/>
                </a:solidFill>
                <a:latin typeface="+mj-lt"/>
                <a:ea typeface="+mj-ea"/>
                <a:cs typeface="+mj-cs"/>
              </a:rPr>
              <a:t>asioita</a:t>
            </a:r>
            <a:r>
              <a:rPr lang="en-US" sz="3700" kern="1200" dirty="0">
                <a:solidFill>
                  <a:schemeClr val="bg1"/>
                </a:solidFill>
                <a:latin typeface="+mj-lt"/>
                <a:ea typeface="+mj-ea"/>
                <a:cs typeface="+mj-cs"/>
              </a:rPr>
              <a:t> “</a:t>
            </a:r>
            <a:r>
              <a:rPr lang="en-US" sz="3700" kern="1200" dirty="0" err="1">
                <a:solidFill>
                  <a:schemeClr val="bg1"/>
                </a:solidFill>
                <a:latin typeface="+mj-lt"/>
                <a:ea typeface="+mj-ea"/>
                <a:cs typeface="+mj-cs"/>
              </a:rPr>
              <a:t>laatikon</a:t>
            </a:r>
            <a:r>
              <a:rPr lang="en-US" sz="3700" kern="1200" dirty="0">
                <a:solidFill>
                  <a:schemeClr val="bg1"/>
                </a:solidFill>
                <a:latin typeface="+mj-lt"/>
                <a:ea typeface="+mj-ea"/>
                <a:cs typeface="+mj-cs"/>
              </a:rPr>
              <a:t> </a:t>
            </a:r>
            <a:r>
              <a:rPr lang="en-US" sz="3700" kern="1200" dirty="0" err="1">
                <a:solidFill>
                  <a:schemeClr val="bg1"/>
                </a:solidFill>
                <a:latin typeface="+mj-lt"/>
                <a:ea typeface="+mj-ea"/>
                <a:cs typeface="+mj-cs"/>
              </a:rPr>
              <a:t>ulkopuolelta</a:t>
            </a:r>
            <a:r>
              <a:rPr lang="en-US" sz="3700" kern="1200" dirty="0">
                <a:solidFill>
                  <a:schemeClr val="bg1"/>
                </a:solidFill>
                <a:latin typeface="+mj-lt"/>
                <a:ea typeface="+mj-ea"/>
                <a:cs typeface="+mj-cs"/>
              </a:rPr>
              <a:t>”.</a:t>
            </a:r>
          </a:p>
        </p:txBody>
      </p:sp>
      <p:pic>
        <p:nvPicPr>
          <p:cNvPr id="4" name="Sisällön paikkamerkki 3">
            <a:extLst>
              <a:ext uri="{FF2B5EF4-FFF2-40B4-BE49-F238E27FC236}">
                <a16:creationId xmlns:a16="http://schemas.microsoft.com/office/drawing/2014/main" id="{D262F599-47CE-4D8B-87EB-E26D856297BD}"/>
              </a:ext>
            </a:extLst>
          </p:cNvPr>
          <p:cNvPicPr>
            <a:picLocks noGrp="1" noChangeAspect="1"/>
          </p:cNvPicPr>
          <p:nvPr>
            <p:ph idx="1"/>
          </p:nvPr>
        </p:nvPicPr>
        <p:blipFill rotWithShape="1">
          <a:blip r:embed="rId2"/>
          <a:srcRect l="7202" r="18294"/>
          <a:stretch/>
        </p:blipFill>
        <p:spPr>
          <a:xfrm rot="5400000">
            <a:off x="6542040" y="-77035"/>
            <a:ext cx="3944324" cy="7012070"/>
          </a:xfrm>
          <a:prstGeom prst="rect">
            <a:avLst/>
          </a:prstGeom>
        </p:spPr>
      </p:pic>
    </p:spTree>
    <p:extLst>
      <p:ext uri="{BB962C8B-B14F-4D97-AF65-F5344CB8AC3E}">
        <p14:creationId xmlns:p14="http://schemas.microsoft.com/office/powerpoint/2010/main" val="3048753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7E9C19-3CB1-4BB0-9474-95B051932171}"/>
              </a:ext>
            </a:extLst>
          </p:cNvPr>
          <p:cNvSpPr>
            <a:spLocks noGrp="1"/>
          </p:cNvSpPr>
          <p:nvPr>
            <p:ph type="title"/>
          </p:nvPr>
        </p:nvSpPr>
        <p:spPr>
          <a:xfrm>
            <a:off x="203200" y="2096655"/>
            <a:ext cx="4592320" cy="2373746"/>
          </a:xfrm>
        </p:spPr>
        <p:txBody>
          <a:bodyPr vert="horz" lIns="91440" tIns="45720" rIns="91440" bIns="45720" rtlCol="0" anchor="b">
            <a:normAutofit/>
          </a:bodyPr>
          <a:lstStyle/>
          <a:p>
            <a:pPr algn="ctr"/>
            <a:r>
              <a:rPr lang="en-US" dirty="0" err="1"/>
              <a:t>Muutamia</a:t>
            </a:r>
            <a:r>
              <a:rPr lang="en-US" dirty="0"/>
              <a:t> </a:t>
            </a:r>
            <a:r>
              <a:rPr lang="en-US" dirty="0" err="1"/>
              <a:t>asioita</a:t>
            </a:r>
            <a:r>
              <a:rPr lang="en-US" dirty="0"/>
              <a:t> </a:t>
            </a:r>
            <a:r>
              <a:rPr lang="en-US" dirty="0" err="1"/>
              <a:t>asiakaspalvelussa</a:t>
            </a:r>
            <a:r>
              <a:rPr lang="en-US" dirty="0"/>
              <a:t> </a:t>
            </a:r>
            <a:r>
              <a:rPr lang="en-US" dirty="0" err="1"/>
              <a:t>huomioitavaksi</a:t>
            </a:r>
            <a:endParaRPr lang="en-US" dirty="0"/>
          </a:p>
        </p:txBody>
      </p:sp>
      <p:pic>
        <p:nvPicPr>
          <p:cNvPr id="4" name="Kuva 3">
            <a:extLst>
              <a:ext uri="{FF2B5EF4-FFF2-40B4-BE49-F238E27FC236}">
                <a16:creationId xmlns:a16="http://schemas.microsoft.com/office/drawing/2014/main" id="{AD93258D-D4EB-4B0D-8A6B-131A033ADA5D}"/>
              </a:ext>
            </a:extLst>
          </p:cNvPr>
          <p:cNvPicPr>
            <a:picLocks noChangeAspect="1"/>
          </p:cNvPicPr>
          <p:nvPr/>
        </p:nvPicPr>
        <p:blipFill rotWithShape="1">
          <a:blip r:embed="rId3"/>
          <a:srcRect t="302" r="2"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4446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2B389F2-AD79-4663-4FF0-231861D3F063}"/>
              </a:ext>
            </a:extLst>
          </p:cNvPr>
          <p:cNvSpPr>
            <a:spLocks noGrp="1"/>
          </p:cNvSpPr>
          <p:nvPr>
            <p:ph type="title"/>
          </p:nvPr>
        </p:nvSpPr>
        <p:spPr>
          <a:xfrm>
            <a:off x="314035" y="261473"/>
            <a:ext cx="6524754" cy="1495425"/>
          </a:xfrm>
        </p:spPr>
        <p:txBody>
          <a:bodyPr>
            <a:normAutofit/>
          </a:bodyPr>
          <a:lstStyle/>
          <a:p>
            <a:pPr algn="ctr"/>
            <a:r>
              <a:rPr lang="fi-FI" b="1" dirty="0"/>
              <a:t>Ennakoimattomien </a:t>
            </a:r>
            <a:br>
              <a:rPr lang="fi-FI" b="1" dirty="0"/>
            </a:br>
            <a:r>
              <a:rPr lang="fi-FI" b="1" dirty="0"/>
              <a:t>tilanteiden vaikeus</a:t>
            </a:r>
          </a:p>
        </p:txBody>
      </p:sp>
      <p:sp>
        <p:nvSpPr>
          <p:cNvPr id="3" name="Sisällön paikkamerkki 2">
            <a:extLst>
              <a:ext uri="{FF2B5EF4-FFF2-40B4-BE49-F238E27FC236}">
                <a16:creationId xmlns:a16="http://schemas.microsoft.com/office/drawing/2014/main" id="{22C7CC16-A7BD-78DD-5CFA-30E41220768E}"/>
              </a:ext>
            </a:extLst>
          </p:cNvPr>
          <p:cNvSpPr>
            <a:spLocks noGrp="1"/>
          </p:cNvSpPr>
          <p:nvPr>
            <p:ph idx="1"/>
          </p:nvPr>
        </p:nvSpPr>
        <p:spPr>
          <a:xfrm>
            <a:off x="314036" y="2018371"/>
            <a:ext cx="6524753" cy="4761569"/>
          </a:xfrm>
        </p:spPr>
        <p:txBody>
          <a:bodyPr>
            <a:noAutofit/>
          </a:bodyPr>
          <a:lstStyle/>
          <a:p>
            <a:r>
              <a:rPr lang="fi-FI" sz="1800" b="1" dirty="0" err="1">
                <a:latin typeface="+mj-lt"/>
              </a:rPr>
              <a:t>Nepsy</a:t>
            </a:r>
            <a:r>
              <a:rPr lang="fi-FI" sz="1800" b="1" dirty="0">
                <a:latin typeface="+mj-lt"/>
              </a:rPr>
              <a:t>-henkilölle yllättävät ja odottamattomat tilanteet saattavat olla vaikeita.</a:t>
            </a:r>
          </a:p>
          <a:p>
            <a:pPr lvl="1"/>
            <a:r>
              <a:rPr lang="fi-FI" sz="1800" dirty="0">
                <a:latin typeface="+mj-lt"/>
              </a:rPr>
              <a:t>Tällöin asiakas voi toimia kirjastossa täysin itsenäisesti, kunhan asiointi etenee hänelle tutun kaavan mukaan. </a:t>
            </a:r>
          </a:p>
          <a:p>
            <a:pPr lvl="1"/>
            <a:r>
              <a:rPr lang="fi-FI" sz="1800" dirty="0">
                <a:latin typeface="+mj-lt"/>
              </a:rPr>
              <a:t>Jos kirjastokäynnillä kuitenkin tapahtuu jotakin yllättävää, asiakkaan voi olla vaikea toimia tilanteen vaatimalla tavalla.</a:t>
            </a:r>
          </a:p>
          <a:p>
            <a:pPr lvl="1"/>
            <a:r>
              <a:rPr lang="fi-FI" sz="1800" dirty="0">
                <a:latin typeface="+mj-lt"/>
              </a:rPr>
              <a:t>Ennakkotiedot esimerkiksi tulevista tapahtumista ovatkin osalle asiakkaista tärkeitä.</a:t>
            </a:r>
          </a:p>
          <a:p>
            <a:pPr lvl="1"/>
            <a:endParaRPr lang="fi-FI" sz="1800" dirty="0">
              <a:latin typeface="+mj-lt"/>
            </a:endParaRPr>
          </a:p>
          <a:p>
            <a:r>
              <a:rPr lang="fi-FI" sz="1800" dirty="0">
                <a:latin typeface="+mj-lt"/>
              </a:rPr>
              <a:t>Vastaavasti asiakas saattaa mielellään </a:t>
            </a:r>
            <a:r>
              <a:rPr lang="fi-FI" sz="1800" b="1" dirty="0">
                <a:latin typeface="+mj-lt"/>
              </a:rPr>
              <a:t>asioida vain tiettyjen työntekijöiden kanssa</a:t>
            </a:r>
            <a:r>
              <a:rPr lang="fi-FI" sz="1800" dirty="0">
                <a:latin typeface="+mj-lt"/>
              </a:rPr>
              <a:t>. Tätäkin on hyvä kunnioittaa.</a:t>
            </a:r>
          </a:p>
          <a:p>
            <a:endParaRPr lang="fi-FI" sz="1800" dirty="0">
              <a:latin typeface="+mj-lt"/>
            </a:endParaRPr>
          </a:p>
          <a:p>
            <a:r>
              <a:rPr lang="fi-FI" sz="1800" dirty="0">
                <a:latin typeface="+mj-lt"/>
              </a:rPr>
              <a:t>Samoin </a:t>
            </a:r>
            <a:r>
              <a:rPr lang="fi-FI" sz="1800" b="1" dirty="0">
                <a:latin typeface="+mj-lt"/>
              </a:rPr>
              <a:t>tiloissa tapahtuvat muutokset </a:t>
            </a:r>
            <a:r>
              <a:rPr lang="fi-FI" sz="1800" dirty="0">
                <a:latin typeface="+mj-lt"/>
              </a:rPr>
              <a:t>voivat olla osalle asiakkaista kuormittavia ja he reagoivat niihin tavallista voimakkaammin.</a:t>
            </a:r>
          </a:p>
        </p:txBody>
      </p:sp>
      <p:pic>
        <p:nvPicPr>
          <p:cNvPr id="7" name="Kuva 6" descr="Kuva, joka sisältää kohteen teksti, pöytä, ruokapöytä&#10;&#10;Kuvaus luotu automaattisesti">
            <a:extLst>
              <a:ext uri="{FF2B5EF4-FFF2-40B4-BE49-F238E27FC236}">
                <a16:creationId xmlns:a16="http://schemas.microsoft.com/office/drawing/2014/main" id="{DFE80D5D-57A6-C038-3621-63D51B9BACD1}"/>
              </a:ext>
            </a:extLst>
          </p:cNvPr>
          <p:cNvPicPr>
            <a:picLocks noChangeAspect="1"/>
          </p:cNvPicPr>
          <p:nvPr/>
        </p:nvPicPr>
        <p:blipFill rotWithShape="1">
          <a:blip r:embed="rId2">
            <a:extLst>
              <a:ext uri="{28A0092B-C50C-407E-A947-70E740481C1C}">
                <a14:useLocalDpi xmlns:a14="http://schemas.microsoft.com/office/drawing/2010/main" val="0"/>
              </a:ext>
            </a:extLst>
          </a:blip>
          <a:srcRect l="30469" r="20937" b="-1"/>
          <a:stretch/>
        </p:blipFill>
        <p:spPr>
          <a:xfrm>
            <a:off x="7199440" y="10"/>
            <a:ext cx="4992560" cy="6857990"/>
          </a:xfrm>
          <a:prstGeom prst="rect">
            <a:avLst/>
          </a:prstGeom>
          <a:effectLst/>
        </p:spPr>
      </p:pic>
    </p:spTree>
    <p:extLst>
      <p:ext uri="{BB962C8B-B14F-4D97-AF65-F5344CB8AC3E}">
        <p14:creationId xmlns:p14="http://schemas.microsoft.com/office/powerpoint/2010/main" val="2838800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70EA6C3-A564-FCA6-8540-F2DA9867332F}"/>
              </a:ext>
            </a:extLst>
          </p:cNvPr>
          <p:cNvSpPr>
            <a:spLocks noGrp="1"/>
          </p:cNvSpPr>
          <p:nvPr>
            <p:ph type="title"/>
          </p:nvPr>
        </p:nvSpPr>
        <p:spPr>
          <a:xfrm>
            <a:off x="1" y="0"/>
            <a:ext cx="7196390" cy="1055618"/>
          </a:xfrm>
        </p:spPr>
        <p:txBody>
          <a:bodyPr>
            <a:normAutofit/>
          </a:bodyPr>
          <a:lstStyle/>
          <a:p>
            <a:pPr algn="ctr"/>
            <a:r>
              <a:rPr lang="fi-FI" b="1" dirty="0"/>
              <a:t>Erilainen tapa </a:t>
            </a:r>
            <a:r>
              <a:rPr lang="fi-FI" b="1" dirty="0" err="1"/>
              <a:t>vuorovaikuttaa</a:t>
            </a:r>
            <a:endParaRPr lang="fi-FI" b="1" dirty="0"/>
          </a:p>
        </p:txBody>
      </p:sp>
      <p:sp>
        <p:nvSpPr>
          <p:cNvPr id="3" name="Sisällön paikkamerkki 2">
            <a:extLst>
              <a:ext uri="{FF2B5EF4-FFF2-40B4-BE49-F238E27FC236}">
                <a16:creationId xmlns:a16="http://schemas.microsoft.com/office/drawing/2014/main" id="{E3126C71-F7DD-B0C0-9E71-DB5705B06C03}"/>
              </a:ext>
            </a:extLst>
          </p:cNvPr>
          <p:cNvSpPr>
            <a:spLocks noGrp="1"/>
          </p:cNvSpPr>
          <p:nvPr>
            <p:ph idx="1"/>
          </p:nvPr>
        </p:nvSpPr>
        <p:spPr>
          <a:xfrm>
            <a:off x="121298" y="1055619"/>
            <a:ext cx="6907398" cy="5802382"/>
          </a:xfrm>
        </p:spPr>
        <p:txBody>
          <a:bodyPr>
            <a:noAutofit/>
          </a:bodyPr>
          <a:lstStyle/>
          <a:p>
            <a:r>
              <a:rPr lang="fi-FI" sz="1700" dirty="0">
                <a:latin typeface="+mj-lt"/>
              </a:rPr>
              <a:t>Osalle neurokirjon ihmisistä vuorovaikutustilanteet voivat olla kuormittavia ja/tai heidän on ehkä </a:t>
            </a:r>
            <a:r>
              <a:rPr lang="fi-FI" sz="1700" b="1" dirty="0">
                <a:latin typeface="+mj-lt"/>
              </a:rPr>
              <a:t>vaikeaa tunnistaa sosiaalisia normeja.</a:t>
            </a:r>
            <a:r>
              <a:rPr lang="fi-FI" sz="1700" dirty="0">
                <a:latin typeface="+mj-lt"/>
              </a:rPr>
              <a:t> Tällöin asiakkaan voi olla vuorovaikutustilanteissa hankala…</a:t>
            </a:r>
          </a:p>
          <a:p>
            <a:pPr lvl="1"/>
            <a:r>
              <a:rPr lang="fi-FI" sz="1700" dirty="0">
                <a:latin typeface="+mj-lt"/>
              </a:rPr>
              <a:t>katsoa sinua silmiin.</a:t>
            </a:r>
          </a:p>
          <a:p>
            <a:pPr lvl="1"/>
            <a:r>
              <a:rPr lang="fi-FI" sz="1700" dirty="0">
                <a:latin typeface="+mj-lt"/>
              </a:rPr>
              <a:t>päätellä, koska esitetty kysymys/tervehdys on osoitettu itselle ja koska jollekin toiselle.</a:t>
            </a:r>
          </a:p>
          <a:p>
            <a:pPr lvl="1"/>
            <a:r>
              <a:rPr lang="fi-FI" sz="1700" dirty="0">
                <a:latin typeface="+mj-lt"/>
              </a:rPr>
              <a:t>tunnistaa tuttujakaan asiakaspalvelijoita (kasvosokeus).</a:t>
            </a:r>
          </a:p>
          <a:p>
            <a:pPr lvl="1"/>
            <a:r>
              <a:rPr lang="fi-FI" sz="1700" dirty="0">
                <a:latin typeface="+mj-lt"/>
              </a:rPr>
              <a:t>tietää, mistä asioista asiakaspalvelijan kanssa voi keskustella.</a:t>
            </a:r>
          </a:p>
          <a:p>
            <a:pPr lvl="1"/>
            <a:r>
              <a:rPr lang="fi-FI" sz="1700" dirty="0">
                <a:latin typeface="+mj-lt"/>
              </a:rPr>
              <a:t>arvioida, kauanko voi kertoa omasta asiastaan.</a:t>
            </a:r>
          </a:p>
          <a:p>
            <a:pPr lvl="1"/>
            <a:r>
              <a:rPr lang="fi-FI" sz="1700" dirty="0">
                <a:latin typeface="+mj-lt"/>
              </a:rPr>
              <a:t>hahmottaa, miten henkilökohtaisia asioita vastapuolelta voi kysyä.</a:t>
            </a:r>
          </a:p>
          <a:p>
            <a:pPr lvl="1"/>
            <a:endParaRPr lang="fi-FI" sz="1700" dirty="0">
              <a:latin typeface="+mj-lt"/>
            </a:endParaRPr>
          </a:p>
          <a:p>
            <a:r>
              <a:rPr lang="fi-FI" sz="1700" dirty="0">
                <a:latin typeface="+mj-lt"/>
              </a:rPr>
              <a:t>Osa </a:t>
            </a:r>
            <a:r>
              <a:rPr lang="fi-FI" sz="1700" dirty="0" err="1">
                <a:latin typeface="+mj-lt"/>
              </a:rPr>
              <a:t>nepsy</a:t>
            </a:r>
            <a:r>
              <a:rPr lang="fi-FI" sz="1700" dirty="0">
                <a:latin typeface="+mj-lt"/>
              </a:rPr>
              <a:t>-henkilöistä saattaa myös olla melko </a:t>
            </a:r>
            <a:r>
              <a:rPr lang="fi-FI" sz="1700" b="1" dirty="0">
                <a:latin typeface="+mj-lt"/>
              </a:rPr>
              <a:t>suorapuheisia </a:t>
            </a:r>
            <a:r>
              <a:rPr lang="fi-FI" sz="1700" dirty="0">
                <a:latin typeface="+mj-lt"/>
              </a:rPr>
              <a:t>– on tärkeää olla sekoittamatta tätä epäkohteliaisuuteen.</a:t>
            </a:r>
          </a:p>
          <a:p>
            <a:endParaRPr lang="fi-FI" sz="1700" dirty="0">
              <a:latin typeface="+mj-lt"/>
            </a:endParaRPr>
          </a:p>
          <a:p>
            <a:r>
              <a:rPr lang="fi-FI" sz="1700" dirty="0">
                <a:latin typeface="+mj-lt"/>
              </a:rPr>
              <a:t>Osalla ADHD-henkilöistä on tunnistettavissa myös tietynlaista </a:t>
            </a:r>
            <a:r>
              <a:rPr lang="fi-FI" sz="1700" b="1" dirty="0" err="1">
                <a:latin typeface="+mj-lt"/>
              </a:rPr>
              <a:t>impulssiivisuutta</a:t>
            </a:r>
            <a:r>
              <a:rPr lang="fi-FI" sz="1700" dirty="0">
                <a:latin typeface="+mj-lt"/>
              </a:rPr>
              <a:t>. He saattavat esimerkiksi tulla tilanteisiin vahvemmin tunteella tai aiemmin tapahtuneen tilanteen tunnelataus voi vaikuttaa tavallista pidempään. </a:t>
            </a:r>
          </a:p>
          <a:p>
            <a:pPr lvl="1"/>
            <a:r>
              <a:rPr lang="fi-FI" sz="1700" dirty="0">
                <a:latin typeface="+mj-lt"/>
              </a:rPr>
              <a:t>Kiihtyneessä mielentilassa asiakas saattaa vaikkapa sanoa jotakin, mitä ei ehkä (ainakaan siinä mittakaavassa) tarkoita.</a:t>
            </a:r>
          </a:p>
        </p:txBody>
      </p:sp>
      <p:pic>
        <p:nvPicPr>
          <p:cNvPr id="6" name="Kuva 5" descr="Kuva, joka sisältää kohteen Ihmisen kasvot, henkilö, nainen, vaate&#10;&#10;Kuvaus luotu automaattisesti">
            <a:extLst>
              <a:ext uri="{FF2B5EF4-FFF2-40B4-BE49-F238E27FC236}">
                <a16:creationId xmlns:a16="http://schemas.microsoft.com/office/drawing/2014/main" id="{66007AB5-602D-87BE-848D-DB96F61756B2}"/>
              </a:ext>
            </a:extLst>
          </p:cNvPr>
          <p:cNvPicPr>
            <a:picLocks noChangeAspect="1"/>
          </p:cNvPicPr>
          <p:nvPr/>
        </p:nvPicPr>
        <p:blipFill rotWithShape="1">
          <a:blip r:embed="rId2">
            <a:extLst>
              <a:ext uri="{28A0092B-C50C-407E-A947-70E740481C1C}">
                <a14:useLocalDpi xmlns:a14="http://schemas.microsoft.com/office/drawing/2010/main" val="0"/>
              </a:ext>
            </a:extLst>
          </a:blip>
          <a:srcRect l="38365" r="13040" b="-1"/>
          <a:stretch/>
        </p:blipFill>
        <p:spPr>
          <a:xfrm>
            <a:off x="7199440" y="10"/>
            <a:ext cx="4992560" cy="6857990"/>
          </a:xfrm>
          <a:prstGeom prst="rect">
            <a:avLst/>
          </a:prstGeom>
          <a:effectLst/>
        </p:spPr>
      </p:pic>
    </p:spTree>
    <p:extLst>
      <p:ext uri="{BB962C8B-B14F-4D97-AF65-F5344CB8AC3E}">
        <p14:creationId xmlns:p14="http://schemas.microsoft.com/office/powerpoint/2010/main" val="1551438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Otsikko 1"/>
          <p:cNvSpPr>
            <a:spLocks noGrp="1"/>
          </p:cNvSpPr>
          <p:nvPr>
            <p:ph type="title"/>
          </p:nvPr>
        </p:nvSpPr>
        <p:spPr>
          <a:xfrm>
            <a:off x="6095999" y="0"/>
            <a:ext cx="6096000" cy="1034937"/>
          </a:xfrm>
        </p:spPr>
        <p:txBody>
          <a:bodyPr>
            <a:normAutofit fontScale="90000"/>
          </a:bodyPr>
          <a:lstStyle/>
          <a:p>
            <a:pPr algn="ctr"/>
            <a:r>
              <a:rPr lang="fi-FI" altLang="fi-FI" dirty="0"/>
              <a:t>Kontekstin lukemisen vaikeus</a:t>
            </a:r>
            <a:br>
              <a:rPr lang="fi-FI" altLang="fi-FI" dirty="0"/>
            </a:br>
            <a:r>
              <a:rPr lang="fi-FI" altLang="fi-FI" sz="1800" dirty="0"/>
              <a:t>(Peter </a:t>
            </a:r>
            <a:r>
              <a:rPr lang="fi-FI" altLang="fi-FI" sz="1800" dirty="0" err="1"/>
              <a:t>Vermeulen</a:t>
            </a:r>
            <a:r>
              <a:rPr lang="fi-FI" altLang="fi-FI" sz="1800" dirty="0"/>
              <a:t>)</a:t>
            </a:r>
          </a:p>
        </p:txBody>
      </p:sp>
      <p:sp>
        <p:nvSpPr>
          <p:cNvPr id="3" name="Sisällön paikkamerkki 2"/>
          <p:cNvSpPr>
            <a:spLocks noGrp="1"/>
          </p:cNvSpPr>
          <p:nvPr>
            <p:ph idx="1"/>
          </p:nvPr>
        </p:nvSpPr>
        <p:spPr>
          <a:xfrm>
            <a:off x="6246477" y="1163661"/>
            <a:ext cx="5945522" cy="5692752"/>
          </a:xfrm>
        </p:spPr>
        <p:txBody>
          <a:bodyPr>
            <a:noAutofit/>
          </a:bodyPr>
          <a:lstStyle/>
          <a:p>
            <a:pPr>
              <a:defRPr/>
            </a:pPr>
            <a:r>
              <a:rPr lang="fi-FI" sz="1700" dirty="0">
                <a:latin typeface="+mj-lt"/>
              </a:rPr>
              <a:t>Ajatus </a:t>
            </a:r>
            <a:r>
              <a:rPr lang="fi-FI" sz="1700" dirty="0" err="1">
                <a:latin typeface="+mj-lt"/>
              </a:rPr>
              <a:t>nepsy</a:t>
            </a:r>
            <a:r>
              <a:rPr lang="fi-FI" sz="1700" dirty="0">
                <a:latin typeface="+mj-lt"/>
              </a:rPr>
              <a:t>-pulmista kontekstisokeutena.</a:t>
            </a:r>
          </a:p>
          <a:p>
            <a:pPr>
              <a:defRPr/>
            </a:pPr>
            <a:endParaRPr lang="fi-FI" sz="1700" dirty="0">
              <a:latin typeface="+mj-lt"/>
            </a:endParaRPr>
          </a:p>
          <a:p>
            <a:pPr>
              <a:defRPr/>
            </a:pPr>
            <a:r>
              <a:rPr lang="fi-FI" sz="1700" dirty="0">
                <a:latin typeface="+mj-lt"/>
              </a:rPr>
              <a:t>Tutkimuksellinen näyttö</a:t>
            </a:r>
            <a:r>
              <a:rPr lang="fi-FI" sz="1700" dirty="0">
                <a:solidFill>
                  <a:schemeClr val="accent4">
                    <a:lumMod val="75000"/>
                  </a:schemeClr>
                </a:solidFill>
                <a:latin typeface="+mj-lt"/>
              </a:rPr>
              <a:t>: </a:t>
            </a:r>
            <a:r>
              <a:rPr lang="fi-FI" sz="1700" b="1" dirty="0">
                <a:latin typeface="+mj-lt"/>
              </a:rPr>
              <a:t>Meillä on paljon henkilöitä, jotka selviytyvät testitilanteissa melko hyvin, MUTTA  silti heillä oli isoja haasteita arjessaan </a:t>
            </a:r>
            <a:r>
              <a:rPr lang="fi-FI" sz="1700" b="1" dirty="0">
                <a:latin typeface="+mj-lt"/>
                <a:sym typeface="Wingdings" panose="05000000000000000000" pitchFamily="2" charset="2"/>
              </a:rPr>
              <a:t> </a:t>
            </a:r>
            <a:r>
              <a:rPr lang="fi-FI" sz="1700" dirty="0">
                <a:latin typeface="+mj-lt"/>
                <a:sym typeface="Wingdings" panose="05000000000000000000" pitchFamily="2" charset="2"/>
              </a:rPr>
              <a:t>tämä porukka herätti kiinnostuksen:</a:t>
            </a:r>
          </a:p>
          <a:p>
            <a:pPr>
              <a:defRPr/>
            </a:pPr>
            <a:endParaRPr lang="fi-FI" sz="1700" dirty="0">
              <a:latin typeface="+mj-lt"/>
            </a:endParaRPr>
          </a:p>
          <a:p>
            <a:pPr>
              <a:defRPr/>
            </a:pPr>
            <a:r>
              <a:rPr lang="fi-FI" sz="1700" b="1" dirty="0">
                <a:latin typeface="+mj-lt"/>
              </a:rPr>
              <a:t>Testitilanne	           VS.		Todellinen elämä</a:t>
            </a:r>
          </a:p>
          <a:p>
            <a:pPr marL="727290" lvl="1" indent="-311079">
              <a:buFontTx/>
              <a:buChar char="-"/>
              <a:defRPr/>
            </a:pPr>
            <a:r>
              <a:rPr lang="fi-FI" sz="1700" dirty="0">
                <a:latin typeface="+mj-lt"/>
              </a:rPr>
              <a:t>Strukturoitu			- Kaoottisempi</a:t>
            </a:r>
          </a:p>
          <a:p>
            <a:pPr marL="727290" lvl="1" indent="-311079">
              <a:buFontTx/>
              <a:buChar char="-"/>
              <a:defRPr/>
            </a:pPr>
            <a:r>
              <a:rPr lang="fi-FI" sz="1700" dirty="0">
                <a:latin typeface="+mj-lt"/>
              </a:rPr>
              <a:t>Ennakoitava			- Asiat tapahtuvat 					  spontaanisti</a:t>
            </a:r>
          </a:p>
          <a:p>
            <a:pPr marL="727290" lvl="1" indent="-311079">
              <a:buFontTx/>
              <a:buChar char="-"/>
              <a:defRPr/>
            </a:pPr>
            <a:r>
              <a:rPr lang="fi-FI" sz="1700" dirty="0">
                <a:latin typeface="+mj-lt"/>
              </a:rPr>
              <a:t>Yksinkertaistettu		- Täynnä asiayhteyksiä</a:t>
            </a:r>
          </a:p>
          <a:p>
            <a:pPr marL="0" indent="0">
              <a:buNone/>
              <a:defRPr/>
            </a:pPr>
            <a:endParaRPr lang="fi-FI" sz="1700" dirty="0">
              <a:latin typeface="+mj-lt"/>
            </a:endParaRPr>
          </a:p>
          <a:p>
            <a:pPr>
              <a:defRPr/>
            </a:pPr>
            <a:r>
              <a:rPr lang="fi-FI" sz="1700" dirty="0" err="1">
                <a:latin typeface="+mj-lt"/>
              </a:rPr>
              <a:t>Nepsy</a:t>
            </a:r>
            <a:r>
              <a:rPr lang="fi-FI" sz="1700" dirty="0">
                <a:latin typeface="+mj-lt"/>
              </a:rPr>
              <a:t>-henkilöt:</a:t>
            </a:r>
          </a:p>
          <a:p>
            <a:pPr marL="727290" lvl="1" indent="-311079">
              <a:buFontTx/>
              <a:buChar char="-"/>
              <a:defRPr/>
            </a:pPr>
            <a:r>
              <a:rPr lang="fi-FI" sz="1700" dirty="0">
                <a:latin typeface="+mj-lt"/>
              </a:rPr>
              <a:t>eivät pysty automaattisesti hyödyntämään kontekstia ja siinä olevia vihjeitä.</a:t>
            </a:r>
          </a:p>
          <a:p>
            <a:pPr marL="727290" lvl="1" indent="-311079">
              <a:buFontTx/>
              <a:buChar char="-"/>
              <a:defRPr/>
            </a:pPr>
            <a:r>
              <a:rPr lang="fi-FI" sz="1700" dirty="0">
                <a:latin typeface="+mj-lt"/>
              </a:rPr>
              <a:t>Yksittäiset ärsykkeet saattavat tällöin ohjata havainnointia vahvemmin.</a:t>
            </a:r>
          </a:p>
          <a:p>
            <a:pPr marL="727290" lvl="1" indent="-311079">
              <a:buFontTx/>
              <a:buChar char="-"/>
              <a:defRPr/>
            </a:pPr>
            <a:r>
              <a:rPr lang="fi-FI" sz="1700" dirty="0">
                <a:latin typeface="+mj-lt"/>
              </a:rPr>
              <a:t>Saattavat antaa asioille herkemmin ”jäykkiä” merkityksiä.</a:t>
            </a:r>
          </a:p>
        </p:txBody>
      </p:sp>
      <p:cxnSp>
        <p:nvCxnSpPr>
          <p:cNvPr id="6" name="Suora yhdysviiva 5">
            <a:extLst>
              <a:ext uri="{FF2B5EF4-FFF2-40B4-BE49-F238E27FC236}">
                <a16:creationId xmlns:a16="http://schemas.microsoft.com/office/drawing/2014/main" id="{05FD70A5-C125-44A5-A55B-C97644B67F33}"/>
              </a:ext>
            </a:extLst>
          </p:cNvPr>
          <p:cNvCxnSpPr>
            <a:cxnSpLocks/>
          </p:cNvCxnSpPr>
          <p:nvPr/>
        </p:nvCxnSpPr>
        <p:spPr>
          <a:xfrm>
            <a:off x="5799083" y="1034941"/>
            <a:ext cx="6053958" cy="0"/>
          </a:xfrm>
          <a:prstGeom prst="line">
            <a:avLst/>
          </a:prstGeom>
        </p:spPr>
        <p:style>
          <a:lnRef idx="1">
            <a:schemeClr val="dk1"/>
          </a:lnRef>
          <a:fillRef idx="0">
            <a:schemeClr val="dk1"/>
          </a:fillRef>
          <a:effectRef idx="0">
            <a:schemeClr val="dk1"/>
          </a:effectRef>
          <a:fontRef idx="minor">
            <a:schemeClr val="tx1"/>
          </a:fontRef>
        </p:style>
      </p:cxnSp>
      <p:pic>
        <p:nvPicPr>
          <p:cNvPr id="2" name="Kuva 1" descr="Kuva, joka sisältää kohteen urheilu, urheilupeli, tennis&#10;&#10;Kuvaus luotu automaattisesti">
            <a:extLst>
              <a:ext uri="{FF2B5EF4-FFF2-40B4-BE49-F238E27FC236}">
                <a16:creationId xmlns:a16="http://schemas.microsoft.com/office/drawing/2014/main" id="{DB8906EA-530E-1A3A-E349-1A8BB4ACDFAD}"/>
              </a:ext>
            </a:extLst>
          </p:cNvPr>
          <p:cNvPicPr>
            <a:picLocks noChangeAspect="1"/>
          </p:cNvPicPr>
          <p:nvPr/>
        </p:nvPicPr>
        <p:blipFill rotWithShape="1">
          <a:blip r:embed="rId3">
            <a:extLst>
              <a:ext uri="{28A0092B-C50C-407E-A947-70E740481C1C}">
                <a14:useLocalDpi xmlns:a14="http://schemas.microsoft.com/office/drawing/2010/main" val="0"/>
              </a:ext>
            </a:extLst>
          </a:blip>
          <a:srcRect l="23369" r="26619"/>
          <a:stretch/>
        </p:blipFill>
        <p:spPr>
          <a:xfrm>
            <a:off x="0" y="-4"/>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Tree>
    <p:extLst>
      <p:ext uri="{BB962C8B-B14F-4D97-AF65-F5344CB8AC3E}">
        <p14:creationId xmlns:p14="http://schemas.microsoft.com/office/powerpoint/2010/main" val="3151193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087D3E-690C-40EB-9990-84E12AA3009E}"/>
              </a:ext>
            </a:extLst>
          </p:cNvPr>
          <p:cNvSpPr>
            <a:spLocks noGrp="1"/>
          </p:cNvSpPr>
          <p:nvPr>
            <p:ph type="title"/>
          </p:nvPr>
        </p:nvSpPr>
        <p:spPr>
          <a:xfrm>
            <a:off x="267629" y="629266"/>
            <a:ext cx="4538547" cy="3351607"/>
          </a:xfrm>
        </p:spPr>
        <p:txBody>
          <a:bodyPr>
            <a:normAutofit fontScale="90000"/>
          </a:bodyPr>
          <a:lstStyle/>
          <a:p>
            <a:r>
              <a:rPr lang="fi-FI" dirty="0"/>
              <a:t>Kontekstin lukemisen vaikeus voi selventää, miten eri tavoin neurokirjon ihminen saattaa hahmottaa ympäröiviä tilanteita.</a:t>
            </a:r>
          </a:p>
        </p:txBody>
      </p:sp>
      <p:pic>
        <p:nvPicPr>
          <p:cNvPr id="4" name="Kuva 3">
            <a:extLst>
              <a:ext uri="{FF2B5EF4-FFF2-40B4-BE49-F238E27FC236}">
                <a16:creationId xmlns:a16="http://schemas.microsoft.com/office/drawing/2014/main" id="{22338861-ECC2-4B8F-952B-30BFC30A1680}"/>
              </a:ext>
            </a:extLst>
          </p:cNvPr>
          <p:cNvPicPr>
            <a:picLocks noChangeAspect="1"/>
          </p:cNvPicPr>
          <p:nvPr/>
        </p:nvPicPr>
        <p:blipFill rotWithShape="1">
          <a:blip r:embed="rId3"/>
          <a:srcRect r="6662"/>
          <a:stretch/>
        </p:blipFill>
        <p:spPr>
          <a:xfrm>
            <a:off x="4639056" y="10"/>
            <a:ext cx="7552944" cy="6857990"/>
          </a:xfrm>
          <a:prstGeom prst="rect">
            <a:avLst/>
          </a:prstGeom>
          <a:effectLst/>
        </p:spPr>
      </p:pic>
    </p:spTree>
    <p:extLst>
      <p:ext uri="{BB962C8B-B14F-4D97-AF65-F5344CB8AC3E}">
        <p14:creationId xmlns:p14="http://schemas.microsoft.com/office/powerpoint/2010/main" val="3924085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3D6716-EADF-ACD9-F492-37EFF32607B6}"/>
              </a:ext>
            </a:extLst>
          </p:cNvPr>
          <p:cNvSpPr>
            <a:spLocks noGrp="1"/>
          </p:cNvSpPr>
          <p:nvPr>
            <p:ph type="title"/>
          </p:nvPr>
        </p:nvSpPr>
        <p:spPr>
          <a:xfrm>
            <a:off x="6417733" y="490537"/>
            <a:ext cx="5291663" cy="1628775"/>
          </a:xfrm>
        </p:spPr>
        <p:txBody>
          <a:bodyPr anchor="b">
            <a:normAutofit/>
          </a:bodyPr>
          <a:lstStyle/>
          <a:p>
            <a:pPr algn="ctr"/>
            <a:r>
              <a:rPr lang="fi-FI" sz="4000" b="1" dirty="0" err="1"/>
              <a:t>Nepsyjen</a:t>
            </a:r>
            <a:r>
              <a:rPr lang="fi-FI" sz="4000" b="1" dirty="0"/>
              <a:t> vahva kanava on usein visuaalisuus</a:t>
            </a:r>
          </a:p>
        </p:txBody>
      </p:sp>
      <p:pic>
        <p:nvPicPr>
          <p:cNvPr id="4" name="Kuva 3" descr="Kuva, joka sisältää kohteen mies&#10;&#10;Kuvaus luotu automaattisesti">
            <a:extLst>
              <a:ext uri="{FF2B5EF4-FFF2-40B4-BE49-F238E27FC236}">
                <a16:creationId xmlns:a16="http://schemas.microsoft.com/office/drawing/2014/main" id="{0D39E942-3864-F2CE-8E8A-7C9EE58E2A4F}"/>
              </a:ext>
            </a:extLst>
          </p:cNvPr>
          <p:cNvPicPr>
            <a:picLocks noChangeAspect="1"/>
          </p:cNvPicPr>
          <p:nvPr/>
        </p:nvPicPr>
        <p:blipFill rotWithShape="1">
          <a:blip r:embed="rId2">
            <a:extLst>
              <a:ext uri="{28A0092B-C50C-407E-A947-70E740481C1C}">
                <a14:useLocalDpi xmlns:a14="http://schemas.microsoft.com/office/drawing/2010/main" val="0"/>
              </a:ext>
            </a:extLst>
          </a:blip>
          <a:srcRect l="27947" r="14930"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Sisällön paikkamerkki 2">
            <a:extLst>
              <a:ext uri="{FF2B5EF4-FFF2-40B4-BE49-F238E27FC236}">
                <a16:creationId xmlns:a16="http://schemas.microsoft.com/office/drawing/2014/main" id="{BB158897-264E-543F-834F-D5970D714D0F}"/>
              </a:ext>
            </a:extLst>
          </p:cNvPr>
          <p:cNvSpPr>
            <a:spLocks noGrp="1"/>
          </p:cNvSpPr>
          <p:nvPr>
            <p:ph idx="1"/>
          </p:nvPr>
        </p:nvSpPr>
        <p:spPr>
          <a:xfrm>
            <a:off x="6417734" y="2614612"/>
            <a:ext cx="5291663" cy="3752849"/>
          </a:xfrm>
        </p:spPr>
        <p:txBody>
          <a:bodyPr>
            <a:normAutofit/>
          </a:bodyPr>
          <a:lstStyle/>
          <a:p>
            <a:r>
              <a:rPr lang="fi-FI" sz="1800" dirty="0">
                <a:latin typeface="+mj-lt"/>
              </a:rPr>
              <a:t>Moni neurokirjon ihminen tuottaa puhetta hyvin, mutta esimerkiksi pitkien ohjeiden muistaminen voi olla työläämpää.</a:t>
            </a:r>
          </a:p>
          <a:p>
            <a:endParaRPr lang="fi-FI" sz="1800" dirty="0">
              <a:latin typeface="+mj-lt"/>
            </a:endParaRPr>
          </a:p>
          <a:p>
            <a:r>
              <a:rPr lang="fi-FI" sz="1800" dirty="0">
                <a:latin typeface="+mj-lt"/>
              </a:rPr>
              <a:t>Asiakaspalvelutilanteissa kannattaa mahdollisuuksien mukaan</a:t>
            </a:r>
            <a:r>
              <a:rPr lang="fi-FI" sz="1800" b="1" dirty="0">
                <a:latin typeface="+mj-lt"/>
              </a:rPr>
              <a:t> hyödyntää visuaalisuutta:</a:t>
            </a:r>
          </a:p>
          <a:p>
            <a:pPr lvl="1"/>
            <a:r>
              <a:rPr lang="fi-FI" sz="1800" dirty="0">
                <a:latin typeface="+mj-lt"/>
              </a:rPr>
              <a:t>Voit laittaa lapulle ylös jonkin tärkeän asiasanan tai päivämäärän.</a:t>
            </a:r>
          </a:p>
          <a:p>
            <a:pPr lvl="1"/>
            <a:r>
              <a:rPr lang="fi-FI" sz="1800" dirty="0">
                <a:latin typeface="+mj-lt"/>
              </a:rPr>
              <a:t>Voit kirjoittaa pidemmän ohjeen ylös (selkokieli!).</a:t>
            </a:r>
          </a:p>
          <a:p>
            <a:pPr lvl="1"/>
            <a:r>
              <a:rPr lang="fi-FI" sz="1800" dirty="0">
                <a:latin typeface="+mj-lt"/>
              </a:rPr>
              <a:t>Voit ohjata itse asiakkaan oikeaan paikkaan vaikkapa kirjaston tiloissa.</a:t>
            </a:r>
          </a:p>
          <a:p>
            <a:endParaRPr lang="fi-FI" sz="1800" dirty="0"/>
          </a:p>
        </p:txBody>
      </p:sp>
    </p:spTree>
    <p:extLst>
      <p:ext uri="{BB962C8B-B14F-4D97-AF65-F5344CB8AC3E}">
        <p14:creationId xmlns:p14="http://schemas.microsoft.com/office/powerpoint/2010/main" val="3250979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C85DCFC-C78E-A98F-B9C1-9B6EB3B1DFD9}"/>
              </a:ext>
            </a:extLst>
          </p:cNvPr>
          <p:cNvSpPr>
            <a:spLocks noGrp="1"/>
          </p:cNvSpPr>
          <p:nvPr>
            <p:ph type="title"/>
          </p:nvPr>
        </p:nvSpPr>
        <p:spPr>
          <a:xfrm>
            <a:off x="6901711" y="124788"/>
            <a:ext cx="5290269" cy="1330839"/>
          </a:xfrm>
        </p:spPr>
        <p:txBody>
          <a:bodyPr>
            <a:normAutofit/>
          </a:bodyPr>
          <a:lstStyle/>
          <a:p>
            <a:pPr algn="ctr"/>
            <a:r>
              <a:rPr lang="fi-FI" dirty="0"/>
              <a:t>Aistisäätelyn </a:t>
            </a:r>
            <a:br>
              <a:rPr lang="fi-FI" dirty="0"/>
            </a:br>
            <a:r>
              <a:rPr lang="fi-FI" dirty="0"/>
              <a:t>vaikeudet</a:t>
            </a:r>
          </a:p>
        </p:txBody>
      </p:sp>
      <p:pic>
        <p:nvPicPr>
          <p:cNvPr id="9" name="Kuva 8" descr="Kuva, joka sisältää kohteen henkilö, sisä-, ikkuna, sumea&#10;&#10;Kuvaus luotu automaattisesti">
            <a:extLst>
              <a:ext uri="{FF2B5EF4-FFF2-40B4-BE49-F238E27FC236}">
                <a16:creationId xmlns:a16="http://schemas.microsoft.com/office/drawing/2014/main" id="{1F55E1E0-F5C9-92EA-42A7-9F0D7E69CA05}"/>
              </a:ext>
            </a:extLst>
          </p:cNvPr>
          <p:cNvPicPr>
            <a:picLocks noChangeAspect="1"/>
          </p:cNvPicPr>
          <p:nvPr/>
        </p:nvPicPr>
        <p:blipFill rotWithShape="1">
          <a:blip r:embed="rId2">
            <a:extLst>
              <a:ext uri="{28A0092B-C50C-407E-A947-70E740481C1C}">
                <a14:useLocalDpi xmlns:a14="http://schemas.microsoft.com/office/drawing/2010/main" val="0"/>
              </a:ext>
            </a:extLst>
          </a:blip>
          <a:srcRect l="17401" r="15423"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Sisällön paikkamerkki 2">
            <a:extLst>
              <a:ext uri="{FF2B5EF4-FFF2-40B4-BE49-F238E27FC236}">
                <a16:creationId xmlns:a16="http://schemas.microsoft.com/office/drawing/2014/main" id="{5938B146-2967-6F1B-F7B3-D9936BC401A6}"/>
              </a:ext>
            </a:extLst>
          </p:cNvPr>
          <p:cNvSpPr>
            <a:spLocks noGrp="1"/>
          </p:cNvSpPr>
          <p:nvPr>
            <p:ph idx="1"/>
          </p:nvPr>
        </p:nvSpPr>
        <p:spPr>
          <a:xfrm>
            <a:off x="6901730" y="1795346"/>
            <a:ext cx="5119285" cy="4856091"/>
          </a:xfrm>
        </p:spPr>
        <p:txBody>
          <a:bodyPr>
            <a:normAutofit lnSpcReduction="10000"/>
          </a:bodyPr>
          <a:lstStyle/>
          <a:p>
            <a:r>
              <a:rPr lang="fi-FI" sz="1700" b="1" dirty="0">
                <a:latin typeface="+mj-lt"/>
              </a:rPr>
              <a:t>On tärkeää muistaa, että suurella osalla neurokirjon ihmisitä on aistisäätelyn vaikeuksia.</a:t>
            </a:r>
          </a:p>
          <a:p>
            <a:pPr lvl="1"/>
            <a:r>
              <a:rPr lang="fi-FI" sz="1700" dirty="0">
                <a:latin typeface="+mj-lt"/>
              </a:rPr>
              <a:t>Tällöin ihminen saattaa kokea esimerkiksi ympäröivän tilan aistimukset (kuten hälyn, häikäisevät valot, tuoksut, ihmispaljouden, kosketuksen) hyvin voimakkaasti.</a:t>
            </a:r>
          </a:p>
          <a:p>
            <a:pPr lvl="1"/>
            <a:r>
              <a:rPr lang="fi-FI" sz="1700" dirty="0">
                <a:latin typeface="+mj-lt"/>
              </a:rPr>
              <a:t>Aistisäätelyn erilaisuus voi ilmetä esimerkiksi aistien ali- tai yliherkkyyksinä tai poikkeavassa aistiadaptaatiossa (henkilö ei esimerkiksi totu pidempään jatkuvaan aistimukseen).</a:t>
            </a:r>
          </a:p>
          <a:p>
            <a:endParaRPr lang="fi-FI" sz="1700" dirty="0">
              <a:latin typeface="+mj-lt"/>
            </a:endParaRPr>
          </a:p>
          <a:p>
            <a:r>
              <a:rPr lang="fi-FI" sz="1700" b="1" dirty="0">
                <a:latin typeface="+mj-lt"/>
              </a:rPr>
              <a:t>Kirjasto on perinteisesti ollut melko aistiesteetön ympäristö</a:t>
            </a:r>
          </a:p>
          <a:p>
            <a:pPr lvl="1"/>
            <a:r>
              <a:rPr lang="fi-FI" sz="1700" dirty="0">
                <a:latin typeface="+mj-lt"/>
              </a:rPr>
              <a:t>Kirjaston toiminnan laajentuessa on hyvä pohtia, miten varmistetaan, että tarjolla on edelleen myös aistiherkille asiakkaille sopivia tilaratkaisuita.</a:t>
            </a:r>
          </a:p>
          <a:p>
            <a:pPr lvl="1"/>
            <a:r>
              <a:rPr lang="fi-FI" sz="1700" i="1" dirty="0">
                <a:latin typeface="+mj-lt"/>
              </a:rPr>
              <a:t>Aistiesteettömyys todentuu asiakaspalvelussa mm. hajusteiden välttämisenä, asiakkaan reviirin kunnioittamisessa jne.</a:t>
            </a:r>
          </a:p>
          <a:p>
            <a:pPr lvl="1"/>
            <a:endParaRPr lang="fi-FI" sz="1600" dirty="0"/>
          </a:p>
        </p:txBody>
      </p:sp>
    </p:spTree>
    <p:extLst>
      <p:ext uri="{BB962C8B-B14F-4D97-AF65-F5344CB8AC3E}">
        <p14:creationId xmlns:p14="http://schemas.microsoft.com/office/powerpoint/2010/main" val="1703987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75F5C07D-A949-D860-D573-378649A400E6}"/>
              </a:ext>
            </a:extLst>
          </p:cNvPr>
          <p:cNvSpPr>
            <a:spLocks noGrp="1"/>
          </p:cNvSpPr>
          <p:nvPr>
            <p:ph idx="1"/>
          </p:nvPr>
        </p:nvSpPr>
        <p:spPr>
          <a:xfrm>
            <a:off x="5964864" y="786809"/>
            <a:ext cx="5518299" cy="5768964"/>
          </a:xfrm>
        </p:spPr>
        <p:txBody>
          <a:bodyPr anchor="t">
            <a:noAutofit/>
          </a:bodyPr>
          <a:lstStyle/>
          <a:p>
            <a:r>
              <a:rPr lang="fi-FI" sz="2200" dirty="0">
                <a:latin typeface="+mj-lt"/>
              </a:rPr>
              <a:t>Aistiesteettömyydessä ollaan kiinnostuneita siitä, miten toimiva ympäristö on aistien näkökulmasta.</a:t>
            </a:r>
          </a:p>
          <a:p>
            <a:r>
              <a:rPr lang="fi-FI" sz="2200" dirty="0">
                <a:latin typeface="+mj-lt"/>
              </a:rPr>
              <a:t>Aistiesteettömyydessä arvioidaan, millainen ympäristö tukee kognitiivista ponnistelua tai vastaavasti edistää palautumista.</a:t>
            </a:r>
          </a:p>
          <a:p>
            <a:pPr lvl="1"/>
            <a:endParaRPr lang="fi-FI" sz="2200" dirty="0">
              <a:latin typeface="+mj-lt"/>
            </a:endParaRPr>
          </a:p>
          <a:p>
            <a:r>
              <a:rPr lang="fi-FI" sz="2200" b="1" dirty="0">
                <a:latin typeface="+mj-lt"/>
              </a:rPr>
              <a:t>Miksi aihe on tärkeä?</a:t>
            </a:r>
          </a:p>
          <a:p>
            <a:pPr marL="539750" lvl="1"/>
            <a:r>
              <a:rPr lang="fi-FI" sz="2200" dirty="0">
                <a:latin typeface="+mj-lt"/>
              </a:rPr>
              <a:t>Vietämme suuren osan arjestamme aisteille melko kuormittavissa ympäristöissä – koulut ja oppilaitokset lukeutuvat ehdottomasti tällaisiksi!</a:t>
            </a:r>
          </a:p>
          <a:p>
            <a:pPr marL="539750" lvl="1"/>
            <a:r>
              <a:rPr lang="fi-FI" sz="2200" dirty="0">
                <a:latin typeface="+mj-lt"/>
              </a:rPr>
              <a:t>Tämä on myös </a:t>
            </a:r>
            <a:r>
              <a:rPr lang="fi-FI" sz="2200" u="sng" dirty="0">
                <a:latin typeface="+mj-lt"/>
              </a:rPr>
              <a:t>työhyvinvointiasiaa</a:t>
            </a:r>
          </a:p>
          <a:p>
            <a:pPr marL="539750" lvl="1"/>
            <a:r>
              <a:rPr lang="fi-FI" sz="2200" dirty="0">
                <a:latin typeface="+mj-lt"/>
              </a:rPr>
              <a:t>Noin 15-20 % meistä erityisherkkiä, mikä on usein yhteydessä myös aistipuolen kuormittumiseen.</a:t>
            </a:r>
          </a:p>
        </p:txBody>
      </p:sp>
      <p:pic>
        <p:nvPicPr>
          <p:cNvPr id="15" name="Kuva 14">
            <a:extLst>
              <a:ext uri="{FF2B5EF4-FFF2-40B4-BE49-F238E27FC236}">
                <a16:creationId xmlns:a16="http://schemas.microsoft.com/office/drawing/2014/main" id="{8E2FAE97-CE73-367C-76FA-0DF970A06395}"/>
              </a:ext>
            </a:extLst>
          </p:cNvPr>
          <p:cNvPicPr>
            <a:picLocks noChangeAspect="1"/>
          </p:cNvPicPr>
          <p:nvPr/>
        </p:nvPicPr>
        <p:blipFill>
          <a:blip r:embed="rId3"/>
          <a:stretch>
            <a:fillRect/>
          </a:stretch>
        </p:blipFill>
        <p:spPr>
          <a:xfrm>
            <a:off x="0" y="0"/>
            <a:ext cx="5267052" cy="6867285"/>
          </a:xfrm>
          <a:prstGeom prst="rect">
            <a:avLst/>
          </a:prstGeom>
        </p:spPr>
      </p:pic>
    </p:spTree>
    <p:extLst>
      <p:ext uri="{BB962C8B-B14F-4D97-AF65-F5344CB8AC3E}">
        <p14:creationId xmlns:p14="http://schemas.microsoft.com/office/powerpoint/2010/main" val="3223792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75F294-C8B0-04D1-6E4E-8F37A1C92056}"/>
              </a:ext>
            </a:extLst>
          </p:cNvPr>
          <p:cNvSpPr>
            <a:spLocks noGrp="1"/>
          </p:cNvSpPr>
          <p:nvPr>
            <p:ph type="title"/>
          </p:nvPr>
        </p:nvSpPr>
        <p:spPr>
          <a:xfrm>
            <a:off x="1114424" y="2550258"/>
            <a:ext cx="4716463" cy="1172138"/>
          </a:xfrm>
        </p:spPr>
        <p:txBody>
          <a:bodyPr vert="horz" wrap="square" lIns="91440" tIns="45720" rIns="91440" bIns="45720" rtlCol="0" anchor="b">
            <a:normAutofit/>
          </a:bodyPr>
          <a:lstStyle/>
          <a:p>
            <a:pPr algn="ctr"/>
            <a:r>
              <a:rPr lang="en-US" sz="5400" kern="1200" dirty="0" err="1">
                <a:solidFill>
                  <a:schemeClr val="tx1"/>
                </a:solidFill>
                <a:latin typeface="Ink Free" panose="03080402000500000000" pitchFamily="66" charset="0"/>
              </a:rPr>
              <a:t>Kanarianlinnut</a:t>
            </a:r>
            <a:endParaRPr lang="en-US" sz="5400" kern="1200" dirty="0">
              <a:solidFill>
                <a:schemeClr val="tx1"/>
              </a:solidFill>
              <a:latin typeface="Ink Free" panose="03080402000500000000" pitchFamily="66" charset="0"/>
            </a:endParaRPr>
          </a:p>
        </p:txBody>
      </p:sp>
      <p:pic>
        <p:nvPicPr>
          <p:cNvPr id="7" name="Kuva 6" descr="Kuva, joka sisältää kohteen musta, pimeys&#10;&#10;Kuvaus luotu automaattisesti">
            <a:extLst>
              <a:ext uri="{FF2B5EF4-FFF2-40B4-BE49-F238E27FC236}">
                <a16:creationId xmlns:a16="http://schemas.microsoft.com/office/drawing/2014/main" id="{95A3BC8F-9805-DFB4-5D05-88941C6666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5029" y="549273"/>
            <a:ext cx="3612140" cy="5756400"/>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4003972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81E7F32-178C-4C27-9C68-A6F9E9CF52E0}"/>
              </a:ext>
            </a:extLst>
          </p:cNvPr>
          <p:cNvSpPr>
            <a:spLocks noGrp="1"/>
          </p:cNvSpPr>
          <p:nvPr>
            <p:ph idx="1"/>
          </p:nvPr>
        </p:nvSpPr>
        <p:spPr>
          <a:xfrm>
            <a:off x="5847907" y="535259"/>
            <a:ext cx="5943600" cy="6150353"/>
          </a:xfrm>
        </p:spPr>
        <p:txBody>
          <a:bodyPr>
            <a:normAutofit fontScale="62500" lnSpcReduction="20000"/>
          </a:bodyPr>
          <a:lstStyle/>
          <a:p>
            <a:pPr marL="0" indent="0" algn="just">
              <a:buNone/>
            </a:pPr>
            <a:r>
              <a:rPr lang="fi-FI" sz="3300" b="1" i="0" u="none" strike="noStrike" baseline="0" dirty="0">
                <a:solidFill>
                  <a:srgbClr val="000000"/>
                </a:solidFill>
                <a:latin typeface="+mj-lt"/>
              </a:rPr>
              <a:t>AKUSTIIKKA</a:t>
            </a:r>
            <a:endParaRPr lang="fi-FI" sz="3300" b="0" i="0" u="none" strike="noStrike" baseline="0" dirty="0">
              <a:solidFill>
                <a:srgbClr val="000000"/>
              </a:solidFill>
              <a:latin typeface="+mj-lt"/>
            </a:endParaRPr>
          </a:p>
          <a:p>
            <a:pPr marL="0" indent="0" algn="just">
              <a:buNone/>
            </a:pPr>
            <a:r>
              <a:rPr lang="fi-FI" sz="3300" b="0" i="0" u="none" strike="noStrike" baseline="0" dirty="0">
                <a:solidFill>
                  <a:srgbClr val="000000"/>
                </a:solidFill>
                <a:latin typeface="+mj-lt"/>
              </a:rPr>
              <a:t>Panosta rauhalliseen äänimaisemaan. Suosi materiaaleja, jotka sitovat ääntä (mm. matot, akustoivat elementit, paksut verhot, kirjahyllyt </a:t>
            </a:r>
            <a:r>
              <a:rPr lang="fi-FI" sz="3300" b="0" i="0" u="none" strike="noStrike" baseline="0" dirty="0" err="1">
                <a:solidFill>
                  <a:srgbClr val="000000"/>
                </a:solidFill>
                <a:latin typeface="+mj-lt"/>
              </a:rPr>
              <a:t>jne</a:t>
            </a:r>
            <a:r>
              <a:rPr lang="fi-FI" sz="3300" b="0" i="0" u="none" strike="noStrike" baseline="0" dirty="0">
                <a:solidFill>
                  <a:srgbClr val="000000"/>
                </a:solidFill>
                <a:latin typeface="+mj-lt"/>
              </a:rPr>
              <a:t>). </a:t>
            </a:r>
          </a:p>
          <a:p>
            <a:pPr algn="just"/>
            <a:endParaRPr lang="fi-FI" sz="1700" b="0" i="0" u="none" strike="noStrike" baseline="0" dirty="0">
              <a:solidFill>
                <a:srgbClr val="000000"/>
              </a:solidFill>
              <a:latin typeface="+mj-lt"/>
            </a:endParaRPr>
          </a:p>
          <a:p>
            <a:pPr algn="just"/>
            <a:endParaRPr lang="fi-FI" sz="1700" b="0" i="0" u="none" strike="noStrike" baseline="0" dirty="0">
              <a:solidFill>
                <a:srgbClr val="000000"/>
              </a:solidFill>
              <a:latin typeface="+mj-lt"/>
            </a:endParaRPr>
          </a:p>
          <a:p>
            <a:pPr marL="0" indent="0" algn="just">
              <a:buNone/>
            </a:pPr>
            <a:r>
              <a:rPr lang="fi-FI" sz="3300" b="1" i="0" u="none" strike="noStrike" baseline="0" dirty="0">
                <a:solidFill>
                  <a:srgbClr val="000000"/>
                </a:solidFill>
                <a:latin typeface="+mj-lt"/>
              </a:rPr>
              <a:t>VALAISTUS</a:t>
            </a:r>
            <a:endParaRPr lang="fi-FI" sz="3300" b="0" i="0" u="none" strike="noStrike" baseline="0" dirty="0">
              <a:solidFill>
                <a:srgbClr val="000000"/>
              </a:solidFill>
              <a:latin typeface="+mj-lt"/>
            </a:endParaRPr>
          </a:p>
          <a:p>
            <a:pPr marL="0" indent="0" algn="just">
              <a:buNone/>
            </a:pPr>
            <a:r>
              <a:rPr lang="fi-FI" sz="3300" b="0" i="0" u="none" strike="noStrike" baseline="0" dirty="0">
                <a:solidFill>
                  <a:srgbClr val="000000"/>
                </a:solidFill>
                <a:latin typeface="+mj-lt"/>
              </a:rPr>
              <a:t>Suosi epäsuoraa valaistusta sekä valaisimia, joissa valonlähde on piilossa. Samoin isoista yleisvalaisimista saa yleensä miellyttävämmän kokonaisvalaistuksen (pienistä taas tulee pistemäistä valoa ja varjokohtia).  Varmista, että tilassa on saman sävyistä valoa. </a:t>
            </a:r>
            <a:r>
              <a:rPr lang="fi-FI" sz="3300" dirty="0">
                <a:solidFill>
                  <a:srgbClr val="000000"/>
                </a:solidFill>
                <a:latin typeface="+mj-lt"/>
              </a:rPr>
              <a:t>Etuna on myös valaistuksen säädettävyys.</a:t>
            </a:r>
          </a:p>
          <a:p>
            <a:pPr marL="0" indent="0" algn="just">
              <a:buNone/>
            </a:pPr>
            <a:endParaRPr lang="fi-FI" sz="1700" dirty="0">
              <a:solidFill>
                <a:srgbClr val="000000"/>
              </a:solidFill>
              <a:latin typeface="+mj-lt"/>
            </a:endParaRPr>
          </a:p>
          <a:p>
            <a:pPr marL="0" indent="0" algn="just">
              <a:buNone/>
            </a:pPr>
            <a:endParaRPr lang="fi-FI" sz="1700" dirty="0">
              <a:solidFill>
                <a:srgbClr val="000000"/>
              </a:solidFill>
              <a:latin typeface="+mj-lt"/>
            </a:endParaRPr>
          </a:p>
          <a:p>
            <a:pPr marL="0" indent="0" algn="just">
              <a:buNone/>
            </a:pPr>
            <a:r>
              <a:rPr lang="fi-FI" sz="3300" b="1" i="0" u="none" strike="noStrike" baseline="0" dirty="0">
                <a:solidFill>
                  <a:srgbClr val="000000"/>
                </a:solidFill>
                <a:latin typeface="+mj-lt"/>
              </a:rPr>
              <a:t>VÄRIMAAILMA JA YLEISILME</a:t>
            </a:r>
            <a:endParaRPr lang="fi-FI" sz="3300" b="0" i="0" u="none" strike="noStrike" baseline="0" dirty="0">
              <a:solidFill>
                <a:srgbClr val="000000"/>
              </a:solidFill>
              <a:latin typeface="+mj-lt"/>
            </a:endParaRPr>
          </a:p>
          <a:p>
            <a:pPr marL="0" indent="0" algn="just">
              <a:buNone/>
            </a:pPr>
            <a:r>
              <a:rPr lang="fi-FI" sz="3300" b="0" i="0" u="none" strike="noStrike" baseline="0" dirty="0">
                <a:solidFill>
                  <a:srgbClr val="000000"/>
                </a:solidFill>
                <a:latin typeface="+mj-lt"/>
              </a:rPr>
              <a:t>Suosi maanläheisiä sävyjä, jotka muodostavat harmonisen ja rauhallisen kokonaisuuden. Ideaalitilanteessa lattia on hieman tummempi, seinät keskiväriset ja kattoa vaalea, jolloin se toistaa hyvin valoa. Vältä lisäksi sekaviakuviointeja tai voimakkaita graafisia kuvioita ja karsi tilasta ylimääräisettavarat. </a:t>
            </a:r>
          </a:p>
        </p:txBody>
      </p:sp>
      <p:pic>
        <p:nvPicPr>
          <p:cNvPr id="7" name="Kuva 6">
            <a:extLst>
              <a:ext uri="{FF2B5EF4-FFF2-40B4-BE49-F238E27FC236}">
                <a16:creationId xmlns:a16="http://schemas.microsoft.com/office/drawing/2014/main" id="{56A33A97-9719-EDFE-46FD-C84FC5C5A695}"/>
              </a:ext>
            </a:extLst>
          </p:cNvPr>
          <p:cNvPicPr>
            <a:picLocks noChangeAspect="1"/>
          </p:cNvPicPr>
          <p:nvPr/>
        </p:nvPicPr>
        <p:blipFill>
          <a:blip r:embed="rId3"/>
          <a:stretch>
            <a:fillRect/>
          </a:stretch>
        </p:blipFill>
        <p:spPr>
          <a:xfrm>
            <a:off x="0" y="0"/>
            <a:ext cx="5417174" cy="6858000"/>
          </a:xfrm>
          <a:prstGeom prst="rect">
            <a:avLst/>
          </a:prstGeom>
        </p:spPr>
      </p:pic>
    </p:spTree>
    <p:extLst>
      <p:ext uri="{BB962C8B-B14F-4D97-AF65-F5344CB8AC3E}">
        <p14:creationId xmlns:p14="http://schemas.microsoft.com/office/powerpoint/2010/main" val="704420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81E7F32-178C-4C27-9C68-A6F9E9CF52E0}"/>
              </a:ext>
            </a:extLst>
          </p:cNvPr>
          <p:cNvSpPr>
            <a:spLocks noGrp="1"/>
          </p:cNvSpPr>
          <p:nvPr>
            <p:ph idx="1"/>
          </p:nvPr>
        </p:nvSpPr>
        <p:spPr>
          <a:xfrm>
            <a:off x="5688419" y="155643"/>
            <a:ext cx="6134986" cy="6529969"/>
          </a:xfrm>
        </p:spPr>
        <p:txBody>
          <a:bodyPr>
            <a:normAutofit fontScale="77500" lnSpcReduction="20000"/>
          </a:bodyPr>
          <a:lstStyle/>
          <a:p>
            <a:pPr algn="just"/>
            <a:endParaRPr lang="fi-FI" sz="1700" b="0" i="0" u="none" strike="noStrike" baseline="0" dirty="0">
              <a:solidFill>
                <a:srgbClr val="000000"/>
              </a:solidFill>
              <a:latin typeface="+mj-lt"/>
            </a:endParaRPr>
          </a:p>
          <a:p>
            <a:pPr marL="0" indent="0" algn="just">
              <a:buNone/>
            </a:pPr>
            <a:r>
              <a:rPr lang="fi-FI" sz="2900" b="1" i="0" u="none" strike="noStrike" baseline="0" dirty="0">
                <a:solidFill>
                  <a:srgbClr val="000000"/>
                </a:solidFill>
                <a:latin typeface="+mj-lt"/>
              </a:rPr>
              <a:t>LUONNON MATERIAALIT</a:t>
            </a:r>
          </a:p>
          <a:p>
            <a:pPr marL="0" indent="0" algn="just">
              <a:buNone/>
            </a:pPr>
            <a:r>
              <a:rPr lang="fi-FI" sz="2900" dirty="0">
                <a:solidFill>
                  <a:srgbClr val="000000"/>
                </a:solidFill>
                <a:latin typeface="+mj-lt"/>
              </a:rPr>
              <a:t>Suosi ihoa vasten miellyttäviä materiaaleja.</a:t>
            </a:r>
            <a:r>
              <a:rPr lang="fi-FI" sz="2900" b="1" dirty="0">
                <a:solidFill>
                  <a:srgbClr val="000000"/>
                </a:solidFill>
                <a:latin typeface="+mj-lt"/>
              </a:rPr>
              <a:t> </a:t>
            </a:r>
            <a:r>
              <a:rPr lang="fi-FI" sz="2900" b="0" i="0" u="none" strike="noStrike" baseline="0" dirty="0">
                <a:solidFill>
                  <a:srgbClr val="000000"/>
                </a:solidFill>
                <a:latin typeface="+mj-lt"/>
              </a:rPr>
              <a:t>Esimerkiksi puu materiaalina on huomattavasti miellyttävämpi ihoa vasten kuin kylmä ja kova metalli, josta usein myös lähtee voimakkaampi äänikalustetta liikuteltaessa. </a:t>
            </a:r>
            <a:r>
              <a:rPr lang="fi-FI" sz="2900" dirty="0">
                <a:solidFill>
                  <a:srgbClr val="000000"/>
                </a:solidFill>
                <a:latin typeface="+mj-lt"/>
              </a:rPr>
              <a:t>Voit myös tuoda</a:t>
            </a:r>
            <a:r>
              <a:rPr lang="fi-FI" sz="2900" b="0" i="0" u="none" strike="noStrike" baseline="0" dirty="0">
                <a:solidFill>
                  <a:srgbClr val="000000"/>
                </a:solidFill>
                <a:latin typeface="+mj-lt"/>
              </a:rPr>
              <a:t> tilaan erilaisia viherkasveja ja luonnonmateriaaleja (kivet, oksat, heinät jne.), jotka tutkitusti lisäävät viihtyisyyttä. </a:t>
            </a:r>
            <a:endParaRPr lang="fi-FI" sz="2900" b="0" i="0" u="none" strike="noStrike" baseline="0" dirty="0">
              <a:latin typeface="+mj-lt"/>
            </a:endParaRPr>
          </a:p>
          <a:p>
            <a:pPr algn="just"/>
            <a:endParaRPr lang="fi-FI" sz="1700" b="0" i="0" u="none" strike="noStrike" baseline="0" dirty="0">
              <a:solidFill>
                <a:srgbClr val="000000"/>
              </a:solidFill>
              <a:latin typeface="+mj-lt"/>
            </a:endParaRPr>
          </a:p>
          <a:p>
            <a:pPr marL="0" indent="0" algn="just">
              <a:buNone/>
            </a:pPr>
            <a:r>
              <a:rPr lang="fi-FI" sz="2900" b="1" i="0" u="none" strike="noStrike" baseline="0" dirty="0">
                <a:latin typeface="+mj-lt"/>
              </a:rPr>
              <a:t>MUODOT</a:t>
            </a:r>
          </a:p>
          <a:p>
            <a:pPr marL="0" indent="0" algn="just">
              <a:buNone/>
            </a:pPr>
            <a:r>
              <a:rPr lang="fi-FI" sz="2900" b="0" i="0" u="none" strike="noStrike" baseline="0" dirty="0">
                <a:latin typeface="+mj-lt"/>
              </a:rPr>
              <a:t>Sisustusta kannattaa pehmentää pyöreillä ja ovaaleilla muodoilla. </a:t>
            </a:r>
            <a:endParaRPr lang="fi-FI" sz="2900" b="0" i="0" u="none" strike="noStrike" baseline="0" dirty="0">
              <a:solidFill>
                <a:srgbClr val="000000"/>
              </a:solidFill>
              <a:latin typeface="+mj-lt"/>
            </a:endParaRPr>
          </a:p>
          <a:p>
            <a:pPr marL="0" indent="0" algn="just">
              <a:buNone/>
            </a:pPr>
            <a:endParaRPr lang="fi-FI" sz="1700" b="0" i="0" u="none" strike="noStrike" baseline="0" dirty="0">
              <a:latin typeface="+mj-lt"/>
            </a:endParaRPr>
          </a:p>
          <a:p>
            <a:pPr marL="0" indent="0" algn="just">
              <a:buNone/>
            </a:pPr>
            <a:r>
              <a:rPr lang="fi-FI" sz="2900" b="1" i="0" u="none" strike="noStrike" baseline="0" dirty="0">
                <a:latin typeface="+mj-lt"/>
              </a:rPr>
              <a:t>TOIMINNALLISUUS</a:t>
            </a:r>
          </a:p>
          <a:p>
            <a:pPr marL="0" indent="0" algn="just">
              <a:buNone/>
            </a:pPr>
            <a:r>
              <a:rPr lang="fi-FI" sz="2900" b="0" i="0" u="none" strike="noStrike" baseline="0" dirty="0">
                <a:latin typeface="+mj-lt"/>
              </a:rPr>
              <a:t>Ihmiset palautuvat eri tavoin, jolloin tilan on hyvä tuoda myös erilaisia virikkeitä. Tutkimusten mukaan esimerkiksi palauttava tauko on sellainen, jossa ihminen kokee hetkellistä rentoutumista ja hallinnan tunnetta. Siksi tilassa on hyvä olla tarjolla tekemistä, johon voi tarttua ilman suurempaa harjoittelua (esim. ristikoita, </a:t>
            </a:r>
            <a:r>
              <a:rPr lang="fi-FI" sz="2900" b="0" i="0" u="none" strike="noStrike" baseline="0" dirty="0" err="1">
                <a:latin typeface="+mj-lt"/>
              </a:rPr>
              <a:t>sudokuita</a:t>
            </a:r>
            <a:r>
              <a:rPr lang="fi-FI" sz="2900" b="0" i="0" u="none" strike="noStrike" baseline="0" dirty="0">
                <a:latin typeface="+mj-lt"/>
              </a:rPr>
              <a:t>, värityskirjoja tai muuta </a:t>
            </a:r>
            <a:r>
              <a:rPr lang="fi-FI" sz="2900" dirty="0">
                <a:latin typeface="+mj-lt"/>
              </a:rPr>
              <a:t>tilan käyttäjälle mieleistä puuhaa</a:t>
            </a:r>
            <a:r>
              <a:rPr lang="fi-FI" sz="2900" b="0" i="0" u="none" strike="noStrike" baseline="0" dirty="0">
                <a:latin typeface="+mj-lt"/>
              </a:rPr>
              <a:t>).</a:t>
            </a:r>
            <a:endParaRPr lang="fi-FI" sz="2900" dirty="0">
              <a:latin typeface="+mj-lt"/>
            </a:endParaRPr>
          </a:p>
        </p:txBody>
      </p:sp>
      <p:pic>
        <p:nvPicPr>
          <p:cNvPr id="7" name="Kuva 6">
            <a:extLst>
              <a:ext uri="{FF2B5EF4-FFF2-40B4-BE49-F238E27FC236}">
                <a16:creationId xmlns:a16="http://schemas.microsoft.com/office/drawing/2014/main" id="{56A33A97-9719-EDFE-46FD-C84FC5C5A695}"/>
              </a:ext>
            </a:extLst>
          </p:cNvPr>
          <p:cNvPicPr>
            <a:picLocks noChangeAspect="1"/>
          </p:cNvPicPr>
          <p:nvPr/>
        </p:nvPicPr>
        <p:blipFill>
          <a:blip r:embed="rId3"/>
          <a:stretch>
            <a:fillRect/>
          </a:stretch>
        </p:blipFill>
        <p:spPr>
          <a:xfrm>
            <a:off x="0" y="0"/>
            <a:ext cx="5417174" cy="6858000"/>
          </a:xfrm>
          <a:prstGeom prst="rect">
            <a:avLst/>
          </a:prstGeom>
        </p:spPr>
      </p:pic>
    </p:spTree>
    <p:extLst>
      <p:ext uri="{BB962C8B-B14F-4D97-AF65-F5344CB8AC3E}">
        <p14:creationId xmlns:p14="http://schemas.microsoft.com/office/powerpoint/2010/main" val="353761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59BE8DA6-4FFB-F706-7AF3-CC00228349BB}"/>
              </a:ext>
            </a:extLst>
          </p:cNvPr>
          <p:cNvSpPr>
            <a:spLocks noGrp="1"/>
          </p:cNvSpPr>
          <p:nvPr>
            <p:ph idx="1"/>
          </p:nvPr>
        </p:nvSpPr>
        <p:spPr>
          <a:xfrm>
            <a:off x="223024" y="356838"/>
            <a:ext cx="6590371" cy="6311591"/>
          </a:xfrm>
        </p:spPr>
        <p:txBody>
          <a:bodyPr>
            <a:normAutofit/>
          </a:bodyPr>
          <a:lstStyle/>
          <a:p>
            <a:pPr marL="0" indent="0">
              <a:buNone/>
            </a:pPr>
            <a:r>
              <a:rPr lang="fi-FI" b="1" dirty="0">
                <a:latin typeface="+mj-lt"/>
              </a:rPr>
              <a:t>AISTIESTEETTÖMYYDEN KARTOITUSTYÖKALU</a:t>
            </a:r>
          </a:p>
          <a:p>
            <a:pPr marL="0" indent="0">
              <a:buNone/>
            </a:pPr>
            <a:endParaRPr lang="fi-FI" sz="1800" b="1" dirty="0">
              <a:latin typeface="+mj-lt"/>
            </a:endParaRPr>
          </a:p>
          <a:p>
            <a:r>
              <a:rPr lang="fi-FI" sz="2200" dirty="0">
                <a:latin typeface="+mj-lt"/>
              </a:rPr>
              <a:t>Olemme laatineet sähköisen työkalun, joka on kenen tahansa maksutta käytettävissä: </a:t>
            </a:r>
          </a:p>
          <a:p>
            <a:pPr lvl="1"/>
            <a:r>
              <a:rPr lang="fi-FI" sz="2200" dirty="0">
                <a:latin typeface="+mj-lt"/>
              </a:rPr>
              <a:t>Saatavissa: </a:t>
            </a:r>
            <a:r>
              <a:rPr lang="fi-FI" sz="2200" dirty="0">
                <a:latin typeface="+mj-lt"/>
                <a:hlinkClick r:id="rId2"/>
              </a:rPr>
              <a:t>https://aistiesteettomyys.web.app/</a:t>
            </a:r>
            <a:r>
              <a:rPr lang="fi-FI" sz="2200" dirty="0">
                <a:latin typeface="+mj-lt"/>
              </a:rPr>
              <a:t> </a:t>
            </a:r>
          </a:p>
          <a:p>
            <a:pPr lvl="1"/>
            <a:r>
              <a:rPr lang="fi-FI" sz="2200" dirty="0">
                <a:latin typeface="+mj-lt"/>
              </a:rPr>
              <a:t>Sen avulla voi kartoittaa mm. oman kirjaston aistiesteettömyyden tilaa. </a:t>
            </a:r>
          </a:p>
          <a:p>
            <a:pPr marL="457200" lvl="1" indent="0">
              <a:buNone/>
            </a:pPr>
            <a:endParaRPr lang="fi-FI" sz="2200" dirty="0">
              <a:latin typeface="+mj-lt"/>
            </a:endParaRPr>
          </a:p>
          <a:p>
            <a:pPr marL="457200" lvl="1" indent="0">
              <a:buNone/>
            </a:pPr>
            <a:endParaRPr lang="fi-FI" sz="2200" dirty="0">
              <a:latin typeface="+mj-lt"/>
            </a:endParaRPr>
          </a:p>
          <a:p>
            <a:pPr marL="0" indent="0">
              <a:lnSpc>
                <a:spcPct val="100000"/>
              </a:lnSpc>
              <a:buNone/>
            </a:pPr>
            <a:r>
              <a:rPr lang="fi-FI" b="1" dirty="0">
                <a:latin typeface="+mj-lt"/>
              </a:rPr>
              <a:t>LISÄTIETOA AISTIESTEETTÖMYYDESTÄ</a:t>
            </a:r>
          </a:p>
          <a:p>
            <a:pPr marL="0" indent="0">
              <a:lnSpc>
                <a:spcPct val="100000"/>
              </a:lnSpc>
              <a:buNone/>
            </a:pPr>
            <a:endParaRPr lang="fi-FI" b="1" dirty="0">
              <a:latin typeface="+mj-lt"/>
            </a:endParaRPr>
          </a:p>
          <a:p>
            <a:r>
              <a:rPr lang="fi-FI" sz="2200" dirty="0">
                <a:latin typeface="+mj-lt"/>
              </a:rPr>
              <a:t>Teimme ADHD-podin kanssa jakson aistiesteettömyydestä: </a:t>
            </a:r>
            <a:r>
              <a:rPr lang="fi-FI" sz="2200" dirty="0">
                <a:latin typeface="+mj-lt"/>
                <a:hlinkClick r:id="rId3"/>
              </a:rPr>
              <a:t>https://radioplay.fi/podcast/adhd-podi/</a:t>
            </a:r>
            <a:r>
              <a:rPr lang="fi-FI" sz="2200" dirty="0">
                <a:latin typeface="+mj-lt"/>
              </a:rPr>
              <a:t> (jakso 60)</a:t>
            </a:r>
          </a:p>
          <a:p>
            <a:r>
              <a:rPr lang="fi-FI" sz="2200" dirty="0">
                <a:latin typeface="+mj-lt"/>
              </a:rPr>
              <a:t>Tästä </a:t>
            </a:r>
            <a:r>
              <a:rPr lang="fi-FI" sz="2200" dirty="0" err="1">
                <a:latin typeface="+mj-lt"/>
              </a:rPr>
              <a:t>podista</a:t>
            </a:r>
            <a:r>
              <a:rPr lang="fi-FI" sz="2200" dirty="0">
                <a:latin typeface="+mj-lt"/>
              </a:rPr>
              <a:t> löytyy paljon muutakin innostavaa kuunneltavaa, jos </a:t>
            </a:r>
            <a:r>
              <a:rPr lang="fi-FI" sz="2200" dirty="0" err="1">
                <a:latin typeface="+mj-lt"/>
              </a:rPr>
              <a:t>adhd</a:t>
            </a:r>
            <a:r>
              <a:rPr lang="fi-FI" sz="2200" dirty="0">
                <a:latin typeface="+mj-lt"/>
              </a:rPr>
              <a:t>-teema kiinnostaa!</a:t>
            </a:r>
          </a:p>
          <a:p>
            <a:endParaRPr lang="fi-FI" dirty="0"/>
          </a:p>
        </p:txBody>
      </p:sp>
      <p:pic>
        <p:nvPicPr>
          <p:cNvPr id="4" name="Kuva 3" descr="Kuva, joka sisältää kohteen Fontti, Grafiikka, graafinen suunnittelu, typografia&#10;&#10;Kuvaus luotu automaattisesti">
            <a:extLst>
              <a:ext uri="{FF2B5EF4-FFF2-40B4-BE49-F238E27FC236}">
                <a16:creationId xmlns:a16="http://schemas.microsoft.com/office/drawing/2014/main" id="{502B5B53-F0EE-E1FA-9C45-AF9BEDA6D1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69393">
            <a:off x="6706210" y="1982605"/>
            <a:ext cx="5351181" cy="3264222"/>
          </a:xfrm>
          <a:prstGeom prst="rect">
            <a:avLst/>
          </a:prstGeom>
        </p:spPr>
      </p:pic>
    </p:spTree>
    <p:extLst>
      <p:ext uri="{BB962C8B-B14F-4D97-AF65-F5344CB8AC3E}">
        <p14:creationId xmlns:p14="http://schemas.microsoft.com/office/powerpoint/2010/main" val="3887710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orakulmio 6">
            <a:extLst>
              <a:ext uri="{FF2B5EF4-FFF2-40B4-BE49-F238E27FC236}">
                <a16:creationId xmlns:a16="http://schemas.microsoft.com/office/drawing/2014/main" id="{8F409853-D8FF-4B4C-B176-4DCF375DC986}"/>
              </a:ext>
            </a:extLst>
          </p:cNvPr>
          <p:cNvSpPr/>
          <p:nvPr/>
        </p:nvSpPr>
        <p:spPr>
          <a:xfrm>
            <a:off x="160020" y="2292858"/>
            <a:ext cx="5166360" cy="276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8B1F9A27-A613-F625-67AA-945714181EAD}"/>
              </a:ext>
            </a:extLst>
          </p:cNvPr>
          <p:cNvSpPr>
            <a:spLocks noGrp="1"/>
          </p:cNvSpPr>
          <p:nvPr>
            <p:ph idx="1"/>
          </p:nvPr>
        </p:nvSpPr>
        <p:spPr>
          <a:xfrm>
            <a:off x="6914475" y="1783080"/>
            <a:ext cx="4777740" cy="3291840"/>
          </a:xfrm>
          <a:solidFill>
            <a:schemeClr val="bg1">
              <a:alpha val="67000"/>
            </a:schemeClr>
          </a:solidFill>
          <a:ln w="25400">
            <a:solidFill>
              <a:srgbClr val="E7DFDF"/>
            </a:solidFill>
          </a:ln>
        </p:spPr>
        <p:txBody>
          <a:bodyPr>
            <a:normAutofit/>
          </a:bodyPr>
          <a:lstStyle/>
          <a:p>
            <a:endParaRPr lang="fi-FI" sz="800" dirty="0">
              <a:latin typeface="+mj-lt"/>
            </a:endParaRPr>
          </a:p>
          <a:p>
            <a:pPr marL="0" indent="0" algn="ctr">
              <a:buNone/>
            </a:pPr>
            <a:r>
              <a:rPr lang="fi-FI" sz="2400" dirty="0">
                <a:latin typeface="+mj-lt"/>
              </a:rPr>
              <a:t>Kannattaa tutustua myös </a:t>
            </a:r>
            <a:r>
              <a:rPr lang="fi-FI" sz="2400" b="1" dirty="0">
                <a:latin typeface="+mj-lt"/>
              </a:rPr>
              <a:t>Idealainaamoon</a:t>
            </a:r>
            <a:r>
              <a:rPr lang="fi-FI" sz="2400" dirty="0">
                <a:latin typeface="+mj-lt"/>
              </a:rPr>
              <a:t>, jossa neurokirjon ihmiset voivat jakaa omia arjen vinkkejään.</a:t>
            </a:r>
          </a:p>
          <a:p>
            <a:pPr marL="0" indent="0" algn="ctr">
              <a:buNone/>
            </a:pPr>
            <a:endParaRPr lang="fi-FI" sz="2400" dirty="0">
              <a:latin typeface="+mj-lt"/>
            </a:endParaRPr>
          </a:p>
          <a:p>
            <a:pPr marL="0" indent="0" algn="ctr">
              <a:buNone/>
            </a:pPr>
            <a:r>
              <a:rPr lang="fi-FI" sz="2400" dirty="0">
                <a:latin typeface="+mj-lt"/>
              </a:rPr>
              <a:t>Saatavissa: </a:t>
            </a:r>
            <a:r>
              <a:rPr lang="fi-FI" sz="2400" dirty="0">
                <a:latin typeface="+mj-lt"/>
                <a:hlinkClick r:id="rId3"/>
              </a:rPr>
              <a:t>https://idealainaamo.web.app/</a:t>
            </a:r>
            <a:r>
              <a:rPr lang="fi-FI" sz="2400" dirty="0">
                <a:latin typeface="+mj-lt"/>
              </a:rPr>
              <a:t> </a:t>
            </a:r>
          </a:p>
          <a:p>
            <a:endParaRPr lang="fi-FI" sz="1800" dirty="0">
              <a:latin typeface="+mj-lt"/>
            </a:endParaRPr>
          </a:p>
          <a:p>
            <a:pPr marL="0" indent="0">
              <a:buNone/>
            </a:pPr>
            <a:endParaRPr lang="fi-FI" sz="1500" dirty="0">
              <a:latin typeface="+mj-lt"/>
            </a:endParaRPr>
          </a:p>
          <a:p>
            <a:pPr marL="0" indent="0">
              <a:buNone/>
            </a:pPr>
            <a:endParaRPr lang="fi-FI" sz="1500" dirty="0">
              <a:latin typeface="+mj-lt"/>
            </a:endParaRPr>
          </a:p>
        </p:txBody>
      </p:sp>
      <p:pic>
        <p:nvPicPr>
          <p:cNvPr id="5" name="Kuva 4">
            <a:extLst>
              <a:ext uri="{FF2B5EF4-FFF2-40B4-BE49-F238E27FC236}">
                <a16:creationId xmlns:a16="http://schemas.microsoft.com/office/drawing/2014/main" id="{7A41F4E2-2C07-390B-A504-DB932C847DA9}"/>
              </a:ext>
            </a:extLst>
          </p:cNvPr>
          <p:cNvPicPr>
            <a:picLocks noChangeAspect="1"/>
          </p:cNvPicPr>
          <p:nvPr/>
        </p:nvPicPr>
        <p:blipFill>
          <a:blip r:embed="rId4"/>
          <a:stretch>
            <a:fillRect/>
          </a:stretch>
        </p:blipFill>
        <p:spPr>
          <a:xfrm>
            <a:off x="396239" y="1652399"/>
            <a:ext cx="6373457" cy="3553202"/>
          </a:xfrm>
          <a:prstGeom prst="rect">
            <a:avLst/>
          </a:prstGeom>
        </p:spPr>
      </p:pic>
    </p:spTree>
    <p:extLst>
      <p:ext uri="{BB962C8B-B14F-4D97-AF65-F5344CB8AC3E}">
        <p14:creationId xmlns:p14="http://schemas.microsoft.com/office/powerpoint/2010/main" val="2773537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Kuva 1" descr="Ilmoitustaululla on lappuja, joissa jokaisessa on yksi Idealainaamon vinkki.">
            <a:hlinkClick r:id="rId2"/>
            <a:extLst>
              <a:ext uri="{FF2B5EF4-FFF2-40B4-BE49-F238E27FC236}">
                <a16:creationId xmlns:a16="http://schemas.microsoft.com/office/drawing/2014/main" id="{36F78A67-7178-9048-6E55-C4248597DCC1}"/>
              </a:ext>
            </a:extLst>
          </p:cNvPr>
          <p:cNvPicPr>
            <a:picLocks noChangeAspect="1"/>
          </p:cNvPicPr>
          <p:nvPr/>
        </p:nvPicPr>
        <p:blipFill rotWithShape="1">
          <a:blip r:embed="rId3">
            <a:extLst>
              <a:ext uri="{28A0092B-C50C-407E-A947-70E740481C1C}">
                <a14:useLocalDpi xmlns:a14="http://schemas.microsoft.com/office/drawing/2010/main" val="0"/>
              </a:ext>
            </a:extLst>
          </a:blip>
          <a:srcRect l="426" r="-1" b="-1"/>
          <a:stretch/>
        </p:blipFill>
        <p:spPr bwMode="auto">
          <a:xfrm>
            <a:off x="20" y="1282"/>
            <a:ext cx="12191980" cy="6856718"/>
          </a:xfrm>
          <a:prstGeom prst="rect">
            <a:avLst/>
          </a:prstGeom>
          <a:noFill/>
        </p:spPr>
      </p:pic>
    </p:spTree>
    <p:extLst>
      <p:ext uri="{BB962C8B-B14F-4D97-AF65-F5344CB8AC3E}">
        <p14:creationId xmlns:p14="http://schemas.microsoft.com/office/powerpoint/2010/main" val="286563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Ihmisen kasvot, henkilö, sisä-, vaate&#10;&#10;Kuvaus luotu automaattisesti">
            <a:extLst>
              <a:ext uri="{FF2B5EF4-FFF2-40B4-BE49-F238E27FC236}">
                <a16:creationId xmlns:a16="http://schemas.microsoft.com/office/drawing/2014/main" id="{CA0B13B0-0886-1F80-2572-53D11BC97AC1}"/>
              </a:ext>
            </a:extLst>
          </p:cNvPr>
          <p:cNvPicPr>
            <a:picLocks noChangeAspect="1"/>
          </p:cNvPicPr>
          <p:nvPr/>
        </p:nvPicPr>
        <p:blipFill rotWithShape="1">
          <a:blip r:embed="rId2">
            <a:extLst>
              <a:ext uri="{28A0092B-C50C-407E-A947-70E740481C1C}">
                <a14:useLocalDpi xmlns:a14="http://schemas.microsoft.com/office/drawing/2010/main" val="0"/>
              </a:ext>
            </a:extLst>
          </a:blip>
          <a:srcRect l="43682" r="6180" b="-1"/>
          <a:stretch/>
        </p:blipFill>
        <p:spPr>
          <a:xfrm>
            <a:off x="-1" y="10"/>
            <a:ext cx="5151179" cy="6857990"/>
          </a:xfrm>
          <a:prstGeom prst="rect">
            <a:avLst/>
          </a:prstGeom>
        </p:spPr>
      </p:pic>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002DD5BA-4FCE-D5A2-F0C5-48B447A9E246}"/>
              </a:ext>
            </a:extLst>
          </p:cNvPr>
          <p:cNvSpPr>
            <a:spLocks noGrp="1"/>
          </p:cNvSpPr>
          <p:nvPr>
            <p:ph idx="1"/>
          </p:nvPr>
        </p:nvSpPr>
        <p:spPr>
          <a:xfrm>
            <a:off x="5664820" y="2080260"/>
            <a:ext cx="6233531" cy="4537710"/>
          </a:xfrm>
        </p:spPr>
        <p:txBody>
          <a:bodyPr>
            <a:normAutofit fontScale="92500" lnSpcReduction="10000"/>
          </a:bodyPr>
          <a:lstStyle/>
          <a:p>
            <a:r>
              <a:rPr lang="fi-FI" sz="2000" dirty="0">
                <a:latin typeface="+mj-lt"/>
              </a:rPr>
              <a:t>Neuromoninaisuus on tärkeää huomioida myös työyhteisössä – ei ainoastaan asiakaspalvelussa.</a:t>
            </a:r>
          </a:p>
          <a:p>
            <a:endParaRPr lang="fi-FI" sz="2000" dirty="0">
              <a:latin typeface="+mj-lt"/>
            </a:endParaRPr>
          </a:p>
          <a:p>
            <a:r>
              <a:rPr lang="fi-FI" sz="2000" dirty="0">
                <a:latin typeface="+mj-lt"/>
              </a:rPr>
              <a:t>Työn kontekstissa neuromonimuotoisuus voi tarjota monia erityisiä osaamisalueita.</a:t>
            </a:r>
          </a:p>
          <a:p>
            <a:endParaRPr lang="fi-FI" sz="2000" dirty="0">
              <a:latin typeface="+mj-lt"/>
            </a:endParaRPr>
          </a:p>
          <a:p>
            <a:r>
              <a:rPr lang="fi-FI" sz="2000" dirty="0">
                <a:latin typeface="+mj-lt"/>
              </a:rPr>
              <a:t>Vastaavasti omasta jaksamisesta on tärkeää pitää huolta hyvin tietoisesti.</a:t>
            </a:r>
          </a:p>
          <a:p>
            <a:pPr lvl="1"/>
            <a:r>
              <a:rPr lang="fi-FI" sz="2000" dirty="0">
                <a:latin typeface="+mj-lt"/>
              </a:rPr>
              <a:t>Esimerkiksi työtilojen aistiesteettömyyden edistäminen on työhyvinvointiasia (esim. mahdollisuus vetäytyä aistirauhaan työpäivän lomassa).</a:t>
            </a:r>
          </a:p>
          <a:p>
            <a:endParaRPr lang="fi-FI" sz="2000" dirty="0">
              <a:latin typeface="+mj-lt"/>
            </a:endParaRPr>
          </a:p>
          <a:p>
            <a:r>
              <a:rPr lang="fi-FI" sz="2000" dirty="0">
                <a:latin typeface="+mj-lt"/>
              </a:rPr>
              <a:t>Tärkeää on arvostaa aidosti oman työyhteisön moninaisuutta; liika homogeenisyys harvoin tuottaa parasta lopputulosta.</a:t>
            </a:r>
          </a:p>
          <a:p>
            <a:pPr marL="0" indent="0">
              <a:buNone/>
            </a:pPr>
            <a:endParaRPr lang="fi-FI" sz="1900" dirty="0">
              <a:latin typeface="+mj-lt"/>
            </a:endParaRPr>
          </a:p>
          <a:p>
            <a:pPr marL="0" indent="0">
              <a:buNone/>
            </a:pPr>
            <a:endParaRPr lang="fi-FI" sz="1400" dirty="0"/>
          </a:p>
          <a:p>
            <a:endParaRPr lang="fi-FI" sz="1400" dirty="0"/>
          </a:p>
          <a:p>
            <a:endParaRPr lang="fi-FI" sz="1400" dirty="0"/>
          </a:p>
        </p:txBody>
      </p:sp>
      <p:sp>
        <p:nvSpPr>
          <p:cNvPr id="2" name="Otsikko 1">
            <a:extLst>
              <a:ext uri="{FF2B5EF4-FFF2-40B4-BE49-F238E27FC236}">
                <a16:creationId xmlns:a16="http://schemas.microsoft.com/office/drawing/2014/main" id="{8B5CFF08-F63C-CE32-6458-328B5D502838}"/>
              </a:ext>
            </a:extLst>
          </p:cNvPr>
          <p:cNvSpPr>
            <a:spLocks noGrp="1"/>
          </p:cNvSpPr>
          <p:nvPr>
            <p:ph type="title"/>
          </p:nvPr>
        </p:nvSpPr>
        <p:spPr>
          <a:xfrm>
            <a:off x="5664820" y="367990"/>
            <a:ext cx="6032809" cy="1304693"/>
          </a:xfrm>
          <a:solidFill>
            <a:schemeClr val="bg1"/>
          </a:solidFill>
        </p:spPr>
        <p:txBody>
          <a:bodyPr anchor="t">
            <a:normAutofit/>
          </a:bodyPr>
          <a:lstStyle/>
          <a:p>
            <a:pPr algn="ctr"/>
            <a:r>
              <a:rPr lang="fi-FI" dirty="0"/>
              <a:t>Neuromonimuotoisuus työyhteisössä</a:t>
            </a:r>
          </a:p>
        </p:txBody>
      </p:sp>
    </p:spTree>
    <p:extLst>
      <p:ext uri="{BB962C8B-B14F-4D97-AF65-F5344CB8AC3E}">
        <p14:creationId xmlns:p14="http://schemas.microsoft.com/office/powerpoint/2010/main" val="3268462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B5CFF08-F63C-CE32-6458-328B5D502838}"/>
              </a:ext>
            </a:extLst>
          </p:cNvPr>
          <p:cNvSpPr>
            <a:spLocks noGrp="1"/>
          </p:cNvSpPr>
          <p:nvPr>
            <p:ph type="title"/>
          </p:nvPr>
        </p:nvSpPr>
        <p:spPr>
          <a:xfrm>
            <a:off x="7061318" y="167833"/>
            <a:ext cx="5002705" cy="1296407"/>
          </a:xfrm>
        </p:spPr>
        <p:txBody>
          <a:bodyPr>
            <a:normAutofit/>
          </a:bodyPr>
          <a:lstStyle/>
          <a:p>
            <a:pPr algn="ctr"/>
            <a:r>
              <a:rPr lang="fi-FI" sz="4000" dirty="0"/>
              <a:t>Neuromonimuotoisuus työyhteisössä</a:t>
            </a:r>
          </a:p>
        </p:txBody>
      </p:sp>
      <p:pic>
        <p:nvPicPr>
          <p:cNvPr id="6" name="Kuva 5">
            <a:extLst>
              <a:ext uri="{FF2B5EF4-FFF2-40B4-BE49-F238E27FC236}">
                <a16:creationId xmlns:a16="http://schemas.microsoft.com/office/drawing/2014/main" id="{25DFA50E-77C7-450D-AAFC-4F549C8E5187}"/>
              </a:ext>
            </a:extLst>
          </p:cNvPr>
          <p:cNvPicPr>
            <a:picLocks noChangeAspect="1"/>
          </p:cNvPicPr>
          <p:nvPr/>
        </p:nvPicPr>
        <p:blipFill rotWithShape="1">
          <a:blip r:embed="rId2">
            <a:extLst>
              <a:ext uri="{28A0092B-C50C-407E-A947-70E740481C1C}">
                <a14:useLocalDpi xmlns:a14="http://schemas.microsoft.com/office/drawing/2010/main" val="0"/>
              </a:ext>
            </a:extLst>
          </a:blip>
          <a:srcRect l="14871" r="18121" b="-1"/>
          <a:stretch/>
        </p:blipFill>
        <p:spPr>
          <a:xfrm>
            <a:off x="1" y="10"/>
            <a:ext cx="6936390" cy="6857990"/>
          </a:xfrm>
          <a:prstGeom prst="rect">
            <a:avLst/>
          </a:prstGeom>
        </p:spPr>
      </p:pic>
      <p:sp>
        <p:nvSpPr>
          <p:cNvPr id="3" name="Sisällön paikkamerkki 2">
            <a:extLst>
              <a:ext uri="{FF2B5EF4-FFF2-40B4-BE49-F238E27FC236}">
                <a16:creationId xmlns:a16="http://schemas.microsoft.com/office/drawing/2014/main" id="{002DD5BA-4FCE-D5A2-F0C5-48B447A9E246}"/>
              </a:ext>
            </a:extLst>
          </p:cNvPr>
          <p:cNvSpPr>
            <a:spLocks noGrp="1"/>
          </p:cNvSpPr>
          <p:nvPr>
            <p:ph idx="1"/>
          </p:nvPr>
        </p:nvSpPr>
        <p:spPr>
          <a:xfrm>
            <a:off x="7280476" y="1839952"/>
            <a:ext cx="4641448" cy="4850216"/>
          </a:xfrm>
        </p:spPr>
        <p:txBody>
          <a:bodyPr>
            <a:normAutofit fontScale="92500" lnSpcReduction="10000"/>
          </a:bodyPr>
          <a:lstStyle/>
          <a:p>
            <a:r>
              <a:rPr lang="fi-FI" sz="2000" dirty="0">
                <a:latin typeface="+mj-lt"/>
              </a:rPr>
              <a:t>Itsetuntemus ja omien tarpeiden sanoittaminen muita arvostavasti on monesti avain sujuvaan yhteistyöhön.</a:t>
            </a:r>
          </a:p>
          <a:p>
            <a:endParaRPr lang="fi-FI" sz="2000" dirty="0">
              <a:latin typeface="+mj-lt"/>
            </a:endParaRPr>
          </a:p>
          <a:p>
            <a:r>
              <a:rPr lang="fi-FI" sz="2000" dirty="0">
                <a:latin typeface="+mj-lt"/>
              </a:rPr>
              <a:t>Vastaavasti tietoisuus kollegan neuroerityisyydestä ehkäisee paremmin  virhetulkintoja.</a:t>
            </a:r>
          </a:p>
          <a:p>
            <a:endParaRPr lang="fi-FI" sz="2000" dirty="0">
              <a:latin typeface="+mj-lt"/>
            </a:endParaRPr>
          </a:p>
          <a:p>
            <a:r>
              <a:rPr lang="fi-FI" sz="2000" dirty="0">
                <a:latin typeface="+mj-lt"/>
              </a:rPr>
              <a:t>Neuromonimuotoisuuden huomioiminen on osa moninaisuuden johtamista ja todella tärkeä osaamisalue myös esihenkilötyössä.</a:t>
            </a:r>
          </a:p>
          <a:p>
            <a:endParaRPr lang="fi-FI" sz="2000" dirty="0">
              <a:latin typeface="+mj-lt"/>
            </a:endParaRPr>
          </a:p>
          <a:p>
            <a:r>
              <a:rPr lang="fi-FI" sz="2000" dirty="0">
                <a:latin typeface="+mj-lt"/>
              </a:rPr>
              <a:t>Hyvä blogikirjoitus aiheesta: </a:t>
            </a:r>
            <a:r>
              <a:rPr lang="fi-FI" sz="2000" dirty="0">
                <a:latin typeface="+mj-lt"/>
                <a:hlinkClick r:id="rId3"/>
              </a:rPr>
              <a:t>https://www.tek.fi/fi/uutiset-blogit/kun-tyonantaja-huomioi-neuromoninaisuuden-kaikki-hyotyvat</a:t>
            </a:r>
            <a:r>
              <a:rPr lang="fi-FI" sz="2000" dirty="0">
                <a:latin typeface="+mj-lt"/>
              </a:rPr>
              <a:t> </a:t>
            </a:r>
          </a:p>
          <a:p>
            <a:endParaRPr lang="fi-FI" sz="2000" dirty="0"/>
          </a:p>
        </p:txBody>
      </p:sp>
    </p:spTree>
    <p:extLst>
      <p:ext uri="{BB962C8B-B14F-4D97-AF65-F5344CB8AC3E}">
        <p14:creationId xmlns:p14="http://schemas.microsoft.com/office/powerpoint/2010/main" val="1116191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descr="Kuva, joka sisältää kohteen teksti, hylly, kirja, sisä-&#10;&#10;Kuvaus luotu automaattisesti">
            <a:extLst>
              <a:ext uri="{FF2B5EF4-FFF2-40B4-BE49-F238E27FC236}">
                <a16:creationId xmlns:a16="http://schemas.microsoft.com/office/drawing/2014/main" id="{45E59F12-4927-13B8-0BC2-DD02489922D2}"/>
              </a:ext>
            </a:extLst>
          </p:cNvPr>
          <p:cNvPicPr>
            <a:picLocks noChangeAspect="1"/>
          </p:cNvPicPr>
          <p:nvPr/>
        </p:nvPicPr>
        <p:blipFill rotWithShape="1">
          <a:blip r:embed="rId2"/>
          <a:srcRect t="12627" b="3104"/>
          <a:stretch/>
        </p:blipFill>
        <p:spPr>
          <a:xfrm>
            <a:off x="1" y="1"/>
            <a:ext cx="12192000" cy="6857999"/>
          </a:xfrm>
          <a:prstGeom prst="rect">
            <a:avLst/>
          </a:prstGeom>
        </p:spPr>
      </p:pic>
      <p:sp useBgFill="1">
        <p:nvSpPr>
          <p:cNvPr id="11" name="Freeform: Shape 10">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89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Otsikko 1">
            <a:extLst>
              <a:ext uri="{FF2B5EF4-FFF2-40B4-BE49-F238E27FC236}">
                <a16:creationId xmlns:a16="http://schemas.microsoft.com/office/drawing/2014/main" id="{227E64B5-FB4F-CA57-D24B-BBDA5FB03736}"/>
              </a:ext>
            </a:extLst>
          </p:cNvPr>
          <p:cNvSpPr>
            <a:spLocks noGrp="1"/>
          </p:cNvSpPr>
          <p:nvPr>
            <p:ph type="title"/>
          </p:nvPr>
        </p:nvSpPr>
        <p:spPr>
          <a:xfrm>
            <a:off x="1037809" y="1071350"/>
            <a:ext cx="4775162" cy="1339382"/>
          </a:xfrm>
        </p:spPr>
        <p:txBody>
          <a:bodyPr>
            <a:normAutofit/>
          </a:bodyPr>
          <a:lstStyle/>
          <a:p>
            <a:pPr algn="ctr"/>
            <a:r>
              <a:rPr lang="fi-FI" sz="3600"/>
              <a:t>Kiitos!</a:t>
            </a:r>
          </a:p>
        </p:txBody>
      </p:sp>
      <p:sp>
        <p:nvSpPr>
          <p:cNvPr id="13"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64666" y="399531"/>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F37E8C73-BF66-9F5D-746C-1B4A02050D7C}"/>
              </a:ext>
            </a:extLst>
          </p:cNvPr>
          <p:cNvSpPr>
            <a:spLocks noGrp="1"/>
          </p:cNvSpPr>
          <p:nvPr>
            <p:ph idx="1"/>
          </p:nvPr>
        </p:nvSpPr>
        <p:spPr>
          <a:xfrm>
            <a:off x="1189319" y="2547257"/>
            <a:ext cx="4458446" cy="2154052"/>
          </a:xfrm>
        </p:spPr>
        <p:txBody>
          <a:bodyPr anchor="ctr">
            <a:normAutofit/>
          </a:bodyPr>
          <a:lstStyle/>
          <a:p>
            <a:pPr marL="0" indent="0" algn="ctr">
              <a:buNone/>
            </a:pPr>
            <a:r>
              <a:rPr lang="fi-FI" sz="2000" dirty="0"/>
              <a:t>Hanna Hannukainen</a:t>
            </a:r>
          </a:p>
          <a:p>
            <a:pPr marL="0" indent="0" algn="ctr">
              <a:buNone/>
            </a:pPr>
            <a:r>
              <a:rPr lang="fi-FI" sz="2000" dirty="0"/>
              <a:t>hanna.hannukainen@samk.fi</a:t>
            </a:r>
          </a:p>
          <a:p>
            <a:pPr marL="0" indent="0" algn="ctr">
              <a:buNone/>
            </a:pPr>
            <a:r>
              <a:rPr lang="fi-FI" sz="2000" dirty="0"/>
              <a:t>044 710 3109</a:t>
            </a:r>
          </a:p>
        </p:txBody>
      </p:sp>
    </p:spTree>
    <p:extLst>
      <p:ext uri="{BB962C8B-B14F-4D97-AF65-F5344CB8AC3E}">
        <p14:creationId xmlns:p14="http://schemas.microsoft.com/office/powerpoint/2010/main" val="308230133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1648</TotalTime>
  <Words>1536</Words>
  <Application>Microsoft Office PowerPoint</Application>
  <PresentationFormat>Laajakuva</PresentationFormat>
  <Paragraphs>191</Paragraphs>
  <Slides>24</Slides>
  <Notes>12</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24</vt:i4>
      </vt:variant>
    </vt:vector>
  </HeadingPairs>
  <TitlesOfParts>
    <vt:vector size="32" baseType="lpstr">
      <vt:lpstr>Arial</vt:lpstr>
      <vt:lpstr>Avenir-Light</vt:lpstr>
      <vt:lpstr>Calibri</vt:lpstr>
      <vt:lpstr>Calibri Light</vt:lpstr>
      <vt:lpstr>Gabriola</vt:lpstr>
      <vt:lpstr>Ink Free</vt:lpstr>
      <vt:lpstr>Wingdings</vt:lpstr>
      <vt:lpstr>Office-teema</vt:lpstr>
      <vt:lpstr>Erilaiset asiakkaat kirjastossa  – asiaa neuromonimuotoisuudesta</vt:lpstr>
      <vt:lpstr>Pohjustusta</vt:lpstr>
      <vt:lpstr>Kehitykselliset neuro-psykiatriset häiriöt </vt:lpstr>
      <vt:lpstr>Miten neurokirjo kenties näkyy vastapuolelle?</vt:lpstr>
      <vt:lpstr>Pysähdys kuormitukseen ja vireystilaan</vt:lpstr>
      <vt:lpstr>”Kyllä minuakin kuormittavat nuo ihan samat asiat”</vt:lpstr>
      <vt:lpstr>Nepsy-vaikeuksien rinnalla on aina myös vahvuuksia, kuten taito tarkastella asioita “laatikon ulkopuolelta”.</vt:lpstr>
      <vt:lpstr>Muutamia asioita asiakaspalvelussa huomioitavaksi</vt:lpstr>
      <vt:lpstr>Ennakoimattomien  tilanteiden vaikeus</vt:lpstr>
      <vt:lpstr>Erilainen tapa vuorovaikuttaa</vt:lpstr>
      <vt:lpstr>Kontekstin lukemisen vaikeus (Peter Vermeulen)</vt:lpstr>
      <vt:lpstr>Kontekstin lukemisen vaikeus voi selventää, miten eri tavoin neurokirjon ihminen saattaa hahmottaa ympäröiviä tilanteita.</vt:lpstr>
      <vt:lpstr>Nepsyjen vahva kanava on usein visuaalisuus</vt:lpstr>
      <vt:lpstr>Aistisäätelyn  vaikeudet</vt:lpstr>
      <vt:lpstr>PowerPoint-esitys</vt:lpstr>
      <vt:lpstr>Kanarianlinnut</vt:lpstr>
      <vt:lpstr>PowerPoint-esitys</vt:lpstr>
      <vt:lpstr>PowerPoint-esitys</vt:lpstr>
      <vt:lpstr>PowerPoint-esitys</vt:lpstr>
      <vt:lpstr>PowerPoint-esitys</vt:lpstr>
      <vt:lpstr>PowerPoint-esitys</vt:lpstr>
      <vt:lpstr>Neuromonimuotoisuus työyhteisössä</vt:lpstr>
      <vt:lpstr>Neuromonimuotoisuus työyhteisössä</vt:lpstr>
      <vt:lpstr>Kiitos!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Neuropsykiatriset pulmat ja  niiden ilmeneminen</dc:title>
  <dc:creator>Hannukainen Hanna</dc:creator>
  <cp:lastModifiedBy>Hannukainen Hanna</cp:lastModifiedBy>
  <cp:revision>43</cp:revision>
  <cp:lastPrinted>2023-11-13T08:34:45Z</cp:lastPrinted>
  <dcterms:created xsi:type="dcterms:W3CDTF">2021-03-11T09:14:37Z</dcterms:created>
  <dcterms:modified xsi:type="dcterms:W3CDTF">2024-02-12T08:26:41Z</dcterms:modified>
</cp:coreProperties>
</file>