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1B10CB-F6AC-121D-28B4-FD92A69EA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26A4F5C-C7AA-4F4C-D459-7F91FB281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6082168-E39C-0D45-F0A7-623651B9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E51E20-959F-ED77-E6FA-D85EBC2C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9DF7717-EF73-B65E-45DD-F70F8D196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BBF5AE-F9FE-3F51-D130-5B8CEE735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38EA89-C30B-3DAF-8AF6-D786C606B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76634D-3720-B6F4-5E5B-8A1B5D3D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CDEDDE-F3CA-DD13-1ACC-A7F494B62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83E6979-5621-2CAB-41C9-6F24C87A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695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23D36D-A633-5F8F-9B87-94551255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1B0A900-1C36-D340-5602-863E7898E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F168DF-3460-B9EC-B383-18DC06E5B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1CD41F-1B5A-9EB9-DA60-D18C4ECD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8406E2C-FE47-8D1D-3E48-87791A9D8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886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79E837-F7BD-79C8-FC02-A542A0AE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BD587F-897B-60B0-5F03-A687B0F37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01A0E8D-0AE8-DD0C-01EF-F401DBEFC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B6DA9FF-7E3B-B7B9-0A97-4B66FB1C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14F461D-4DED-E32B-8C64-7061E29E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AAE7D4-F9A6-B2E1-59BB-5CFB2ACDC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835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146642-3196-6852-8A85-B221FD076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5536BB2-BCD2-B3C6-EC36-642EB96A0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08664B0-07B9-364F-59A5-CBACADACA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5D8B63E-D328-3588-0291-74E77A6F0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9C0E97D-1202-EEB7-AE06-C7720C4AD2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FA45B39-BC75-0E01-C24C-3765069F4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0ACEC2E-8B21-D83B-7D8B-36845D06E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335915C-C776-6BC1-EF90-99AD2213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912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D14D93-6EF5-9271-AFDF-B78E9397F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8FA11B5-E69C-1B6E-256A-DC53A2743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7FD6A15-DB41-AA6B-84E8-8F103B53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E333B01-0D0C-56A9-1DC9-17F569AF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316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2FA5DCC-1B56-6CBA-29CE-6ED814601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EDC4AD0-C70F-E89C-8A34-8F4B12D94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7EF0E4F-33BF-5BEE-68D2-E83F4426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4733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FF5AE4-734E-E3E6-357B-6BFCDB2C5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0BA4F0-C0CB-8D9B-CC55-C46B12DB7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0C60F72-88F5-204F-9673-9EE189038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59D427F-294A-9CDC-7F8C-84273A84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E25F5E-EACC-5E15-4840-03B916F68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1E2DC3F-5595-839A-6386-E668483A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955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FE39C9-4CA3-DFE3-0425-E4039CD46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343D50F-FADE-B8B4-267D-9230B3B35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E0CE7D4-E037-67D4-C906-343054B0C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A2C0151-99B2-946F-4501-FC656E0EB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E3F1C03-6F96-04C1-AE6F-25C727DFB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B68CECF-8ED2-37FD-DA9D-340C3DCE4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353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986DE8-50A4-61BA-3A88-1BF9B9B1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48C89ED-F64B-CFD2-6E51-D22A98E6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F3A4CE-6A2F-5E27-96EF-7E5A252C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4AC5F9-3BBA-5E14-B90F-B42F9B618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6250667-2C13-1870-C361-10C499E4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829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B98DE49-164D-1859-94A0-BC964037A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D5D8A12-8240-7501-4BB6-C9E654A94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D9EECC-4625-DFE6-C7B2-6097E7A38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05E0F8-9658-BE77-A813-00DE70C8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F07596D-41D4-8AA1-AB2A-392A13DD7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424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A201CC6-6610-DC7B-48B7-12B6A5C5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B450BCB-C947-90B9-9A70-1C932D28D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BCCF8F-5CB6-96E6-AEF9-D3B3D6ADF4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743AD-9C38-4F71-B0B3-8492B3416321}" type="datetimeFigureOut">
              <a:rPr lang="fi-FI" smtClean="0"/>
              <a:t>14.3.2024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576B12-9698-9CF8-F999-9463F0708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048CA1-AC71-BA0D-EB4B-4385B6749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91650-33AB-4DF5-BBAB-FA6E12952D0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430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lo.lammi@hel.fi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C058A-9DB9-F9BE-A8F6-5575337C78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57" name="Rectangle 10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tx1"/>
              </a:gs>
              <a:gs pos="35000">
                <a:schemeClr val="tx1">
                  <a:alpha val="76000"/>
                </a:schemeClr>
              </a:gs>
              <a:gs pos="19000">
                <a:schemeClr val="tx1">
                  <a:alpha val="4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DD8338-D9E1-97EE-C1BA-179137B81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5868" y="1161288"/>
            <a:ext cx="3438144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4000" b="1" dirty="0" err="1">
                <a:solidFill>
                  <a:srgbClr val="FFFF00"/>
                </a:solidFill>
                <a:latin typeface="Blackadder ITC" panose="04020505051007020D02" pitchFamily="82" charset="0"/>
              </a:rPr>
              <a:t>Dekkarisatoa</a:t>
            </a:r>
            <a:r>
              <a:rPr lang="en-US" sz="4000" b="1" dirty="0">
                <a:solidFill>
                  <a:srgbClr val="FFFF00"/>
                </a:solidFill>
                <a:latin typeface="Blackadder ITC" panose="04020505051007020D02" pitchFamily="8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Blackadder ITC" panose="04020505051007020D02" pitchFamily="82" charset="0"/>
              </a:rPr>
              <a:t>kotimaasta</a:t>
            </a:r>
            <a:r>
              <a:rPr lang="en-US" sz="4000" b="1" dirty="0">
                <a:solidFill>
                  <a:srgbClr val="FFFF00"/>
                </a:solidFill>
                <a:latin typeface="Blackadder ITC" panose="04020505051007020D02" pitchFamily="82" charset="0"/>
              </a:rPr>
              <a:t> 2023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2E6112D-2708-05D0-1DAB-AB9D1CA09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5868" y="2718054"/>
            <a:ext cx="3438906" cy="320725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>
                <a:solidFill>
                  <a:schemeClr val="bg1"/>
                </a:solidFill>
              </a:rPr>
              <a:t>Elo Lammi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>
                <a:solidFill>
                  <a:schemeClr val="bg1"/>
                </a:solidFill>
              </a:rPr>
              <a:t>Pasilan kirjasto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 err="1">
                <a:solidFill>
                  <a:schemeClr val="bg1"/>
                </a:solidFill>
              </a:rPr>
              <a:t>Kirjastovirkailija</a:t>
            </a:r>
            <a:r>
              <a:rPr lang="en-US" sz="1700" b="1" i="1" dirty="0">
                <a:solidFill>
                  <a:schemeClr val="bg1"/>
                </a:solidFill>
              </a:rPr>
              <a:t> – </a:t>
            </a:r>
            <a:r>
              <a:rPr lang="en-US" sz="1700" b="1" i="1" dirty="0" err="1">
                <a:solidFill>
                  <a:schemeClr val="bg1"/>
                </a:solidFill>
              </a:rPr>
              <a:t>satutäti</a:t>
            </a:r>
            <a:endParaRPr lang="en-US" sz="1700" b="1" i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>
                <a:solidFill>
                  <a:schemeClr val="bg1"/>
                </a:solidFill>
              </a:rPr>
              <a:t>ET </a:t>
            </a:r>
            <a:r>
              <a:rPr lang="en-US" sz="1700" b="1" i="1" dirty="0" err="1">
                <a:solidFill>
                  <a:schemeClr val="bg1"/>
                </a:solidFill>
              </a:rPr>
              <a:t>teater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Soomes</a:t>
            </a:r>
            <a:r>
              <a:rPr lang="en-US" sz="1700" b="1" i="1" dirty="0">
                <a:solidFill>
                  <a:schemeClr val="bg1"/>
                </a:solidFill>
              </a:rPr>
              <a:t> -</a:t>
            </a:r>
            <a:r>
              <a:rPr lang="en-US" sz="1700" b="1" i="1" dirty="0" err="1">
                <a:solidFill>
                  <a:schemeClr val="bg1"/>
                </a:solidFill>
              </a:rPr>
              <a:t>näyttelijä</a:t>
            </a:r>
            <a:endParaRPr lang="en-US" sz="1700" b="1" i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>
                <a:solidFill>
                  <a:schemeClr val="bg1"/>
                </a:solidFill>
                <a:hlinkClick r:id="rId3"/>
              </a:rPr>
              <a:t>elo.lammi@hel.fi</a:t>
            </a:r>
            <a:endParaRPr lang="en-US" sz="1700" b="1" i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 err="1">
                <a:solidFill>
                  <a:schemeClr val="bg1"/>
                </a:solidFill>
              </a:rPr>
              <a:t>Suomen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dekkariseuran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hallituksen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jäsen</a:t>
            </a:r>
            <a:endParaRPr lang="en-US" sz="1700" b="1" i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 err="1">
                <a:solidFill>
                  <a:schemeClr val="bg1"/>
                </a:solidFill>
              </a:rPr>
              <a:t>Ruumiin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Kulttuuri</a:t>
            </a:r>
            <a:r>
              <a:rPr lang="en-US" sz="1700" b="1" i="1" dirty="0">
                <a:solidFill>
                  <a:schemeClr val="bg1"/>
                </a:solidFill>
              </a:rPr>
              <a:t> –</a:t>
            </a:r>
            <a:r>
              <a:rPr lang="en-US" sz="1700" b="1" i="1" dirty="0" err="1">
                <a:solidFill>
                  <a:schemeClr val="bg1"/>
                </a:solidFill>
              </a:rPr>
              <a:t>lehden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kirja-arvostelija</a:t>
            </a:r>
            <a:r>
              <a:rPr lang="en-US" sz="1700" b="1" i="1" dirty="0">
                <a:solidFill>
                  <a:schemeClr val="bg1"/>
                </a:solidFill>
              </a:rPr>
              <a:t> ja </a:t>
            </a:r>
            <a:r>
              <a:rPr lang="en-US" sz="1700" b="1" i="1" dirty="0" err="1">
                <a:solidFill>
                  <a:schemeClr val="bg1"/>
                </a:solidFill>
              </a:rPr>
              <a:t>teatteri-toimittaja</a:t>
            </a:r>
            <a:endParaRPr lang="en-US" sz="1700" b="1" i="1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i="1" dirty="0" err="1">
                <a:solidFill>
                  <a:schemeClr val="bg1"/>
                </a:solidFill>
              </a:rPr>
              <a:t>Vuoden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Johtolanka</a:t>
            </a:r>
            <a:r>
              <a:rPr lang="en-US" sz="1700" b="1" i="1" dirty="0">
                <a:solidFill>
                  <a:schemeClr val="bg1"/>
                </a:solidFill>
              </a:rPr>
              <a:t> –</a:t>
            </a:r>
            <a:r>
              <a:rPr lang="en-US" sz="1700" b="1" i="1" dirty="0" err="1">
                <a:solidFill>
                  <a:schemeClr val="bg1"/>
                </a:solidFill>
              </a:rPr>
              <a:t>palkintoraadin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puheenjohtaja</a:t>
            </a:r>
            <a:r>
              <a:rPr lang="en-US" sz="1700" b="1" i="1" dirty="0">
                <a:solidFill>
                  <a:schemeClr val="bg1"/>
                </a:solidFill>
              </a:rPr>
              <a:t> </a:t>
            </a:r>
            <a:r>
              <a:rPr lang="en-US" sz="1700" b="1" i="1" dirty="0" err="1">
                <a:solidFill>
                  <a:schemeClr val="bg1"/>
                </a:solidFill>
              </a:rPr>
              <a:t>vuosina</a:t>
            </a:r>
            <a:r>
              <a:rPr lang="en-US" sz="1700" b="1" i="1" dirty="0">
                <a:solidFill>
                  <a:schemeClr val="bg1"/>
                </a:solidFill>
              </a:rPr>
              <a:t> 2021-22</a:t>
            </a:r>
          </a:p>
        </p:txBody>
      </p:sp>
    </p:spTree>
    <p:extLst>
      <p:ext uri="{BB962C8B-B14F-4D97-AF65-F5344CB8AC3E}">
        <p14:creationId xmlns:p14="http://schemas.microsoft.com/office/powerpoint/2010/main" val="70758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8373A3F-54E0-424E-A84D-35221221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D375CEC-419B-BD27-F1E8-CD01221D3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chemeClr val="bg1"/>
                </a:solidFill>
              </a:rPr>
              <a:t>Vuoden johtolanka 2024 voittaja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BAEF06-AB74-442C-8C30-B88233FD8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DFD9AA5-A6A4-499F-BB09-5CD7F8145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F499571-4EEA-4442-B71C-2972335B3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FFC7284-7A71-4F33-AB06-E0D1EB1CAF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7F758D-B23C-459E-AD21-6621782C7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8DD5D69-A882-48D7-ACFB-68E2DC6B04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2432BD6-3DCC-4397-BD7F-3FE84F3210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8" name="Sisällön paikkamerkki 7" descr="Kuva, joka sisältää kohteen teksti, juliste, kirja, graafinen suunnittelu&#10;&#10;Kuvaus luotu automaattisesti">
            <a:extLst>
              <a:ext uri="{FF2B5EF4-FFF2-40B4-BE49-F238E27FC236}">
                <a16:creationId xmlns:a16="http://schemas.microsoft.com/office/drawing/2014/main" id="{4274B9CE-2D93-67E8-3A1E-B4854D7BFC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6" y="1524001"/>
            <a:ext cx="2352674" cy="381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9829185-6353-4E3C-B082-AA7F51939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B7BB359-8B77-484C-B9CD-6376139A3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AA96BE9D-5B3B-4CA9-8895-33FAA38046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840E2BF-E954-4173-BF70-2DAE9E19A0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F125B5A-DFAC-4B6D-B14F-287F8C436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AF4804F-69E5-479A-9F45-C0E4631715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CA5C733-38F9-4D36-A78D-0AB08CCBB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" name="Sisällön paikkamerkki 5" descr="Kuva, joka sisältää kohteen teksti, työkalu, juliste, sakset&#10;&#10;Kuvaus luotu automaattisesti">
            <a:extLst>
              <a:ext uri="{FF2B5EF4-FFF2-40B4-BE49-F238E27FC236}">
                <a16:creationId xmlns:a16="http://schemas.microsoft.com/office/drawing/2014/main" id="{2BDB04D5-1EF5-E06B-5DBD-1093A9E8CA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531" y="1523998"/>
            <a:ext cx="23622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9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F9A2290-19AC-4D15-7772-1AC978A8C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97" y="679731"/>
            <a:ext cx="3124151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900"/>
              <a:t>Esikoisdekkari palkinto 2024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isällön paikkamerkki 7" descr="Kuva, joka sisältää kohteen teksti, kirja, juliste, kallo&#10;&#10;Kuvaus luotu automaattisesti">
            <a:extLst>
              <a:ext uri="{FF2B5EF4-FFF2-40B4-BE49-F238E27FC236}">
                <a16:creationId xmlns:a16="http://schemas.microsoft.com/office/drawing/2014/main" id="{3F40FE9A-311F-49C7-8171-CA8C754869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065" y="972235"/>
            <a:ext cx="3205311" cy="5047735"/>
          </a:xfrm>
          <a:prstGeom prst="rect">
            <a:avLst/>
          </a:prstGeom>
        </p:spPr>
      </p:pic>
      <p:pic>
        <p:nvPicPr>
          <p:cNvPr id="6" name="Sisällön paikkamerkki 5" descr="Kuva, joka sisältää kohteen teksti, juliste, kirja&#10;&#10;Kuvaus luotu automaattisesti">
            <a:extLst>
              <a:ext uri="{FF2B5EF4-FFF2-40B4-BE49-F238E27FC236}">
                <a16:creationId xmlns:a16="http://schemas.microsoft.com/office/drawing/2014/main" id="{74ED5A86-3088-1CD3-0AA0-875BEEC652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935" y="972235"/>
            <a:ext cx="3344124" cy="50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64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2">
            <a:extLst>
              <a:ext uri="{FF2B5EF4-FFF2-40B4-BE49-F238E27FC236}">
                <a16:creationId xmlns:a16="http://schemas.microsoft.com/office/drawing/2014/main" id="{71EC1228-8B00-4D31-8616-AAB846D68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BFB6903-7A72-2A63-F7C0-E973BCD7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Johtolankaehdokkaat: 2022 ja 2024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rakennus, juliste, yö&#10;&#10;Kuvaus luotu automaattisesti">
            <a:extLst>
              <a:ext uri="{FF2B5EF4-FFF2-40B4-BE49-F238E27FC236}">
                <a16:creationId xmlns:a16="http://schemas.microsoft.com/office/drawing/2014/main" id="{B95E0F3B-A16C-DD82-925C-7830EF2B2C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5"/>
          <a:stretch/>
        </p:blipFill>
        <p:spPr>
          <a:xfrm>
            <a:off x="545237" y="858525"/>
            <a:ext cx="3685032" cy="5211906"/>
          </a:xfrm>
          <a:prstGeom prst="rect">
            <a:avLst/>
          </a:prstGeom>
        </p:spPr>
      </p:pic>
      <p:pic>
        <p:nvPicPr>
          <p:cNvPr id="8" name="Sisällön paikkamerkki 7" descr="Kuva, joka sisältää kohteen teksti, juliste, henkilö, vaate&#10;&#10;Kuvaus luotu automaattisesti">
            <a:extLst>
              <a:ext uri="{FF2B5EF4-FFF2-40B4-BE49-F238E27FC236}">
                <a16:creationId xmlns:a16="http://schemas.microsoft.com/office/drawing/2014/main" id="{00F4806F-5BA4-9E08-825D-5BC08637FB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" r="3" b="2361"/>
          <a:stretch/>
        </p:blipFill>
        <p:spPr>
          <a:xfrm>
            <a:off x="4457706" y="858524"/>
            <a:ext cx="3685032" cy="521190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5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0107AA7-43E5-92B0-2862-1CC9D1155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</a:rPr>
              <a:t>Hildur</a:t>
            </a:r>
            <a:r>
              <a:rPr lang="en-US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</a:rPr>
              <a:t> -</a:t>
            </a:r>
            <a:r>
              <a:rPr lang="en-US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</a:rPr>
              <a:t>sarja</a:t>
            </a:r>
            <a:endParaRPr lang="en-US" kern="1200" dirty="0">
              <a:solidFill>
                <a:schemeClr val="tx1">
                  <a:lumMod val="85000"/>
                  <a:lumOff val="15000"/>
                </a:schemeClr>
              </a:solidFill>
              <a:latin typeface="Blackadder ITC" panose="04020505051007020D02" pitchFamily="82" charset="0"/>
            </a:endParaRPr>
          </a:p>
        </p:txBody>
      </p:sp>
      <p:pic>
        <p:nvPicPr>
          <p:cNvPr id="6" name="Sisällön paikkamerkki 5" descr="Kuva, joka sisältää kohteen teksti, sumu, pilvi, juliste&#10;&#10;Kuvaus luotu automaattisesti">
            <a:extLst>
              <a:ext uri="{FF2B5EF4-FFF2-40B4-BE49-F238E27FC236}">
                <a16:creationId xmlns:a16="http://schemas.microsoft.com/office/drawing/2014/main" id="{A9E226D4-4F83-94A0-5B40-0226E43CF7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r="12448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Sisällön paikkamerkki 9" descr="Kuva, joka sisältää kohteen teksti, kirja, juliste, Lehtinen&#10;&#10;Kuvaus luotu automaattisesti">
            <a:extLst>
              <a:ext uri="{FF2B5EF4-FFF2-40B4-BE49-F238E27FC236}">
                <a16:creationId xmlns:a16="http://schemas.microsoft.com/office/drawing/2014/main" id="{F76F8BCD-60C3-66DB-AED2-7C9F3EF340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738" y="2147888"/>
            <a:ext cx="2536399" cy="4100512"/>
          </a:xfrm>
        </p:spPr>
      </p:pic>
      <p:pic>
        <p:nvPicPr>
          <p:cNvPr id="8" name="Sisällön paikkamerkki 7" descr="Kuva, joka sisältää kohteen teksti, vesi, lumi, juliste&#10;&#10;Kuvaus luotu automaattisesti">
            <a:extLst>
              <a:ext uri="{FF2B5EF4-FFF2-40B4-BE49-F238E27FC236}">
                <a16:creationId xmlns:a16="http://schemas.microsoft.com/office/drawing/2014/main" id="{C829D04B-5463-4DA8-77C7-73EE70629E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0" r="7813" b="-2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4678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AA75791-ABD6-45E2-B58A-77112BD0F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A542E6-1924-4FE2-89D1-3CB19468C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F353183-2147-472B-AD7D-4A085FF6A4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AAA42C8-A082-4DFD-A5F3-FC9EF825B1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558E8AC7-F70F-8601-BA28-7BD5A5579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7" y="469448"/>
            <a:ext cx="7202485" cy="1087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Poliisin työstä </a:t>
            </a:r>
            <a:br>
              <a:rPr lang="en-US" sz="3200" kern="120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200" kern="120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Matti Yrjänä Joensuun hengessä</a:t>
            </a:r>
            <a:endParaRPr lang="en-US" sz="32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Sisällön paikkamerkki 7" descr="Kuva, joka sisältää kohteen teksti, juliste, kirja, graafinen suunnittelu&#10;&#10;Kuvaus luotu automaattisesti">
            <a:extLst>
              <a:ext uri="{FF2B5EF4-FFF2-40B4-BE49-F238E27FC236}">
                <a16:creationId xmlns:a16="http://schemas.microsoft.com/office/drawing/2014/main" id="{414BBC37-E814-B78E-3C1E-165A196459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6" r="2940" b="-3"/>
          <a:stretch/>
        </p:blipFill>
        <p:spPr>
          <a:xfrm>
            <a:off x="2900838" y="2059200"/>
            <a:ext cx="2280713" cy="4172921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04C6306-E9BF-27A9-554E-4885726C0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28816" y="2059200"/>
            <a:ext cx="3313114" cy="37830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>
                <a:solidFill>
                  <a:schemeClr val="tx1">
                    <a:alpha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Lainvartijat </a:t>
            </a:r>
          </a:p>
          <a:p>
            <a:pPr marL="0" indent="0">
              <a:buNone/>
            </a:pPr>
            <a:r>
              <a:rPr lang="en-US" sz="3600">
                <a:solidFill>
                  <a:schemeClr val="tx1">
                    <a:alpha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–sarja</a:t>
            </a:r>
          </a:p>
          <a:p>
            <a:r>
              <a:rPr lang="en-US" sz="3600">
                <a:solidFill>
                  <a:schemeClr val="tx1">
                    <a:alpha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Vuoden johtolanka 2022 voittaja</a:t>
            </a:r>
            <a:endParaRPr lang="en-US" sz="3600" dirty="0">
              <a:solidFill>
                <a:schemeClr val="tx1">
                  <a:alpha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Sisällön paikkamerkki 5" descr="Kuva, joka sisältää kohteen teksti, juliste, graafinen suunnittelu, muotoilu&#10;&#10;Kuvaus luotu automaattisesti">
            <a:extLst>
              <a:ext uri="{FF2B5EF4-FFF2-40B4-BE49-F238E27FC236}">
                <a16:creationId xmlns:a16="http://schemas.microsoft.com/office/drawing/2014/main" id="{B6808AF9-7746-00E3-1743-79DF1E4F8B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r="8718"/>
          <a:stretch/>
        </p:blipFill>
        <p:spPr>
          <a:xfrm>
            <a:off x="331375" y="2026786"/>
            <a:ext cx="2282400" cy="41724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2" name="Sisällön paikkamerkki 11" descr="Kuva, joka sisältää kohteen teksti, juliste, graafinen suunnittelu, kuvakaappaus&#10;&#10;Kuvaus luotu automaattisesti">
            <a:extLst>
              <a:ext uri="{FF2B5EF4-FFF2-40B4-BE49-F238E27FC236}">
                <a16:creationId xmlns:a16="http://schemas.microsoft.com/office/drawing/2014/main" id="{375BBAD3-9CCD-38D4-59ED-BF4DC23E25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4" r="2378" b="2"/>
          <a:stretch/>
        </p:blipFill>
        <p:spPr>
          <a:xfrm>
            <a:off x="5431590" y="2059200"/>
            <a:ext cx="2323099" cy="42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1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B4D578A-F2C4-4EA9-A811-B48E66D63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D8AF1B6-398A-8D29-CB43-916FD94AE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57" y="5279509"/>
            <a:ext cx="9707911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/>
              <a:t>Lasiavain palkintoehdokas 2024</a:t>
            </a:r>
          </a:p>
        </p:txBody>
      </p:sp>
      <p:pic>
        <p:nvPicPr>
          <p:cNvPr id="8" name="Sisällön paikkamerkki 7" descr="Kuva, joka sisältää kohteen teksti, juliste, kirja, graafinen suunnittelu&#10;&#10;Kuvaus luotu automaattisesti">
            <a:extLst>
              <a:ext uri="{FF2B5EF4-FFF2-40B4-BE49-F238E27FC236}">
                <a16:creationId xmlns:a16="http://schemas.microsoft.com/office/drawing/2014/main" id="{AD1EBF2B-E50E-4C99-45B2-8D6343DA0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670" y="1088812"/>
            <a:ext cx="1978659" cy="3217333"/>
          </a:xfrm>
          <a:prstGeom prst="rect">
            <a:avLst/>
          </a:prstGeom>
        </p:spPr>
      </p:pic>
      <p:pic>
        <p:nvPicPr>
          <p:cNvPr id="6" name="Sisällön paikkamerkki 5" descr="Kuva, joka sisältää kohteen teksti, graafinen suunnittelu, juliste, Grafiikka&#10;&#10;Kuvaus luotu automaattisesti">
            <a:extLst>
              <a:ext uri="{FF2B5EF4-FFF2-40B4-BE49-F238E27FC236}">
                <a16:creationId xmlns:a16="http://schemas.microsoft.com/office/drawing/2014/main" id="{2639774D-7234-257B-3D05-164FAC1B28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144" y="1088812"/>
            <a:ext cx="1978659" cy="3217333"/>
          </a:xfrm>
          <a:prstGeom prst="rect">
            <a:avLst/>
          </a:prstGeom>
        </p:spPr>
      </p:pic>
      <p:pic>
        <p:nvPicPr>
          <p:cNvPr id="10" name="Sisällön paikkamerkki 9" descr="Kuva, joka sisältää kohteen teksti, juliste, kirja, graafinen suunnittelu&#10;&#10;Kuvaus luotu automaattisesti">
            <a:extLst>
              <a:ext uri="{FF2B5EF4-FFF2-40B4-BE49-F238E27FC236}">
                <a16:creationId xmlns:a16="http://schemas.microsoft.com/office/drawing/2014/main" id="{3E433C6C-66A8-4CE5-E2AB-6B4A03676D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153" y="1088811"/>
            <a:ext cx="198670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41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0600A1-1338-CB80-2729-B84BF9610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Historialliset dekkarit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E25A4A-B234-6B76-980E-C42C6F32A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Otso Kekki –sarjan avaus (2023)</a:t>
            </a:r>
          </a:p>
        </p:txBody>
      </p:sp>
      <p:pic>
        <p:nvPicPr>
          <p:cNvPr id="8" name="Sisällön paikkamerkki 7" descr="Kuva, joka sisältää kohteen teksti, ajoneuvo, maa-ajoneuvo, pyörä&#10;&#10;Kuvaus luotu automaattisesti">
            <a:extLst>
              <a:ext uri="{FF2B5EF4-FFF2-40B4-BE49-F238E27FC236}">
                <a16:creationId xmlns:a16="http://schemas.microsoft.com/office/drawing/2014/main" id="{C460DA04-0576-306C-4E87-E4352AB950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90" y="2600960"/>
            <a:ext cx="2601497" cy="4142489"/>
          </a:xfrm>
        </p:spPr>
      </p:pic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D7BF198-A630-9798-5B9C-E04785312E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Björk –sarjan 10. osa (2023)</a:t>
            </a:r>
          </a:p>
        </p:txBody>
      </p:sp>
      <p:pic>
        <p:nvPicPr>
          <p:cNvPr id="10" name="Sisällön paikkamerkki 9" descr="Kuva, joka sisältää kohteen teksti, huonekalu, tuoli, kirja&#10;&#10;Kuvaus luotu automaattisesti">
            <a:extLst>
              <a:ext uri="{FF2B5EF4-FFF2-40B4-BE49-F238E27FC236}">
                <a16:creationId xmlns:a16="http://schemas.microsoft.com/office/drawing/2014/main" id="{183C8A71-9439-97E0-4E5A-49E8992E6A7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490" y="2600960"/>
            <a:ext cx="2847961" cy="4142489"/>
          </a:xfrm>
        </p:spPr>
      </p:pic>
    </p:spTree>
    <p:extLst>
      <p:ext uri="{BB962C8B-B14F-4D97-AF65-F5344CB8AC3E}">
        <p14:creationId xmlns:p14="http://schemas.microsoft.com/office/powerpoint/2010/main" val="3339450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CF37A54-1A2A-12A7-FFB8-55D43CA8B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Historiaa</a:t>
            </a:r>
            <a:r>
              <a:rPr lang="en-US" sz="4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ja </a:t>
            </a:r>
            <a:r>
              <a:rPr lang="en-US" sz="44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huumoria</a:t>
            </a:r>
            <a:endParaRPr lang="en-US" sz="4400" kern="1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Sisällön paikkamerkki 7" descr="Kuva, joka sisältää kohteen teksti, piha-, rakennus, ikkuna&#10;&#10;Kuvaus luotu automaattisesti">
            <a:extLst>
              <a:ext uri="{FF2B5EF4-FFF2-40B4-BE49-F238E27FC236}">
                <a16:creationId xmlns:a16="http://schemas.microsoft.com/office/drawing/2014/main" id="{D038099D-001A-962D-E5CB-606FA150D1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8" r="7267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0F669C3-414E-95FC-F9B5-5E9B27891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8966" y="2147357"/>
            <a:ext cx="3810000" cy="410104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Hyyti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Sarjan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kuudes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teos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Bagge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8.teos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historiallisessa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värisarjassa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Sisällön paikkamerkki 5" descr="Kuva, joka sisältää kohteen teksti, graafinen suunnittelu, kirja, juliste&#10;&#10;Kuvaus luotu automaattisesti">
            <a:extLst>
              <a:ext uri="{FF2B5EF4-FFF2-40B4-BE49-F238E27FC236}">
                <a16:creationId xmlns:a16="http://schemas.microsoft.com/office/drawing/2014/main" id="{56F439C7-D400-CD5B-45E1-2453C220C4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1" r="14849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136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9421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ulisija, juliste, teksti, lämpö&#10;&#10;Kuvaus luotu automaattisesti">
            <a:extLst>
              <a:ext uri="{FF2B5EF4-FFF2-40B4-BE49-F238E27FC236}">
                <a16:creationId xmlns:a16="http://schemas.microsoft.com/office/drawing/2014/main" id="{8E1B14AF-5C75-D7C2-F199-6512CDC765C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688" y="960438"/>
            <a:ext cx="3459163" cy="4930775"/>
          </a:xfrm>
        </p:spPr>
      </p:pic>
      <p:pic>
        <p:nvPicPr>
          <p:cNvPr id="8" name="Sisällön paikkamerkki 7" descr="Kuva, joka sisältää kohteen teksti, puu, juliste, piha-&#10;&#10;Kuvaus luotu automaattisesti">
            <a:extLst>
              <a:ext uri="{FF2B5EF4-FFF2-40B4-BE49-F238E27FC236}">
                <a16:creationId xmlns:a16="http://schemas.microsoft.com/office/drawing/2014/main" id="{7EC34837-4C69-9E89-5D0A-66BCE3B6D4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175" y="960438"/>
            <a:ext cx="3282950" cy="4930775"/>
          </a:xfr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60474-BBC4-AF38-2059-6F8A25A1F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Suomalaisa pikkukaupunkeja</a:t>
            </a:r>
          </a:p>
        </p:txBody>
      </p:sp>
    </p:spTree>
    <p:extLst>
      <p:ext uri="{BB962C8B-B14F-4D97-AF65-F5344CB8AC3E}">
        <p14:creationId xmlns:p14="http://schemas.microsoft.com/office/powerpoint/2010/main" val="2328861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F7D788E-2C1B-4EF4-8719-12613771F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452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A8FB278-AC69-BAD0-2C44-0C93B52DF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49" y="3499076"/>
            <a:ext cx="6053558" cy="2424774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Trilogian loppu, uudensarjan alku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C54E824-C0F4-480B-BC88-689F50C45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8DEA6A1-FC5C-4E6E-BBBF-7E472949B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6AAAC3B-1954-46B7-BBAC-27DFF5B52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isällön paikkamerkki 5" descr="Kuva, joka sisältää kohteen teksti, kuvakaappaus, graafinen suunnittelu, kirja&#10;&#10;Kuvaus luotu automaattisesti">
            <a:extLst>
              <a:ext uri="{FF2B5EF4-FFF2-40B4-BE49-F238E27FC236}">
                <a16:creationId xmlns:a16="http://schemas.microsoft.com/office/drawing/2014/main" id="{0C8DA56E-DB99-6175-FF4D-FD1B8BC3B1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56" y="59485"/>
            <a:ext cx="2023070" cy="3002354"/>
          </a:xfr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5AD6500-BB62-4AAC-9D2F-C10DDC90C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Sisällön paikkamerkki 7" descr="Kuva, joka sisältää kohteen teksti, kirja, graafinen suunnittelu, Fontti&#10;&#10;Kuvaus luotu automaattisesti">
            <a:extLst>
              <a:ext uri="{FF2B5EF4-FFF2-40B4-BE49-F238E27FC236}">
                <a16:creationId xmlns:a16="http://schemas.microsoft.com/office/drawing/2014/main" id="{D805BA8A-689D-1547-46B7-A42D944258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234" y="3143249"/>
            <a:ext cx="2240817" cy="3324813"/>
          </a:xfrm>
        </p:spPr>
      </p:pic>
    </p:spTree>
    <p:extLst>
      <p:ext uri="{BB962C8B-B14F-4D97-AF65-F5344CB8AC3E}">
        <p14:creationId xmlns:p14="http://schemas.microsoft.com/office/powerpoint/2010/main" val="3039037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B5824C-523C-F260-1FF8-D9C84D1D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Terveisiä naapurista!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Sisällön paikkamerkki 5" descr="Kuva, joka sisältää kohteen teksti, juliste, Ihmisen kasvot, henkilö&#10;&#10;Kuvaus luotu automaattisesti">
            <a:extLst>
              <a:ext uri="{FF2B5EF4-FFF2-40B4-BE49-F238E27FC236}">
                <a16:creationId xmlns:a16="http://schemas.microsoft.com/office/drawing/2014/main" id="{8FECA774-C5A5-C056-05C9-2C36DFBDEA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r="2" b="2"/>
          <a:stretch/>
        </p:blipFill>
        <p:spPr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" name="Sisällön paikkamerkki 7" descr="Kuva, joka sisältää kohteen teksti, juliste, graafinen suunnittelu, Kirjan kansi&#10;&#10;Kuvaus luotu automaattisesti">
            <a:extLst>
              <a:ext uri="{FF2B5EF4-FFF2-40B4-BE49-F238E27FC236}">
                <a16:creationId xmlns:a16="http://schemas.microsoft.com/office/drawing/2014/main" id="{92B4CAB4-0FF5-FDCB-4F00-CC1F9257C0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8"/>
          <a:stretch/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7433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665D22D-44B4-032A-0953-BBB9FF67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0" y="1641752"/>
            <a:ext cx="6140449" cy="1323439"/>
          </a:xfrm>
        </p:spPr>
        <p:txBody>
          <a:bodyPr anchor="t">
            <a:normAutofit/>
          </a:bodyPr>
          <a:lstStyle/>
          <a:p>
            <a:r>
              <a:rPr lang="fi-FI" sz="4000" dirty="0">
                <a:solidFill>
                  <a:schemeClr val="bg1"/>
                </a:solidFill>
              </a:rPr>
              <a:t>Kuopiolaista huumoria</a:t>
            </a:r>
          </a:p>
        </p:txBody>
      </p:sp>
      <p:grpSp>
        <p:nvGrpSpPr>
          <p:cNvPr id="47" name="Group 13">
            <a:extLst>
              <a:ext uri="{FF2B5EF4-FFF2-40B4-BE49-F238E27FC236}">
                <a16:creationId xmlns:a16="http://schemas.microsoft.com/office/drawing/2014/main" id="{36AB285A-81F9-42F0-A9FD-0058EB46E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08FF3E0-ABFD-4639-B6D5-59DC3C504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5F28668-2B20-456B-B40F-9496D0A01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23">
                <a:extLst>
                  <a:ext uri="{FF2B5EF4-FFF2-40B4-BE49-F238E27FC236}">
                    <a16:creationId xmlns:a16="http://schemas.microsoft.com/office/drawing/2014/main" id="{345261A6-F525-4DE2-99D5-BD04602D3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9" name="Group 15">
              <a:extLst>
                <a:ext uri="{FF2B5EF4-FFF2-40B4-BE49-F238E27FC236}">
                  <a16:creationId xmlns:a16="http://schemas.microsoft.com/office/drawing/2014/main" id="{5726B9BC-5A36-4E2B-ACA8-E750DAF63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50" name="Group 16">
                <a:extLst>
                  <a:ext uri="{FF2B5EF4-FFF2-40B4-BE49-F238E27FC236}">
                    <a16:creationId xmlns:a16="http://schemas.microsoft.com/office/drawing/2014/main" id="{D3D8668E-61B9-48EF-9EBA-555647BA6D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3B5CB98A-8493-4791-B351-0BC590BB9AC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4CA2FB47-60A5-434E-9BA4-1FF65518A12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" name="Group 17">
                <a:extLst>
                  <a:ext uri="{FF2B5EF4-FFF2-40B4-BE49-F238E27FC236}">
                    <a16:creationId xmlns:a16="http://schemas.microsoft.com/office/drawing/2014/main" id="{406D9D90-1212-40FF-BAB0-8A661FC855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52" name="Freeform: Shape 18">
                  <a:extLst>
                    <a:ext uri="{FF2B5EF4-FFF2-40B4-BE49-F238E27FC236}">
                      <a16:creationId xmlns:a16="http://schemas.microsoft.com/office/drawing/2014/main" id="{903898C6-CE98-4636-8CE5-5172BD2B9B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5326F39-37DB-4935-9AD9-746655D5DD0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pic>
        <p:nvPicPr>
          <p:cNvPr id="5" name="Sisällön paikkamerkki 4" descr="Kuva, joka sisältää kohteen teksti, kirja, graafinen suunnittelu, juliste&#10;&#10;Kuvaus luotu automaattisesti">
            <a:extLst>
              <a:ext uri="{FF2B5EF4-FFF2-40B4-BE49-F238E27FC236}">
                <a16:creationId xmlns:a16="http://schemas.microsoft.com/office/drawing/2014/main" id="{57D9A3C4-0306-B7D3-2A76-CE35AFE7A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6" y="863601"/>
            <a:ext cx="3387863" cy="470536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56144D-F9F8-08C6-7C9B-A1F71824A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3146400"/>
            <a:ext cx="6140449" cy="24543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Kiitos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mielenkiinnosta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!</a:t>
            </a:r>
          </a:p>
          <a:p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Jännittäviä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lukuhetkiä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53951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124</Words>
  <Application>Microsoft Office PowerPoint</Application>
  <PresentationFormat>Laajakuva</PresentationFormat>
  <Paragraphs>30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9" baseType="lpstr">
      <vt:lpstr>Aharoni</vt:lpstr>
      <vt:lpstr>Arial</vt:lpstr>
      <vt:lpstr>Blackadder ITC</vt:lpstr>
      <vt:lpstr>Calibri</vt:lpstr>
      <vt:lpstr>Calibri Light</vt:lpstr>
      <vt:lpstr>Office-teema</vt:lpstr>
      <vt:lpstr>Dekkarisatoa kotimaasta 2023</vt:lpstr>
      <vt:lpstr>Vuoden johtolanka 2024 voittaja</vt:lpstr>
      <vt:lpstr>Esikoisdekkari palkinto 2024</vt:lpstr>
      <vt:lpstr>Johtolankaehdokkaat: 2022 ja 2024</vt:lpstr>
      <vt:lpstr>Hildur -sarja</vt:lpstr>
      <vt:lpstr>Poliisin työstä  Matti Yrjänä Joensuun hengessä</vt:lpstr>
      <vt:lpstr>Lasiavain palkintoehdokas 2024</vt:lpstr>
      <vt:lpstr>Historialliset dekkarit</vt:lpstr>
      <vt:lpstr>Historiaa ja huumoria</vt:lpstr>
      <vt:lpstr>Suomalaisa pikkukaupunkeja</vt:lpstr>
      <vt:lpstr>Trilogian loppu, uudensarjan alku</vt:lpstr>
      <vt:lpstr>Terveisiä naapurista!</vt:lpstr>
      <vt:lpstr>Kuopiolaista huumoria</vt:lpstr>
    </vt:vector>
  </TitlesOfParts>
  <Company>Helsingin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Lammi Elo</dc:creator>
  <cp:lastModifiedBy>Lammi Elo</cp:lastModifiedBy>
  <cp:revision>14</cp:revision>
  <dcterms:created xsi:type="dcterms:W3CDTF">2024-03-08T07:34:03Z</dcterms:created>
  <dcterms:modified xsi:type="dcterms:W3CDTF">2024-03-14T12:27:04Z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35e945f-875f-47b7-87fa-10b3524d17f5_Enabled">
    <vt:lpwstr>true</vt:lpwstr>
  </property>
  <property fmtid="{D5CDD505-2E9C-101B-9397-08002B2CF9AE}" pid="3" name="MSIP_Label_f35e945f-875f-47b7-87fa-10b3524d17f5_SetDate">
    <vt:lpwstr>2024-03-08T07:44:40Z</vt:lpwstr>
  </property>
  <property fmtid="{D5CDD505-2E9C-101B-9397-08002B2CF9AE}" pid="4" name="MSIP_Label_f35e945f-875f-47b7-87fa-10b3524d17f5_Method">
    <vt:lpwstr>Standard</vt:lpwstr>
  </property>
  <property fmtid="{D5CDD505-2E9C-101B-9397-08002B2CF9AE}" pid="5" name="MSIP_Label_f35e945f-875f-47b7-87fa-10b3524d17f5_Name">
    <vt:lpwstr>Julkinen (harkinnanvaraisesti)</vt:lpwstr>
  </property>
  <property fmtid="{D5CDD505-2E9C-101B-9397-08002B2CF9AE}" pid="6" name="MSIP_Label_f35e945f-875f-47b7-87fa-10b3524d17f5_SiteId">
    <vt:lpwstr>3feb6bc1-d722-4726-966c-5b58b64df752</vt:lpwstr>
  </property>
  <property fmtid="{D5CDD505-2E9C-101B-9397-08002B2CF9AE}" pid="7" name="MSIP_Label_f35e945f-875f-47b7-87fa-10b3524d17f5_ActionId">
    <vt:lpwstr>6cc55860-7ae8-49c6-9408-e1d9abacce43</vt:lpwstr>
  </property>
  <property fmtid="{D5CDD505-2E9C-101B-9397-08002B2CF9AE}" pid="8" name="MSIP_Label_f35e945f-875f-47b7-87fa-10b3524d17f5_ContentBits">
    <vt:lpwstr>0</vt:lpwstr>
  </property>
</Properties>
</file>