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35"/>
  </p:notesMasterIdLst>
  <p:sldIdLst>
    <p:sldId id="279" r:id="rId5"/>
    <p:sldId id="331" r:id="rId6"/>
    <p:sldId id="362" r:id="rId7"/>
    <p:sldId id="276" r:id="rId8"/>
    <p:sldId id="261" r:id="rId9"/>
    <p:sldId id="361" r:id="rId10"/>
    <p:sldId id="374" r:id="rId11"/>
    <p:sldId id="303" r:id="rId12"/>
    <p:sldId id="369" r:id="rId13"/>
    <p:sldId id="363" r:id="rId14"/>
    <p:sldId id="265" r:id="rId15"/>
    <p:sldId id="348" r:id="rId16"/>
    <p:sldId id="266" r:id="rId17"/>
    <p:sldId id="345" r:id="rId18"/>
    <p:sldId id="304" r:id="rId19"/>
    <p:sldId id="373" r:id="rId20"/>
    <p:sldId id="344" r:id="rId21"/>
    <p:sldId id="305" r:id="rId22"/>
    <p:sldId id="371" r:id="rId23"/>
    <p:sldId id="306" r:id="rId24"/>
    <p:sldId id="350" r:id="rId25"/>
    <p:sldId id="264" r:id="rId26"/>
    <p:sldId id="347" r:id="rId27"/>
    <p:sldId id="366" r:id="rId28"/>
    <p:sldId id="365" r:id="rId29"/>
    <p:sldId id="367" r:id="rId30"/>
    <p:sldId id="375" r:id="rId31"/>
    <p:sldId id="370" r:id="rId32"/>
    <p:sldId id="368" r:id="rId33"/>
    <p:sldId id="299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AE8"/>
    <a:srgbClr val="8AC987"/>
    <a:srgbClr val="FF7333"/>
    <a:srgbClr val="FF3399"/>
    <a:srgbClr val="E5D4C2"/>
    <a:srgbClr val="3B5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7C04D8-D4A6-49D0-954A-03B02BB1D3C1}" v="2" dt="2024-04-17T09:20:28.2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62468-000B-43C3-8FB4-3CF2169B639F}" type="datetimeFigureOut">
              <a:rPr lang="fi-FI" smtClean="0"/>
              <a:t>18.4.2024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64587-3111-4BEE-862B-11414E5201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40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64587-3111-4BEE-862B-11414E52010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762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64587-3111-4BEE-862B-11414E52010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676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C2556-7E77-4D19-912A-48659766F154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213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64587-3111-4BEE-862B-11414E520105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02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54000-1388-46E6-A820-A32028283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4C36003-DF6E-4E3F-8507-775035444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6D988B-FC55-437C-8610-83BB26C7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E3B2A9-62AE-4DE1-89E6-280E791A8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28AAE5-C5B3-46CD-87B1-A4A7CB5E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9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114167-3AA0-4E19-A3BD-D4DE7986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E1903A-7344-47BE-AB13-2F4FD6FBA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D66558-093A-40E3-AC6D-210A2DF6D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411389-82D3-436F-8248-5716921F8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CE8514-8061-4CBE-B2BB-E4450E27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7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0D4D0-5A73-47E6-BB4E-CA07A2B4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A611EF0-17B5-4B80-AA1B-7D93EF9D7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8699A8-4E28-4A33-8C95-93599AEC6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ACE258-4E3D-4F7B-ACC0-04BB6196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8ED1F6-1A84-4604-AA74-55631654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3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4AFDD8-951B-4AEC-B028-4B352ABB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F2FA7A-05FD-4335-85A2-5B560CF756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A0F8160-96B3-4E6C-910A-27F2A9EF7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2C35416-1037-47D7-A8DC-CD279478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013E424-903A-4771-8E08-B86374FE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490320E-16ED-4303-8EF6-B8DE6A31F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5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03EFF7-D265-4057-B740-F7409956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1648FE4-D309-4806-A2F8-D6DB4AF9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0112A00-7C95-4798-A04E-F66A1F577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85A3A71-B794-4026-90D0-5D901C05F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73BC217-F505-42A0-8311-111CCE05E5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D41D505-C341-4CDE-9006-6B9CAC906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7A6BCFC-180B-4FB1-B7E0-885A99C56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4F09608-7CAF-46F3-97EA-ACEF85639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1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D043FA-F658-477C-B4D4-14FDADF7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C539A0-4287-4041-BC83-4A55AF8F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91C5A38-4CD2-44FC-A41A-1FB557087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FC536CA-913F-4FDE-8A34-73335C2C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9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FCA3D18-1776-434C-9464-20001ECE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0D248E9-FFE3-462E-84BC-2AB4ECEA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8F9225-C9C2-495F-814A-CCFEBF40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7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E1E6B1-481C-49DF-BDB7-DC2D320B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EAB5DE-AE21-4B71-8205-C7B4A03AA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53A87D-53AF-4765-A14B-2759A6A01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378720D-D63C-444D-952B-B23992C1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A9A033-6F25-4640-8D2E-43F921C4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AE483FD-65FC-4062-BC24-FCA0300DE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3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C6A00-4CF9-4DEB-9304-070B54088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24FFCC9-2271-484C-ABC2-4A032181B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07D0DA3-8871-48A7-B4AE-5682C97AC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0EC6324-69CA-452E-B0D3-5E62D2BD7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2496A4C-C955-4587-BDF1-E871AE03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5B2FF0-1C75-468B-B57F-25D36C36E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5D43E3-B829-4285-A891-08FA785E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FDA2118-48DE-4DDA-BE86-2FAF87790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BC5473A-3B53-4FF6-AED8-F684B496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67FB82-9FC5-4388-A79D-763206F87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A3FF8C-35C6-4285-AB67-AAC8F13C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6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9B3250C-F68B-43D3-B8E3-226514352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CB46F2D-6820-4EAE-828A-6032E3CBB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884815-F25E-400F-BF97-6375C38A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C968C3-635C-4B64-8D95-20E15B87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881688-808A-48C9-8B63-3B7CA01E0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1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29EB53B-1146-472C-AC8A-B24B5268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EC77C6-04B3-464A-B7F2-2A7AAF31A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CE98199-B05D-4C05-BF13-B181018D8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390193-5F61-4589-A17F-5CEA8316D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FF33CE-7430-45D2-8278-CCE4C187F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0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C3B8C11-B478-4438-B07D-2DB3543C5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1" r="31728" b="11930"/>
          <a:stretch/>
        </p:blipFill>
        <p:spPr>
          <a:xfrm>
            <a:off x="5737057" y="0"/>
            <a:ext cx="6454943" cy="6858000"/>
          </a:xfrm>
          <a:prstGeom prst="rect">
            <a:avLst/>
          </a:prstGeom>
        </p:spPr>
      </p:pic>
      <p:pic>
        <p:nvPicPr>
          <p:cNvPr id="9" name="Kuva 8" descr="Piirros kaislikosta meressä.">
            <a:extLst>
              <a:ext uri="{FF2B5EF4-FFF2-40B4-BE49-F238E27FC236}">
                <a16:creationId xmlns:a16="http://schemas.microsoft.com/office/drawing/2014/main" id="{9051ECDA-B749-4699-BABC-F80824B87C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947"/>
          <a:stretch/>
        </p:blipFill>
        <p:spPr>
          <a:xfrm>
            <a:off x="552861" y="1047252"/>
            <a:ext cx="5444913" cy="3685661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E7F3146-FA77-45DF-8FFE-B943802F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1" r="42006" b="35972"/>
          <a:stretch/>
        </p:blipFill>
        <p:spPr>
          <a:xfrm>
            <a:off x="4429775" y="-6820"/>
            <a:ext cx="7762225" cy="6858001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6BC2F0A-E9A4-45E6-9B33-516DC3F3E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84" y="6172036"/>
            <a:ext cx="2667001" cy="593497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CE05FF78-D42E-4BD8-A764-9E09738F0380}"/>
              </a:ext>
            </a:extLst>
          </p:cNvPr>
          <p:cNvSpPr txBox="1">
            <a:spLocks/>
          </p:cNvSpPr>
          <p:nvPr/>
        </p:nvSpPr>
        <p:spPr>
          <a:xfrm>
            <a:off x="522439" y="4380368"/>
            <a:ext cx="6541885" cy="2088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sz="2400" spc="-150">
              <a:latin typeface="Aktiv Grotesk Ex Medium" panose="020B0604020203020204" pitchFamily="34" charset="0"/>
              <a:cs typeface="Aktiv Grotesk Ex Medium" panose="020B0604020203020204" pitchFamily="34" charset="0"/>
            </a:endParaRPr>
          </a:p>
          <a:p>
            <a:r>
              <a:rPr lang="fi-FI" sz="5400" b="1" spc="-150">
                <a:latin typeface="Arial" panose="020B0604020202020204" pitchFamily="34" charset="0"/>
                <a:cs typeface="Arial" panose="020B0604020202020204" pitchFamily="34" charset="0"/>
              </a:rPr>
              <a:t>LIPPULAIVAN KIRJASTO</a:t>
            </a:r>
          </a:p>
          <a:p>
            <a:endParaRPr lang="fi-FI" sz="2400" spc="-150">
              <a:latin typeface="Aktiv Grotesk Ex Medium" panose="020B0604020203020204" pitchFamily="34" charset="0"/>
              <a:cs typeface="Aktiv Grotesk Ex Medium" panose="020B0604020203020204" pitchFamily="34" charset="0"/>
            </a:endParaRPr>
          </a:p>
          <a:p>
            <a:r>
              <a:rPr lang="fi-FI" sz="2400" spc="-150">
                <a:latin typeface="Aktiv Grotesk Ex Medium" panose="020B0604020203020204" pitchFamily="34" charset="0"/>
                <a:cs typeface="Aktiv Grotesk Ex Medium" panose="020B0604020203020204" pitchFamily="34" charset="0"/>
              </a:rPr>
              <a:t>2024 </a:t>
            </a:r>
          </a:p>
        </p:txBody>
      </p:sp>
    </p:spTree>
    <p:extLst>
      <p:ext uri="{BB962C8B-B14F-4D97-AF65-F5344CB8AC3E}">
        <p14:creationId xmlns:p14="http://schemas.microsoft.com/office/powerpoint/2010/main" val="325754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3" y="322780"/>
            <a:ext cx="11064233" cy="965540"/>
          </a:xfrm>
        </p:spPr>
        <p:txBody>
          <a:bodyPr>
            <a:noAutofit/>
          </a:bodyPr>
          <a:lstStyle/>
          <a:p>
            <a:r>
              <a:rPr lang="fi-FI" sz="5400" b="1" spc="-150">
                <a:latin typeface="Arial" panose="020B0604020202020204" pitchFamily="34" charset="0"/>
                <a:cs typeface="Arial" panose="020B0604020202020204" pitchFamily="34" charset="0"/>
              </a:rPr>
              <a:t>Lippulaivan kirjasto</a:t>
            </a:r>
            <a:endParaRPr lang="fi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Kuva 27">
            <a:extLst>
              <a:ext uri="{FF2B5EF4-FFF2-40B4-BE49-F238E27FC236}">
                <a16:creationId xmlns:a16="http://schemas.microsoft.com/office/drawing/2014/main" id="{CD086DC3-A01F-4B4B-BB53-E9EF976DB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78" b="46048"/>
          <a:stretch/>
        </p:blipFill>
        <p:spPr>
          <a:xfrm flipH="1">
            <a:off x="0" y="4478451"/>
            <a:ext cx="2818620" cy="2379549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5B9ADDB5-2806-4189-AFB3-3738A0455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  <p:sp>
        <p:nvSpPr>
          <p:cNvPr id="30" name="Tekstiruutu 1">
            <a:extLst>
              <a:ext uri="{FF2B5EF4-FFF2-40B4-BE49-F238E27FC236}">
                <a16:creationId xmlns:a16="http://schemas.microsoft.com/office/drawing/2014/main" id="{48A0009A-E9B2-4A5D-81D4-D365EC1A7BBB}"/>
              </a:ext>
            </a:extLst>
          </p:cNvPr>
          <p:cNvSpPr txBox="1"/>
          <p:nvPr/>
        </p:nvSpPr>
        <p:spPr>
          <a:xfrm>
            <a:off x="567807" y="2102108"/>
            <a:ext cx="4457734" cy="258532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Avautui keväällä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Sijaitsee Espoonlahden kaupunkikeskuksessa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Sisustus: arkkitehtitoimisto KVA, pääsuunnittelija Eija Niemelä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6EB4238-028D-4FE6-B8C3-B189A3E658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6" b="7871"/>
          <a:stretch/>
        </p:blipFill>
        <p:spPr>
          <a:xfrm>
            <a:off x="5380065" y="1288321"/>
            <a:ext cx="6248051" cy="47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8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irtapiiri, sähkökomponentti, Passiivisen virtapiirin komponentti&#10;&#10;Kuvaus luotu automaattisesti">
            <a:extLst>
              <a:ext uri="{FF2B5EF4-FFF2-40B4-BE49-F238E27FC236}">
                <a16:creationId xmlns:a16="http://schemas.microsoft.com/office/drawing/2014/main" id="{BBBF98CC-EF40-4943-317F-C10B21DE9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447"/>
            <a:ext cx="12192000" cy="659110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A0A8BA8-A5F7-A51B-EFB5-B7FAF234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7356"/>
            <a:ext cx="10515600" cy="758281"/>
          </a:xfrm>
        </p:spPr>
        <p:txBody>
          <a:bodyPr>
            <a:normAutofit/>
          </a:bodyPr>
          <a:lstStyle/>
          <a:p>
            <a:r>
              <a:rPr lang="en-US" sz="3600" b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Pinta-ala 2 869 m2​</a:t>
            </a:r>
            <a:endParaRPr lang="fi-FI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6FC1B30-4E22-4A5E-9DB7-6DBFAC209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78" b="46048"/>
          <a:stretch/>
        </p:blipFill>
        <p:spPr>
          <a:xfrm>
            <a:off x="3314701" y="-1512063"/>
            <a:ext cx="8877300" cy="837006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52" y="317457"/>
            <a:ext cx="10840278" cy="1077384"/>
          </a:xfrm>
        </p:spPr>
        <p:txBody>
          <a:bodyPr>
            <a:normAutofit/>
          </a:bodyPr>
          <a:lstStyle/>
          <a:p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Kirjasto Espoonlahdelle - taustaa</a:t>
            </a:r>
            <a:endParaRPr lang="fi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kstiruutu 1">
            <a:extLst>
              <a:ext uri="{FF2B5EF4-FFF2-40B4-BE49-F238E27FC236}">
                <a16:creationId xmlns:a16="http://schemas.microsoft.com/office/drawing/2014/main" id="{50AB24A5-58CE-4C90-8192-FFFFD27EF497}"/>
              </a:ext>
            </a:extLst>
          </p:cNvPr>
          <p:cNvSpPr txBox="1"/>
          <p:nvPr/>
        </p:nvSpPr>
        <p:spPr>
          <a:xfrm>
            <a:off x="5633712" y="1776892"/>
            <a:ext cx="6274820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Suur-Espoonlahdessa yli 50 000 asukasta.</a:t>
            </a:r>
            <a:endParaRPr lang="fi-FI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Valtuusto päätti 2005, että jokaisessa Espoon kaupunkikeskuksessa tulee olla aluekirjasto </a:t>
            </a:r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Aluekirjastot tarjoavat alueiden asukkaille monipuoliset palvelut ja laajat aukioloajat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Kirjasto sijaitsee liikenteen solmukohdassa. Metrolla pääsee Itä-Helsingistä asti.</a:t>
            </a:r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uva 3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1EFC473D-5D1F-45C1-8F02-1B4D4AEE5C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6184" r="5356" b="15749"/>
          <a:stretch/>
        </p:blipFill>
        <p:spPr>
          <a:xfrm>
            <a:off x="867672" y="1668289"/>
            <a:ext cx="4687982" cy="4125968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13100B0-2BF9-1AFD-A323-D2340A1B6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8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49D97570-4C77-DACE-C02C-70604030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4" b="59083"/>
          <a:stretch/>
        </p:blipFill>
        <p:spPr>
          <a:xfrm>
            <a:off x="0" y="1541355"/>
            <a:ext cx="7048522" cy="5316645"/>
          </a:xfrm>
          <a:prstGeom prst="rect">
            <a:avLst/>
          </a:prstGeom>
        </p:spPr>
      </p:pic>
      <p:pic>
        <p:nvPicPr>
          <p:cNvPr id="31" name="Kuva 30" descr="Kuvituspiirros korituolista.">
            <a:extLst>
              <a:ext uri="{FF2B5EF4-FFF2-40B4-BE49-F238E27FC236}">
                <a16:creationId xmlns:a16="http://schemas.microsoft.com/office/drawing/2014/main" id="{76166458-717E-477A-A7F5-D042804EAB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28" b="5855"/>
          <a:stretch/>
        </p:blipFill>
        <p:spPr>
          <a:xfrm>
            <a:off x="5743072" y="2195312"/>
            <a:ext cx="2552239" cy="4198767"/>
          </a:xfrm>
          <a:prstGeom prst="rect">
            <a:avLst/>
          </a:prstGeom>
        </p:spPr>
      </p:pic>
      <p:pic>
        <p:nvPicPr>
          <p:cNvPr id="35" name="Kuva 34" descr="Piirros talitiaisesta oksalla.">
            <a:extLst>
              <a:ext uri="{FF2B5EF4-FFF2-40B4-BE49-F238E27FC236}">
                <a16:creationId xmlns:a16="http://schemas.microsoft.com/office/drawing/2014/main" id="{8F6B5FEC-F24C-49E4-A01D-C817F587F8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21" b="1630"/>
          <a:stretch/>
        </p:blipFill>
        <p:spPr>
          <a:xfrm>
            <a:off x="9330158" y="1347427"/>
            <a:ext cx="2552901" cy="189611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3" y="514374"/>
            <a:ext cx="11064233" cy="965540"/>
          </a:xfrm>
        </p:spPr>
        <p:txBody>
          <a:bodyPr>
            <a:noAutofit/>
          </a:bodyPr>
          <a:lstStyle/>
          <a:p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Suunnittelun lähtökohdat</a:t>
            </a:r>
            <a:endParaRPr lang="fi-FI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Kuva 26">
            <a:extLst>
              <a:ext uri="{FF2B5EF4-FFF2-40B4-BE49-F238E27FC236}">
                <a16:creationId xmlns:a16="http://schemas.microsoft.com/office/drawing/2014/main" id="{5B9ADDB5-2806-4189-AFB3-3738A0455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  <p:sp>
        <p:nvSpPr>
          <p:cNvPr id="30" name="Tekstiruutu 1">
            <a:extLst>
              <a:ext uri="{FF2B5EF4-FFF2-40B4-BE49-F238E27FC236}">
                <a16:creationId xmlns:a16="http://schemas.microsoft.com/office/drawing/2014/main" id="{48A0009A-E9B2-4A5D-81D4-D365EC1A7BBB}"/>
              </a:ext>
            </a:extLst>
          </p:cNvPr>
          <p:cNvSpPr txBox="1"/>
          <p:nvPr/>
        </p:nvSpPr>
        <p:spPr>
          <a:xfrm>
            <a:off x="715075" y="1908112"/>
            <a:ext cx="5674573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Kirjaston suunnittelun tavoitteet:</a:t>
            </a:r>
          </a:p>
          <a:p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Yhdessä tehty (Espoo-tarinasta)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Kestävä (Espoo-tarina ja asukkailta)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Omaleimainen (asukkailta)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Kutsuva (asukkailta)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r>
              <a:rPr lang="fi-FI" sz="2400">
                <a:latin typeface="Arial" panose="020B0604020202020204" pitchFamily="34" charset="0"/>
                <a:cs typeface="Arial" panose="020B0604020202020204" pitchFamily="34" charset="0"/>
              </a:rPr>
              <a:t>Erityisesti huomioidaan erilaisten perheiden tarpeita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Kuva 31" descr="Kuvituspiirros lampusta.">
            <a:extLst>
              <a:ext uri="{FF2B5EF4-FFF2-40B4-BE49-F238E27FC236}">
                <a16:creationId xmlns:a16="http://schemas.microsoft.com/office/drawing/2014/main" id="{61F54BCD-EFE4-4A41-80CB-5D21DF4F2B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972" t="-629" r="704" b="5101"/>
          <a:stretch/>
        </p:blipFill>
        <p:spPr>
          <a:xfrm>
            <a:off x="7048522" y="1481575"/>
            <a:ext cx="1300703" cy="1585030"/>
          </a:xfrm>
          <a:prstGeom prst="rect">
            <a:avLst/>
          </a:prstGeom>
        </p:spPr>
      </p:pic>
      <p:pic>
        <p:nvPicPr>
          <p:cNvPr id="33" name="Kuva 32" descr="Kuvituspiirros vanhasta rahista.">
            <a:extLst>
              <a:ext uri="{FF2B5EF4-FFF2-40B4-BE49-F238E27FC236}">
                <a16:creationId xmlns:a16="http://schemas.microsoft.com/office/drawing/2014/main" id="{25F88E3E-DF50-4B56-933B-AAA25A425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6989" y="4758868"/>
            <a:ext cx="1389607" cy="1518344"/>
          </a:xfrm>
          <a:prstGeom prst="rect">
            <a:avLst/>
          </a:prstGeom>
        </p:spPr>
      </p:pic>
      <p:pic>
        <p:nvPicPr>
          <p:cNvPr id="34" name="Kuva 33" descr="Piirros suuresta viherkasvista.">
            <a:extLst>
              <a:ext uri="{FF2B5EF4-FFF2-40B4-BE49-F238E27FC236}">
                <a16:creationId xmlns:a16="http://schemas.microsoft.com/office/drawing/2014/main" id="{BC8E16F6-BE51-4933-B45D-2E747D0AE47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1180" b="664"/>
          <a:stretch/>
        </p:blipFill>
        <p:spPr>
          <a:xfrm>
            <a:off x="8538005" y="3245198"/>
            <a:ext cx="1486275" cy="311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0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B9C9AE59-EA08-EC8F-3062-659D6593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4" b="59083"/>
          <a:stretch/>
        </p:blipFill>
        <p:spPr>
          <a:xfrm>
            <a:off x="0" y="-1414419"/>
            <a:ext cx="10967130" cy="827242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Tekstiruutu 1">
            <a:extLst>
              <a:ext uri="{FF2B5EF4-FFF2-40B4-BE49-F238E27FC236}">
                <a16:creationId xmlns:a16="http://schemas.microsoft.com/office/drawing/2014/main" id="{D6861400-BAEE-42AF-942A-9E3433727339}"/>
              </a:ext>
            </a:extLst>
          </p:cNvPr>
          <p:cNvSpPr txBox="1"/>
          <p:nvPr/>
        </p:nvSpPr>
        <p:spPr>
          <a:xfrm>
            <a:off x="546970" y="1524000"/>
            <a:ext cx="5252769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Osallisuustyössä helposti riskinä sortuminen muka-osallisuuteen – toteutetaan vain asukkaiden pieniä ja helppoja ideoita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Yhdessä tekeminen edellytti kunnianhimoista sitoutumista toiveiden ja ideoiden näkymiseen lopputuloksessa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Oli tarpeen ylittää asiantuntijarajoja ja kyseenalaistaa vanhoja ajattelutapoja</a:t>
            </a:r>
          </a:p>
        </p:txBody>
      </p:sp>
      <p:sp>
        <p:nvSpPr>
          <p:cNvPr id="17" name="Otsikko 1">
            <a:extLst>
              <a:ext uri="{FF2B5EF4-FFF2-40B4-BE49-F238E27FC236}">
                <a16:creationId xmlns:a16="http://schemas.microsoft.com/office/drawing/2014/main" id="{F5D0BDE0-7841-44B7-A97D-B077A44C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967130" cy="908800"/>
          </a:xfrm>
        </p:spPr>
        <p:txBody>
          <a:bodyPr>
            <a:noAutofit/>
          </a:bodyPr>
          <a:lstStyle/>
          <a:p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Yhdessä tehty</a:t>
            </a:r>
            <a:endParaRPr lang="fi-FI" b="1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D990D10-0BA6-2134-591B-C186A9012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  <p:graphicFrame>
        <p:nvGraphicFramePr>
          <p:cNvPr id="12" name="Objekti 11">
            <a:extLst>
              <a:ext uri="{FF2B5EF4-FFF2-40B4-BE49-F238E27FC236}">
                <a16:creationId xmlns:a16="http://schemas.microsoft.com/office/drawing/2014/main" id="{1F2A8D6A-BC73-2620-3452-70CE69260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645987"/>
              </p:ext>
            </p:extLst>
          </p:nvPr>
        </p:nvGraphicFramePr>
        <p:xfrm>
          <a:off x="7471211" y="2797777"/>
          <a:ext cx="4107576" cy="317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269600" imgH="10260000" progId="">
                  <p:embed/>
                </p:oleObj>
              </mc:Choice>
              <mc:Fallback>
                <p:oleObj r:id="rId4" imgW="13269600" imgH="10260000" progId="">
                  <p:embed/>
                  <p:pic>
                    <p:nvPicPr>
                      <p:cNvPr id="12" name="Objekti 11">
                        <a:extLst>
                          <a:ext uri="{FF2B5EF4-FFF2-40B4-BE49-F238E27FC236}">
                            <a16:creationId xmlns:a16="http://schemas.microsoft.com/office/drawing/2014/main" id="{1F2A8D6A-BC73-2620-3452-70CE69260B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71211" y="2797777"/>
                        <a:ext cx="4107576" cy="3172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Kuva 13" descr="Kuva, joka sisältää kohteen sisä, vuode&#10;&#10;Kuvaus luotu automaattisesti">
            <a:extLst>
              <a:ext uri="{FF2B5EF4-FFF2-40B4-BE49-F238E27FC236}">
                <a16:creationId xmlns:a16="http://schemas.microsoft.com/office/drawing/2014/main" id="{5B8B3021-5498-54E2-0F6A-FA5AD18963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4377"/>
            <a:ext cx="2421490" cy="3228653"/>
          </a:xfrm>
          <a:prstGeom prst="rect">
            <a:avLst/>
          </a:prstGeom>
        </p:spPr>
      </p:pic>
      <p:sp>
        <p:nvSpPr>
          <p:cNvPr id="15" name="Nuoli: Oikea 14">
            <a:extLst>
              <a:ext uri="{FF2B5EF4-FFF2-40B4-BE49-F238E27FC236}">
                <a16:creationId xmlns:a16="http://schemas.microsoft.com/office/drawing/2014/main" id="{D4572EE1-2E4D-EF2F-19F5-BA65554CC617}"/>
              </a:ext>
            </a:extLst>
          </p:cNvPr>
          <p:cNvSpPr/>
          <p:nvPr/>
        </p:nvSpPr>
        <p:spPr>
          <a:xfrm rot="1729113">
            <a:off x="7537401" y="3164424"/>
            <a:ext cx="1815764" cy="71640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i-FI">
              <a:highlight>
                <a:srgbClr val="00FF00"/>
              </a:highligh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733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374CF0EC-BA75-20FD-CD70-5EEC087B1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4" b="59083"/>
          <a:stretch/>
        </p:blipFill>
        <p:spPr>
          <a:xfrm>
            <a:off x="0" y="1541355"/>
            <a:ext cx="7048522" cy="5316645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Tekstiruutu 1">
            <a:extLst>
              <a:ext uri="{FF2B5EF4-FFF2-40B4-BE49-F238E27FC236}">
                <a16:creationId xmlns:a16="http://schemas.microsoft.com/office/drawing/2014/main" id="{D6861400-BAEE-42AF-942A-9E3433727339}"/>
              </a:ext>
            </a:extLst>
          </p:cNvPr>
          <p:cNvSpPr txBox="1"/>
          <p:nvPr/>
        </p:nvSpPr>
        <p:spPr>
          <a:xfrm>
            <a:off x="7338611" y="2579568"/>
            <a:ext cx="4622161" cy="21852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Hullujenkin ideoiden kohdalla piti uskoa onnistumiseen, kuten auto perhealueelle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/>
                <a:ea typeface="Aktiv Grotesk" panose="020B0504020202020204" pitchFamily="34" charset="0"/>
                <a:cs typeface="Arial"/>
              </a:rPr>
              <a:t>Muista kirjastoista haettiin rohkeasti inspiraatiota</a:t>
            </a:r>
          </a:p>
          <a:p>
            <a:endParaRPr lang="en-US" sz="16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uva 8" descr="Kuva, joka sisältää kohteen rakennus, huonekalu, sisä-, lattia&#10;&#10;Kuvaus luotu automaattisesti">
            <a:extLst>
              <a:ext uri="{FF2B5EF4-FFF2-40B4-BE49-F238E27FC236}">
                <a16:creationId xmlns:a16="http://schemas.microsoft.com/office/drawing/2014/main" id="{BF930FF6-A683-E7C8-CB1B-1188300E89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1" t="12673" r="7685" b="14290"/>
          <a:stretch/>
        </p:blipFill>
        <p:spPr>
          <a:xfrm>
            <a:off x="761029" y="1702675"/>
            <a:ext cx="6287493" cy="3939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281538B-5B53-B3B2-55AB-56499E5B8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B8A0868E-B843-E295-86DA-A09D0858D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967130" cy="908800"/>
          </a:xfrm>
        </p:spPr>
        <p:txBody>
          <a:bodyPr>
            <a:noAutofit/>
          </a:bodyPr>
          <a:lstStyle/>
          <a:p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Yhdessä tehty</a:t>
            </a:r>
            <a:endParaRPr lang="fi-FI" b="1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98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F6EC01EA-6DF7-89C8-DEAC-4EB3AAFC94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t="13873" b="38712"/>
          <a:stretch/>
        </p:blipFill>
        <p:spPr>
          <a:xfrm>
            <a:off x="-12139" y="0"/>
            <a:ext cx="10032831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99" y="404740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Yhdessä tehty - menetelmiä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Tekstiruutu 1">
            <a:extLst>
              <a:ext uri="{FF2B5EF4-FFF2-40B4-BE49-F238E27FC236}">
                <a16:creationId xmlns:a16="http://schemas.microsoft.com/office/drawing/2014/main" id="{D6861400-BAEE-42AF-942A-9E3433727339}"/>
              </a:ext>
            </a:extLst>
          </p:cNvPr>
          <p:cNvSpPr txBox="1"/>
          <p:nvPr/>
        </p:nvSpPr>
        <p:spPr>
          <a:xfrm>
            <a:off x="6096000" y="1403804"/>
            <a:ext cx="5785961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Kauppakeskuksen kanssa yhteiset </a:t>
            </a:r>
            <a:r>
              <a:rPr lang="fi-FI" sz="2400" b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Kummiperheet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Syvähaastatteluja, tehtäväkirjoja perhehaastatteluja, keskusteluja perheiden kesken</a:t>
            </a:r>
            <a:endParaRPr lang="fi-FI" sz="2400" b="1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Tehtäviä alueen lasten ja nuorten kanssa päiväkodeissa ja kouluissa osana opetusta, kummiluokka</a:t>
            </a:r>
          </a:p>
          <a:p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Kuva, joka sisältää kohteen Ihmisen kasvot, kirja, vaate, sanomalehti&#10;&#10;Kuvaus luotu automaattisesti">
            <a:extLst>
              <a:ext uri="{FF2B5EF4-FFF2-40B4-BE49-F238E27FC236}">
                <a16:creationId xmlns:a16="http://schemas.microsoft.com/office/drawing/2014/main" id="{990D0629-9F26-EED9-E65D-0A3B81EA9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003" y="4041163"/>
            <a:ext cx="3775424" cy="2120900"/>
          </a:xfrm>
          <a:prstGeom prst="rect">
            <a:avLst/>
          </a:prstGeom>
        </p:spPr>
      </p:pic>
      <p:pic>
        <p:nvPicPr>
          <p:cNvPr id="12" name="Kuva 11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000110F5-E8C3-4944-BD31-949B4C9848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99" y="1441906"/>
            <a:ext cx="4150154" cy="276515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D3AFFF1-3599-7E12-691D-B57B70208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DAFF1FD-10A9-369E-7BDB-D2F0F3363F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t="13873" b="38712"/>
          <a:stretch/>
        </p:blipFill>
        <p:spPr>
          <a:xfrm>
            <a:off x="-12139" y="0"/>
            <a:ext cx="10032831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99" y="404740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Yhdessä tehty - menetelmiä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Tekstiruutu 1">
            <a:extLst>
              <a:ext uri="{FF2B5EF4-FFF2-40B4-BE49-F238E27FC236}">
                <a16:creationId xmlns:a16="http://schemas.microsoft.com/office/drawing/2014/main" id="{D6861400-BAEE-42AF-942A-9E3433727339}"/>
              </a:ext>
            </a:extLst>
          </p:cNvPr>
          <p:cNvSpPr txBox="1"/>
          <p:nvPr/>
        </p:nvSpPr>
        <p:spPr>
          <a:xfrm>
            <a:off x="6096000" y="1042897"/>
            <a:ext cx="5785961" cy="403187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Keskusteluja asukkaiden kanssa eri puolilla Espoonlahtea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 Verkkokyselyitä eri teemoista, alkaen yleisluontoisista haaveista yksityiskohtiin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Somessa julkaisujen kautta keskustelua seuraajien kanssa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r>
              <a:rPr lang="fi-FI" sz="20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Kahden vuoden ajan paljon kaikenlaista koronasta huolimatta ja koronan ansiosta </a:t>
            </a:r>
            <a:r>
              <a:rPr lang="fi-FI" sz="20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fi-FI" sz="20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Kuvan kuvausta ei ole saatavilla.">
            <a:extLst>
              <a:ext uri="{FF2B5EF4-FFF2-40B4-BE49-F238E27FC236}">
                <a16:creationId xmlns:a16="http://schemas.microsoft.com/office/drawing/2014/main" id="{1F166AEA-E2E1-44EA-86B7-7D894418E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t="5448" r="11942"/>
          <a:stretch/>
        </p:blipFill>
        <p:spPr bwMode="auto">
          <a:xfrm>
            <a:off x="481153" y="1453775"/>
            <a:ext cx="4877451" cy="371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uva 6" descr="Kuva, joka sisältää kohteen teksti, vaate, henkilö, mies&#10;&#10;Kuvaus luotu automaattisesti">
            <a:extLst>
              <a:ext uri="{FF2B5EF4-FFF2-40B4-BE49-F238E27FC236}">
                <a16:creationId xmlns:a16="http://schemas.microsoft.com/office/drawing/2014/main" id="{0E2F84A4-B5A2-0D9E-B95C-C29A99CA0E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8" t="11711" r="17101"/>
          <a:stretch/>
        </p:blipFill>
        <p:spPr>
          <a:xfrm>
            <a:off x="2346483" y="3515742"/>
            <a:ext cx="3495472" cy="2574371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8B726EA1-3254-7E8C-EC08-9AA8DBAE9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4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0B51FB-D092-9F79-EB22-0EC44937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Tähän diaan esimerkkejä abstrakteista kysymyksistä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7443E8-19EE-93E2-9514-08D27DC14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Vuokaavio </a:t>
            </a:r>
            <a:r>
              <a:rPr lang="fi-FI">
                <a:sym typeface="Wingdings" panose="05000000000000000000" pitchFamily="2" charset="2"/>
              </a:rPr>
              <a:t></a:t>
            </a:r>
          </a:p>
          <a:p>
            <a:r>
              <a:rPr lang="fi-FI">
                <a:sym typeface="Wingdings" panose="05000000000000000000" pitchFamily="2" charset="2"/>
              </a:rPr>
              <a:t>Liukumäkiesimerkki ja muuta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Tunnekysymykset</a:t>
            </a:r>
          </a:p>
          <a:p>
            <a:r>
              <a:rPr lang="fi-FI">
                <a:sym typeface="Wingdings" panose="05000000000000000000" pitchFamily="2" charset="2"/>
              </a:rPr>
              <a:t>Minkälainen äänimaailma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05D295C-67A9-95CA-2122-B55DAF23C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09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Kuva 30" descr="Kuva, joka sisältää kohteen kasvi, siluetti&#10;&#10;Kuvaus luotu automaattisesti">
            <a:extLst>
              <a:ext uri="{FF2B5EF4-FFF2-40B4-BE49-F238E27FC236}">
                <a16:creationId xmlns:a16="http://schemas.microsoft.com/office/drawing/2014/main" id="{2EE6FF9C-1F10-4EFD-8CCC-5EE6C9E206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5" t="12862" b="37135"/>
          <a:stretch/>
        </p:blipFill>
        <p:spPr>
          <a:xfrm>
            <a:off x="-9817" y="0"/>
            <a:ext cx="10341204" cy="6854328"/>
          </a:xfrm>
          <a:prstGeom prst="rect">
            <a:avLst/>
          </a:prstGeom>
        </p:spPr>
      </p:pic>
      <p:pic>
        <p:nvPicPr>
          <p:cNvPr id="32" name="Kuva 31">
            <a:extLst>
              <a:ext uri="{FF2B5EF4-FFF2-40B4-BE49-F238E27FC236}">
                <a16:creationId xmlns:a16="http://schemas.microsoft.com/office/drawing/2014/main" id="{6B918961-A251-454E-BC2D-95AC5ABEF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915" y="411887"/>
            <a:ext cx="4672190" cy="175432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39" y="483378"/>
            <a:ext cx="6555223" cy="1494538"/>
          </a:xfrm>
        </p:spPr>
        <p:txBody>
          <a:bodyPr>
            <a:normAutofit/>
          </a:bodyPr>
          <a:lstStyle/>
          <a:p>
            <a:r>
              <a:rPr lang="fi-FI" sz="4000" b="1" spc="-150">
                <a:latin typeface="Arial" panose="020B0604020202020204" pitchFamily="34" charset="0"/>
                <a:cs typeface="Arial" panose="020B0604020202020204" pitchFamily="34" charset="0"/>
              </a:rPr>
              <a:t>Asukkaiden toiveita</a:t>
            </a:r>
            <a:br>
              <a:rPr lang="fi-FI" sz="4000" b="1" spc="-15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4000" b="1" spc="-150">
                <a:latin typeface="Arial" panose="020B0604020202020204" pitchFamily="34" charset="0"/>
                <a:cs typeface="Arial" panose="020B0604020202020204" pitchFamily="34" charset="0"/>
              </a:rPr>
              <a:t>- asukkaiden sanoin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8E32CC66-2ABC-47FA-94A5-BBC071A15DAA}"/>
              </a:ext>
            </a:extLst>
          </p:cNvPr>
          <p:cNvSpPr txBox="1">
            <a:spLocks/>
          </p:cNvSpPr>
          <p:nvPr/>
        </p:nvSpPr>
        <p:spPr>
          <a:xfrm>
            <a:off x="4349573" y="2487660"/>
            <a:ext cx="2975942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Musiikkia eri muodoissa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9C1860E9-55BF-4391-B353-50E5A8A76AA1}"/>
              </a:ext>
            </a:extLst>
          </p:cNvPr>
          <p:cNvSpPr txBox="1">
            <a:spLocks/>
          </p:cNvSpPr>
          <p:nvPr/>
        </p:nvSpPr>
        <p:spPr>
          <a:xfrm>
            <a:off x="8431439" y="2564511"/>
            <a:ext cx="2204979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Koneita yms. Tarpeellista lainattavaa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9B7004B-F343-41D9-9E0F-9BC0482C949A}"/>
              </a:ext>
            </a:extLst>
          </p:cNvPr>
          <p:cNvSpPr txBox="1">
            <a:spLocks/>
          </p:cNvSpPr>
          <p:nvPr/>
        </p:nvSpPr>
        <p:spPr>
          <a:xfrm>
            <a:off x="6558296" y="4918139"/>
            <a:ext cx="2471497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Houkuttavia lehtiä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EB8E6E71-4B79-4452-A4E9-FBF0C00DA6DE}"/>
              </a:ext>
            </a:extLst>
          </p:cNvPr>
          <p:cNvSpPr txBox="1">
            <a:spLocks/>
          </p:cNvSpPr>
          <p:nvPr/>
        </p:nvSpPr>
        <p:spPr>
          <a:xfrm>
            <a:off x="9245194" y="4486368"/>
            <a:ext cx="2387787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Tapahtumia myös vanhoille ja vaivaisille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30EBF7E5-5602-44FB-95D5-13363A500639}"/>
              </a:ext>
            </a:extLst>
          </p:cNvPr>
          <p:cNvSpPr txBox="1">
            <a:spLocks/>
          </p:cNvSpPr>
          <p:nvPr/>
        </p:nvSpPr>
        <p:spPr>
          <a:xfrm>
            <a:off x="9460681" y="3233892"/>
            <a:ext cx="3239536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Yhdessä tekemistä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A1FA098-6EE7-41D0-AF1A-C636F02D90E3}"/>
              </a:ext>
            </a:extLst>
          </p:cNvPr>
          <p:cNvSpPr txBox="1"/>
          <p:nvPr/>
        </p:nvSpPr>
        <p:spPr>
          <a:xfrm>
            <a:off x="4661994" y="61116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latin typeface="Arial" panose="020B0604020202020204" pitchFamily="34" charset="0"/>
                <a:cs typeface="Arial" panose="020B0604020202020204" pitchFamily="34" charset="0"/>
              </a:rPr>
              <a:t>A celebration of books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CDAF9AC2-947C-42AE-91A5-F0DE76A3BB8A}"/>
              </a:ext>
            </a:extLst>
          </p:cNvPr>
          <p:cNvSpPr txBox="1"/>
          <p:nvPr/>
        </p:nvSpPr>
        <p:spPr>
          <a:xfrm>
            <a:off x="5837544" y="2918901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Näkisi tarkasti opasteet: missä on sitä mitä etsii kirjastossa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3A69F83-4A5E-431D-9909-51BED243AA47}"/>
              </a:ext>
            </a:extLst>
          </p:cNvPr>
          <p:cNvSpPr txBox="1"/>
          <p:nvPr/>
        </p:nvSpPr>
        <p:spPr>
          <a:xfrm>
            <a:off x="9029793" y="5267595"/>
            <a:ext cx="260318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i="1">
                <a:latin typeface="Arial" panose="020B0604020202020204" pitchFamily="34" charset="0"/>
                <a:cs typeface="Arial" panose="020B0604020202020204" pitchFamily="34" charset="0"/>
              </a:rPr>
              <a:t>Ihmisten suosittelemia kirjoja olisi esillä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BB01B41F-5B39-42EE-8E37-B52C1B2873DD}"/>
              </a:ext>
            </a:extLst>
          </p:cNvPr>
          <p:cNvSpPr txBox="1"/>
          <p:nvPr/>
        </p:nvSpPr>
        <p:spPr>
          <a:xfrm>
            <a:off x="9627341" y="3951535"/>
            <a:ext cx="36350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Erilaiset lautapelit</a:t>
            </a:r>
          </a:p>
        </p:txBody>
      </p:sp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BE5811A0-2CB4-4A8D-9FD8-BD84754D33DF}"/>
              </a:ext>
            </a:extLst>
          </p:cNvPr>
          <p:cNvSpPr txBox="1">
            <a:spLocks/>
          </p:cNvSpPr>
          <p:nvPr/>
        </p:nvSpPr>
        <p:spPr>
          <a:xfrm>
            <a:off x="6486303" y="5505030"/>
            <a:ext cx="1593789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Äänikirjoja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D2B713FF-57D3-433A-A942-27A2293058A5}"/>
              </a:ext>
            </a:extLst>
          </p:cNvPr>
          <p:cNvSpPr txBox="1"/>
          <p:nvPr/>
        </p:nvSpPr>
        <p:spPr>
          <a:xfrm>
            <a:off x="619053" y="4625752"/>
            <a:ext cx="32395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200" i="1">
                <a:latin typeface="Arial" panose="020B0604020202020204" pitchFamily="34" charset="0"/>
                <a:cs typeface="Arial" panose="020B0604020202020204" pitchFamily="34" charset="0"/>
              </a:rPr>
              <a:t>Teetä &amp; kahvia</a:t>
            </a:r>
          </a:p>
        </p:txBody>
      </p:sp>
      <p:sp>
        <p:nvSpPr>
          <p:cNvPr id="26" name="Sisällön paikkamerkki 2">
            <a:extLst>
              <a:ext uri="{FF2B5EF4-FFF2-40B4-BE49-F238E27FC236}">
                <a16:creationId xmlns:a16="http://schemas.microsoft.com/office/drawing/2014/main" id="{8D677516-797A-4AA5-8478-5244BD872A29}"/>
              </a:ext>
            </a:extLst>
          </p:cNvPr>
          <p:cNvSpPr txBox="1">
            <a:spLocks/>
          </p:cNvSpPr>
          <p:nvPr/>
        </p:nvSpPr>
        <p:spPr>
          <a:xfrm>
            <a:off x="6875857" y="2376214"/>
            <a:ext cx="1593789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Leffailtoja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D69BEC17-AE67-4397-9317-A488A8045566}"/>
              </a:ext>
            </a:extLst>
          </p:cNvPr>
          <p:cNvSpPr txBox="1"/>
          <p:nvPr/>
        </p:nvSpPr>
        <p:spPr>
          <a:xfrm>
            <a:off x="2344954" y="5197484"/>
            <a:ext cx="400923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Aukioloajat voisi olla lauantaisin ja sunnuntaisin myös ja silloin ne olisivat pidemmät kuten arkenakin</a:t>
            </a:r>
          </a:p>
        </p:txBody>
      </p:sp>
      <p:sp>
        <p:nvSpPr>
          <p:cNvPr id="30" name="Sisällön paikkamerkki 2">
            <a:extLst>
              <a:ext uri="{FF2B5EF4-FFF2-40B4-BE49-F238E27FC236}">
                <a16:creationId xmlns:a16="http://schemas.microsoft.com/office/drawing/2014/main" id="{D3D01278-3436-4AB5-8116-5B62B00DA0B6}"/>
              </a:ext>
            </a:extLst>
          </p:cNvPr>
          <p:cNvSpPr txBox="1">
            <a:spLocks/>
          </p:cNvSpPr>
          <p:nvPr/>
        </p:nvSpPr>
        <p:spPr>
          <a:xfrm>
            <a:off x="9860209" y="3009340"/>
            <a:ext cx="1809276" cy="65059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Hierova tuoli</a:t>
            </a:r>
          </a:p>
          <a:p>
            <a:endParaRPr lang="fi-FI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2B213BF-7FB2-439E-B0D3-C5B364230445}"/>
              </a:ext>
            </a:extLst>
          </p:cNvPr>
          <p:cNvSpPr txBox="1"/>
          <p:nvPr/>
        </p:nvSpPr>
        <p:spPr>
          <a:xfrm>
            <a:off x="199386" y="1912163"/>
            <a:ext cx="41104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b="1" i="1">
                <a:latin typeface="Arial" panose="020B0604020202020204" pitchFamily="34" charset="0"/>
                <a:cs typeface="Arial" panose="020B0604020202020204" pitchFamily="34" charset="0"/>
              </a:rPr>
              <a:t>“Kirjasto voisi olla inspiraation keidas, jossa toteutettaisiin erilaisia vaihtuvia teemoja ja työpajoja. Laadukkaat/trendikkäät työpajat joihin voisi osallistua esim. lasten tai ystävien kanssa. Tällä hetkellä sellaisia voisi olla esim. kukkien sidonta ja makramee tai vaikka sushi-kurssi.”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FA11D0C-EA4C-3E3A-A586-0E08CB315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4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41325A1-EB26-481B-A223-1653E7130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5"/>
          <a:stretch/>
        </p:blipFill>
        <p:spPr bwMode="auto">
          <a:xfrm>
            <a:off x="704851" y="1672528"/>
            <a:ext cx="8497764" cy="493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84C0924-A7E3-4705-B2A0-0D76900B9C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b="38712"/>
          <a:stretch/>
        </p:blipFill>
        <p:spPr>
          <a:xfrm rot="10800000">
            <a:off x="7451448" y="-13048"/>
            <a:ext cx="4766450" cy="421146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38" y="59328"/>
            <a:ext cx="7712888" cy="18269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3800" b="1" spc="-150">
                <a:latin typeface="Arial" panose="020B0604020202020204" pitchFamily="34" charset="0"/>
                <a:cs typeface="Arial" panose="020B0604020202020204" pitchFamily="34" charset="0"/>
              </a:rPr>
              <a:t>9-12 -vuotiaiden ideoita sanoin ja kuvin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D8A5647-83B5-0FD9-B9AC-6F39AA6C4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92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C84C0924-A7E3-4705-B2A0-0D76900B9C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t="13873" b="38712"/>
          <a:stretch/>
        </p:blipFill>
        <p:spPr>
          <a:xfrm>
            <a:off x="-12139" y="0"/>
            <a:ext cx="10032831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506" y="204978"/>
            <a:ext cx="7319261" cy="10218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9-12 vuotiaiden ideoita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EB2DC366-42AC-4BB8-90B1-9CD6D3E758B0}"/>
              </a:ext>
            </a:extLst>
          </p:cNvPr>
          <p:cNvSpPr txBox="1">
            <a:spLocks/>
          </p:cNvSpPr>
          <p:nvPr/>
        </p:nvSpPr>
        <p:spPr>
          <a:xfrm>
            <a:off x="485132" y="921764"/>
            <a:ext cx="8596668" cy="6900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>
                <a:latin typeface="Arial" panose="020B0604020202020204" pitchFamily="34" charset="0"/>
                <a:cs typeface="Arial" panose="020B0604020202020204" pitchFamily="34" charset="0"/>
              </a:rPr>
              <a:t>Unelmien kirjasto: mitä siellä olisi?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BB3FE448-E068-46EE-85EA-4A48CB1CB569}"/>
              </a:ext>
            </a:extLst>
          </p:cNvPr>
          <p:cNvSpPr txBox="1"/>
          <p:nvPr/>
        </p:nvSpPr>
        <p:spPr>
          <a:xfrm>
            <a:off x="578410" y="2690114"/>
            <a:ext cx="38972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lukunurkkaus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maja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kolo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12A62912-9909-47E3-977A-A17059376E7E}"/>
              </a:ext>
            </a:extLst>
          </p:cNvPr>
          <p:cNvSpPr txBox="1"/>
          <p:nvPr/>
        </p:nvSpPr>
        <p:spPr>
          <a:xfrm>
            <a:off x="1860589" y="3565636"/>
            <a:ext cx="2707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i="1">
                <a:latin typeface="Arial" panose="020B0604020202020204" pitchFamily="34" charset="0"/>
                <a:cs typeface="Arial" panose="020B0604020202020204" pitchFamily="34" charset="0"/>
              </a:rPr>
              <a:t>riippukeinu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B186906E-62EE-4F12-9176-FFDBB492D42F}"/>
              </a:ext>
            </a:extLst>
          </p:cNvPr>
          <p:cNvSpPr txBox="1"/>
          <p:nvPr/>
        </p:nvSpPr>
        <p:spPr>
          <a:xfrm>
            <a:off x="2648648" y="5899789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pallomeri</a:t>
            </a:r>
          </a:p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liukumäki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F3B192E6-D71F-40CA-B6AC-00100E87A3C8}"/>
              </a:ext>
            </a:extLst>
          </p:cNvPr>
          <p:cNvSpPr txBox="1"/>
          <p:nvPr/>
        </p:nvSpPr>
        <p:spPr>
          <a:xfrm>
            <a:off x="536600" y="4701444"/>
            <a:ext cx="2861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kiipeilypaikka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3C0B80EB-B796-4565-B12C-B6069FFD246C}"/>
              </a:ext>
            </a:extLst>
          </p:cNvPr>
          <p:cNvSpPr txBox="1"/>
          <p:nvPr/>
        </p:nvSpPr>
        <p:spPr>
          <a:xfrm>
            <a:off x="1711425" y="2087761"/>
            <a:ext cx="240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i="1">
                <a:latin typeface="Arial" panose="020B0604020202020204" pitchFamily="34" charset="0"/>
                <a:cs typeface="Arial" panose="020B0604020202020204" pitchFamily="34" charset="0"/>
              </a:rPr>
              <a:t>akvaario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3616472E-B51D-4234-A5BE-00FA7AE0B105}"/>
              </a:ext>
            </a:extLst>
          </p:cNvPr>
          <p:cNvSpPr txBox="1"/>
          <p:nvPr/>
        </p:nvSpPr>
        <p:spPr>
          <a:xfrm>
            <a:off x="4619975" y="1532069"/>
            <a:ext cx="2947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i="1">
                <a:latin typeface="Arial" panose="020B0604020202020204" pitchFamily="34" charset="0"/>
                <a:cs typeface="Arial" panose="020B0604020202020204" pitchFamily="34" charset="0"/>
              </a:rPr>
              <a:t>kasveja</a:t>
            </a:r>
          </a:p>
          <a:p>
            <a:r>
              <a:rPr lang="fi-FI" sz="3200" i="1">
                <a:latin typeface="Arial" panose="020B0604020202020204" pitchFamily="34" charset="0"/>
                <a:cs typeface="Arial" panose="020B0604020202020204" pitchFamily="34" charset="0"/>
              </a:rPr>
              <a:t>puu</a:t>
            </a:r>
          </a:p>
          <a:p>
            <a:r>
              <a:rPr lang="fi-FI" sz="3200" i="1">
                <a:latin typeface="Arial" panose="020B0604020202020204" pitchFamily="34" charset="0"/>
                <a:cs typeface="Arial" panose="020B0604020202020204" pitchFamily="34" charset="0"/>
              </a:rPr>
              <a:t>viidakko</a:t>
            </a: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400DA5C2-BC30-4012-8566-C0C8598FB88F}"/>
              </a:ext>
            </a:extLst>
          </p:cNvPr>
          <p:cNvSpPr txBox="1"/>
          <p:nvPr/>
        </p:nvSpPr>
        <p:spPr>
          <a:xfrm>
            <a:off x="4268326" y="4433451"/>
            <a:ext cx="22105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säkkituoleja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pehmeitä tuoleja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sohvia</a:t>
            </a:r>
          </a:p>
        </p:txBody>
      </p:sp>
      <p:sp>
        <p:nvSpPr>
          <p:cNvPr id="33" name="Tekstiruutu 32">
            <a:extLst>
              <a:ext uri="{FF2B5EF4-FFF2-40B4-BE49-F238E27FC236}">
                <a16:creationId xmlns:a16="http://schemas.microsoft.com/office/drawing/2014/main" id="{F533C37A-7E9A-4F11-931B-F06296319DF3}"/>
              </a:ext>
            </a:extLst>
          </p:cNvPr>
          <p:cNvSpPr txBox="1"/>
          <p:nvPr/>
        </p:nvSpPr>
        <p:spPr>
          <a:xfrm>
            <a:off x="2031022" y="1631561"/>
            <a:ext cx="2086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ompelukone</a:t>
            </a:r>
          </a:p>
        </p:txBody>
      </p:sp>
      <p:sp>
        <p:nvSpPr>
          <p:cNvPr id="34" name="Tekstiruutu 33">
            <a:extLst>
              <a:ext uri="{FF2B5EF4-FFF2-40B4-BE49-F238E27FC236}">
                <a16:creationId xmlns:a16="http://schemas.microsoft.com/office/drawing/2014/main" id="{A1F46820-2B6E-4B8D-802D-C7B098DCB145}"/>
              </a:ext>
            </a:extLst>
          </p:cNvPr>
          <p:cNvSpPr txBox="1"/>
          <p:nvPr/>
        </p:nvSpPr>
        <p:spPr>
          <a:xfrm>
            <a:off x="2297011" y="4211210"/>
            <a:ext cx="2086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pehmoja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9CF2A40C-C665-44D1-86D5-45C0AEA13E41}"/>
              </a:ext>
            </a:extLst>
          </p:cNvPr>
          <p:cNvSpPr txBox="1"/>
          <p:nvPr/>
        </p:nvSpPr>
        <p:spPr>
          <a:xfrm>
            <a:off x="1076746" y="4128362"/>
            <a:ext cx="1384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 err="1">
                <a:latin typeface="Arial" panose="020B0604020202020204" pitchFamily="34" charset="0"/>
                <a:cs typeface="Arial" panose="020B0604020202020204" pitchFamily="34" charset="0"/>
              </a:rPr>
              <a:t>tramppa</a:t>
            </a:r>
            <a:endParaRPr lang="fi-FI" sz="2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CE92ED2F-9531-4425-816A-C7BA2A96B54B}"/>
              </a:ext>
            </a:extLst>
          </p:cNvPr>
          <p:cNvSpPr txBox="1"/>
          <p:nvPr/>
        </p:nvSpPr>
        <p:spPr>
          <a:xfrm>
            <a:off x="718528" y="5641222"/>
            <a:ext cx="2429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maisemaikkuna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0DED3341-1601-45F1-BD2E-982D9D7FBDCE}"/>
              </a:ext>
            </a:extLst>
          </p:cNvPr>
          <p:cNvSpPr txBox="1"/>
          <p:nvPr/>
        </p:nvSpPr>
        <p:spPr>
          <a:xfrm>
            <a:off x="6462951" y="5875030"/>
            <a:ext cx="4191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eri korkeudella oleskelupaikkoja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33E5EF63-63F3-4DBB-823A-16D37807D086}"/>
              </a:ext>
            </a:extLst>
          </p:cNvPr>
          <p:cNvSpPr txBox="1"/>
          <p:nvPr/>
        </p:nvSpPr>
        <p:spPr>
          <a:xfrm>
            <a:off x="1588685" y="5237870"/>
            <a:ext cx="232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lukukoira/eläin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020A84F2-DA05-415D-ADD0-1CCAC751FB6F}"/>
              </a:ext>
            </a:extLst>
          </p:cNvPr>
          <p:cNvSpPr txBox="1"/>
          <p:nvPr/>
        </p:nvSpPr>
        <p:spPr>
          <a:xfrm>
            <a:off x="4770812" y="3651283"/>
            <a:ext cx="2240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kattoon taivas/pilviä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8563E60E-5FBB-4D1B-A99E-5C0E2CB51BF7}"/>
              </a:ext>
            </a:extLst>
          </p:cNvPr>
          <p:cNvSpPr txBox="1"/>
          <p:nvPr/>
        </p:nvSpPr>
        <p:spPr>
          <a:xfrm>
            <a:off x="4076861" y="3157819"/>
            <a:ext cx="242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vesiputous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92A0A09-19D2-0C75-AF48-DB0C1752A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  <p:pic>
        <p:nvPicPr>
          <p:cNvPr id="5" name="Kuva 4" descr="Kuva, joka sisältää kohteen kirjahylly, sisä-, kirja, Hyllyt&#10;&#10;Kuvaus luotu automaattisesti">
            <a:extLst>
              <a:ext uri="{FF2B5EF4-FFF2-40B4-BE49-F238E27FC236}">
                <a16:creationId xmlns:a16="http://schemas.microsoft.com/office/drawing/2014/main" id="{9B5034FE-E7C5-69D8-AC6F-53F108CB49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00"/>
          <a:stretch/>
        </p:blipFill>
        <p:spPr>
          <a:xfrm>
            <a:off x="7123493" y="921362"/>
            <a:ext cx="4105561" cy="475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55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538482F9-20F5-838B-7377-DC33AC3F77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t="13873" b="38712"/>
          <a:stretch/>
        </p:blipFill>
        <p:spPr>
          <a:xfrm>
            <a:off x="-12139" y="0"/>
            <a:ext cx="10032831" cy="68580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Tekstiruutu 1">
            <a:extLst>
              <a:ext uri="{FF2B5EF4-FFF2-40B4-BE49-F238E27FC236}">
                <a16:creationId xmlns:a16="http://schemas.microsoft.com/office/drawing/2014/main" id="{D6861400-BAEE-42AF-942A-9E3433727339}"/>
              </a:ext>
            </a:extLst>
          </p:cNvPr>
          <p:cNvSpPr txBox="1"/>
          <p:nvPr/>
        </p:nvSpPr>
        <p:spPr>
          <a:xfrm>
            <a:off x="589725" y="4919008"/>
            <a:ext cx="10707750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Erilaiset ideataulut tiloissa kutsuvat antamaan palautetta ja ideoita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Palautteisiin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vastataan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asiakastilassa</a:t>
            </a:r>
            <a:endParaRPr lang="en-US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Ensimmäisen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vuoden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aikana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toteutimme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65 %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asukkaiden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toiveista</a:t>
            </a:r>
            <a:r>
              <a:rPr lang="en-US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endParaRPr lang="en-US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24916B7-24F8-460B-B0FF-05D9E9D6F2A6}"/>
              </a:ext>
            </a:extLst>
          </p:cNvPr>
          <p:cNvSpPr txBox="1">
            <a:spLocks/>
          </p:cNvSpPr>
          <p:nvPr/>
        </p:nvSpPr>
        <p:spPr>
          <a:xfrm>
            <a:off x="794460" y="399189"/>
            <a:ext cx="10233713" cy="90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Yhdessä tehty kirjasto – tekeminen jatkuu arjessa</a:t>
            </a:r>
          </a:p>
        </p:txBody>
      </p:sp>
      <p:pic>
        <p:nvPicPr>
          <p:cNvPr id="16" name="Picture 2" descr="Kuvassa voi olla 1 henkilö ja sisätila">
            <a:extLst>
              <a:ext uri="{FF2B5EF4-FFF2-40B4-BE49-F238E27FC236}">
                <a16:creationId xmlns:a16="http://schemas.microsoft.com/office/drawing/2014/main" id="{5347CF59-0BEE-41E0-9770-9D361B2D7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7" b="21584"/>
          <a:stretch/>
        </p:blipFill>
        <p:spPr bwMode="auto">
          <a:xfrm>
            <a:off x="794460" y="1529053"/>
            <a:ext cx="4082233" cy="31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C461214-1D63-0E98-5842-BF1611793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251" y="1474196"/>
            <a:ext cx="2114912" cy="3233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uva 6" descr="Kuva, joka sisältää kohteen teksti, liitutaulu, ikkuna&#10;&#10;Kuvaus luotu automaattisesti">
            <a:extLst>
              <a:ext uri="{FF2B5EF4-FFF2-40B4-BE49-F238E27FC236}">
                <a16:creationId xmlns:a16="http://schemas.microsoft.com/office/drawing/2014/main" id="{7E204374-7287-123C-F8C6-D93BA5BC35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r="2778"/>
          <a:stretch/>
        </p:blipFill>
        <p:spPr>
          <a:xfrm>
            <a:off x="5027684" y="1501743"/>
            <a:ext cx="3868810" cy="323399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14F0CAD-09BB-5C65-5FA8-04BD539AC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15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E3C65E7E-C735-2F6E-0609-87DCF42F28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410" r="-1705" b="51500"/>
          <a:stretch/>
        </p:blipFill>
        <p:spPr>
          <a:xfrm>
            <a:off x="0" y="-466305"/>
            <a:ext cx="12192000" cy="732430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Kestävä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50D7F06-F2EE-4939-8EA9-0388BE46BB70}"/>
              </a:ext>
            </a:extLst>
          </p:cNvPr>
          <p:cNvSpPr txBox="1"/>
          <p:nvPr/>
        </p:nvSpPr>
        <p:spPr>
          <a:xfrm>
            <a:off x="339970" y="4578465"/>
            <a:ext cx="1122999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Puusepäntyönä 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rakennettuja </a:t>
            </a: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erikoiskalusteita ja kirjahyllyjä lukuun ottamatta 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valtaosa kalusteista on kierrätyskalusteita</a:t>
            </a:r>
            <a:endParaRPr lang="en-US" sz="2400" b="0" i="0">
              <a:solidFill>
                <a:srgbClr val="000000"/>
              </a:solidFill>
              <a:effectLst/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Kierrätyskeskus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 </a:t>
            </a: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on kunnostanut</a:t>
            </a: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ja tuunannut kalusteet kirjastoon sopiviksi</a:t>
            </a:r>
            <a:r>
              <a:rPr lang="en-US" sz="2400" b="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Täydennyksiä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kirjaston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kalustukseen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tehdään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edelleen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Kierrätyskeskuksesta</a:t>
            </a:r>
            <a:endParaRPr lang="en-US" sz="2400">
              <a:solidFill>
                <a:srgbClr val="000000"/>
              </a:solidFill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B069753-4FBE-4D7A-BABB-39052A505CB7}"/>
              </a:ext>
            </a:extLst>
          </p:cNvPr>
          <p:cNvSpPr txBox="1"/>
          <p:nvPr/>
        </p:nvSpPr>
        <p:spPr>
          <a:xfrm>
            <a:off x="4807671" y="619250"/>
            <a:ext cx="641965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“Kauniit, persoonalliset ja kotoisat kierrätyshuonekalut”</a:t>
            </a:r>
          </a:p>
        </p:txBody>
      </p:sp>
      <p:pic>
        <p:nvPicPr>
          <p:cNvPr id="6" name="Kuva 5" descr="Kuva, joka sisältää kohteen ulko, alue&#10;&#10;Kuvaus luotu automaattisesti">
            <a:extLst>
              <a:ext uri="{FF2B5EF4-FFF2-40B4-BE49-F238E27FC236}">
                <a16:creationId xmlns:a16="http://schemas.microsoft.com/office/drawing/2014/main" id="{67F38A9F-53AF-4351-8FD2-A2E6B5B9C2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4" b="11428"/>
          <a:stretch/>
        </p:blipFill>
        <p:spPr>
          <a:xfrm>
            <a:off x="6660270" y="1459194"/>
            <a:ext cx="4567054" cy="296806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DF1A7E9-04A8-F159-CA99-0B4930AB2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60" y="1446374"/>
            <a:ext cx="5307431" cy="298088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2D5E4CC-2B83-28E5-289D-455955EA28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74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uva 20">
            <a:extLst>
              <a:ext uri="{FF2B5EF4-FFF2-40B4-BE49-F238E27FC236}">
                <a16:creationId xmlns:a16="http://schemas.microsoft.com/office/drawing/2014/main" id="{9E826433-94CB-66CA-35C1-F28AB59753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410" r="-1705" b="51500"/>
          <a:stretch/>
        </p:blipFill>
        <p:spPr>
          <a:xfrm>
            <a:off x="0" y="-466305"/>
            <a:ext cx="12192000" cy="732430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Kestävä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50D7F06-F2EE-4939-8EA9-0388BE46BB70}"/>
              </a:ext>
            </a:extLst>
          </p:cNvPr>
          <p:cNvSpPr txBox="1"/>
          <p:nvPr/>
        </p:nvSpPr>
        <p:spPr>
          <a:xfrm>
            <a:off x="415219" y="4076037"/>
            <a:ext cx="11776781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Kirjava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kierrätysestetiikka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mahdollistaa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kalusteita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eri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lähteistä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, mm. </a:t>
            </a:r>
            <a:r>
              <a:rPr lang="en-US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kaupunginmuseolta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Muiden kirjastojen kaappien ja varastojen perältä kerättiin käyttötavaroita ja huonekaluja kirjastoon</a:t>
            </a:r>
            <a:endParaRPr lang="en-US" sz="2400">
              <a:solidFill>
                <a:srgbClr val="000000"/>
              </a:solidFill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</a:t>
            </a:r>
            <a:r>
              <a:rPr lang="fi-FI" sz="2400" err="1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alusteita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voi tuunata ja korjata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Kierrätystyyli on anteeksiantavampi patinalle ja kulumiselle.</a:t>
            </a:r>
            <a:endParaRPr lang="fi-FI" sz="2400" b="0" i="0">
              <a:solidFill>
                <a:srgbClr val="000000"/>
              </a:solidFill>
              <a:effectLst/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Kuva 18" descr="Kuva, joka sisältää kohteen sisä-, seinä, lattia, sisustussuunnittelu&#10;&#10;Kuvaus luotu automaattisesti">
            <a:extLst>
              <a:ext uri="{FF2B5EF4-FFF2-40B4-BE49-F238E27FC236}">
                <a16:creationId xmlns:a16="http://schemas.microsoft.com/office/drawing/2014/main" id="{BE46E8FE-F4E7-6AF6-F041-49B44AF19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27" y="1338546"/>
            <a:ext cx="3783231" cy="2334963"/>
          </a:xfrm>
          <a:prstGeom prst="rect">
            <a:avLst/>
          </a:prstGeom>
        </p:spPr>
      </p:pic>
      <p:pic>
        <p:nvPicPr>
          <p:cNvPr id="11" name="Kuva 10" descr="Kuva, joka sisältää kohteen huonekalu, kirjahylly, kirja, rakennus&#10;&#10;Kuvaus luotu automaattisesti">
            <a:extLst>
              <a:ext uri="{FF2B5EF4-FFF2-40B4-BE49-F238E27FC236}">
                <a16:creationId xmlns:a16="http://schemas.microsoft.com/office/drawing/2014/main" id="{6E64CD1D-CAC0-565E-6B57-9D86B6CC4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7" t="14834"/>
          <a:stretch/>
        </p:blipFill>
        <p:spPr>
          <a:xfrm>
            <a:off x="7376907" y="947523"/>
            <a:ext cx="4222404" cy="2725986"/>
          </a:xfrm>
          <a:prstGeom prst="rect">
            <a:avLst/>
          </a:prstGeom>
        </p:spPr>
      </p:pic>
      <p:pic>
        <p:nvPicPr>
          <p:cNvPr id="3" name="Kuva 2" descr="Kuva, joka sisältää kohteen lentokone, piha-, piippu, kone&#10;&#10;Kuvaus luotu automaattisesti">
            <a:extLst>
              <a:ext uri="{FF2B5EF4-FFF2-40B4-BE49-F238E27FC236}">
                <a16:creationId xmlns:a16="http://schemas.microsoft.com/office/drawing/2014/main" id="{73FED0FD-017E-FCB1-6132-4AC2281CDE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9" r="11203" b="4581"/>
          <a:stretch/>
        </p:blipFill>
        <p:spPr>
          <a:xfrm rot="5400000">
            <a:off x="5237346" y="1143881"/>
            <a:ext cx="2454039" cy="3471221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F1094248-8333-F389-2693-4731BABCB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11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5EDD2132-5544-D6A3-43F8-954F130048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410" r="-1705" b="51500"/>
          <a:stretch/>
        </p:blipFill>
        <p:spPr>
          <a:xfrm>
            <a:off x="0" y="-447014"/>
            <a:ext cx="12192000" cy="732430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Kestävä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50D7F06-F2EE-4939-8EA9-0388BE46BB70}"/>
              </a:ext>
            </a:extLst>
          </p:cNvPr>
          <p:cNvSpPr txBox="1"/>
          <p:nvPr/>
        </p:nvSpPr>
        <p:spPr>
          <a:xfrm>
            <a:off x="769278" y="4628917"/>
            <a:ext cx="10958244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Puusepän tekemät erikoiskalusteet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ovat</a:t>
            </a: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kevyesti käsiteltyä vaneria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Vanhoja kierrätyslautoja</a:t>
            </a: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 on </a:t>
            </a:r>
            <a:r>
              <a:rPr lang="fi-FI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hyödynnetty eri paikoin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Osa pöydistä tehty kierrätysparketista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  <a:latin typeface="Arial"/>
                <a:ea typeface="Aktiv Grotesk" panose="020B0504020202020204" pitchFamily="34" charset="0"/>
                <a:cs typeface="Arial"/>
              </a:rPr>
              <a:t>Tekstiililattian materiaalina myös kierrätettyjä kalaverkkoja</a:t>
            </a:r>
            <a:endParaRPr lang="fi-FI" sz="2400">
              <a:solidFill>
                <a:srgbClr val="000000"/>
              </a:solidFill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B069753-4FBE-4D7A-BABB-39052A505CB7}"/>
              </a:ext>
            </a:extLst>
          </p:cNvPr>
          <p:cNvSpPr txBox="1"/>
          <p:nvPr/>
        </p:nvSpPr>
        <p:spPr>
          <a:xfrm>
            <a:off x="4969717" y="627185"/>
            <a:ext cx="47047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i="1">
                <a:solidFill>
                  <a:srgbClr val="333333"/>
                </a:solidFill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“</a:t>
            </a:r>
            <a:r>
              <a:rPr lang="fi-FI" sz="2400" i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Pinnoissa luonnonmateriaaleja"</a:t>
            </a:r>
            <a:endParaRPr lang="fi-FI" sz="2400" i="1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Kuva 5" descr="Kuva, joka sisältää kohteen puinen, rakennus, lattia, puu&#10;&#10;Kuvaus luotu automaattisesti">
            <a:extLst>
              <a:ext uri="{FF2B5EF4-FFF2-40B4-BE49-F238E27FC236}">
                <a16:creationId xmlns:a16="http://schemas.microsoft.com/office/drawing/2014/main" id="{EF52BB71-A35F-415F-A918-CB5921BADE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27" y="1474413"/>
            <a:ext cx="3887347" cy="2915510"/>
          </a:xfrm>
          <a:prstGeom prst="rect">
            <a:avLst/>
          </a:prstGeom>
        </p:spPr>
      </p:pic>
      <p:pic>
        <p:nvPicPr>
          <p:cNvPr id="8" name="Kuva 7" descr="Kuva, joka sisältää kohteen puinen, Lankku, puutavara, puu&#10;&#10;Kuvaus luotu automaattisesti">
            <a:extLst>
              <a:ext uri="{FF2B5EF4-FFF2-40B4-BE49-F238E27FC236}">
                <a16:creationId xmlns:a16="http://schemas.microsoft.com/office/drawing/2014/main" id="{B31DA0A9-84B4-1C87-6216-5228F3571D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17" y="1474413"/>
            <a:ext cx="3877590" cy="2908192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F59CF75-A7F1-932D-7C19-E44D844AD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06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20A110D5-F239-79C5-2890-DB849F1B25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t="25708" b="25494"/>
          <a:stretch/>
        </p:blipFill>
        <p:spPr>
          <a:xfrm>
            <a:off x="0" y="1"/>
            <a:ext cx="1165607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Omaleimainen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DEAF61D-C439-4686-9D86-C603C7A078C2}"/>
              </a:ext>
            </a:extLst>
          </p:cNvPr>
          <p:cNvSpPr txBox="1"/>
          <p:nvPr/>
        </p:nvSpPr>
        <p:spPr>
          <a:xfrm>
            <a:off x="857851" y="4790033"/>
            <a:ext cx="10233714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Kirjaston käyttäjä tuntee astuvansa kauppakeskuksesta toisenlaiseen maailmaan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Espoonlahden identiteetti on läsnä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Ulkotilamainen</a:t>
            </a:r>
            <a:endParaRPr lang="fi-FI" sz="2400">
              <a:latin typeface="Arial" panose="020B0604020202020204" pitchFamily="34" charset="0"/>
              <a:ea typeface="Aktiv Grotesk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203278C1-3D88-40FA-99AA-DF936303B160}"/>
              </a:ext>
            </a:extLst>
          </p:cNvPr>
          <p:cNvSpPr txBox="1"/>
          <p:nvPr/>
        </p:nvSpPr>
        <p:spPr>
          <a:xfrm>
            <a:off x="6217293" y="6060835"/>
            <a:ext cx="327323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i="1">
              <a:solidFill>
                <a:srgbClr val="333333"/>
              </a:solidFill>
              <a:latin typeface="Aktiv Grotesk" panose="020B0504020202020204" pitchFamily="34" charset="0"/>
              <a:ea typeface="Aktiv Grotesk" panose="020B0504020202020204" pitchFamily="34" charset="0"/>
              <a:cs typeface="Aktiv Grotesk" panose="020B0504020202020204" pitchFamily="34" charset="0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F1AEBF9-EBF2-0CA8-409D-99DE42BF4714}"/>
              </a:ext>
            </a:extLst>
          </p:cNvPr>
          <p:cNvSpPr txBox="1"/>
          <p:nvPr/>
        </p:nvSpPr>
        <p:spPr>
          <a:xfrm>
            <a:off x="939942" y="1150687"/>
            <a:ext cx="633657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i="1">
                <a:latin typeface="Arial" panose="020B0604020202020204" pitchFamily="34" charset="0"/>
                <a:cs typeface="Arial" panose="020B0604020202020204" pitchFamily="34" charset="0"/>
              </a:rPr>
              <a:t>"Luontoa tai merta mukaileva värimaailma irrottaisi kauppakeskuksen arjesta ja tohinasta kuin lähde."</a:t>
            </a:r>
            <a:endParaRPr lang="fi-FI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6749F19-971A-5E8B-A35E-0A28C60AA5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478401" y="2007498"/>
            <a:ext cx="4466273" cy="2619590"/>
          </a:xfrm>
          <a:prstGeom prst="rect">
            <a:avLst/>
          </a:prstGeom>
        </p:spPr>
      </p:pic>
      <p:pic>
        <p:nvPicPr>
          <p:cNvPr id="9" name="Kuva 8" descr="Kuva, joka sisältää kohteen piha-, puu, vesi, taivas&#10;&#10;Kuvaus luotu automaattisesti">
            <a:extLst>
              <a:ext uri="{FF2B5EF4-FFF2-40B4-BE49-F238E27FC236}">
                <a16:creationId xmlns:a16="http://schemas.microsoft.com/office/drawing/2014/main" id="{454175A9-2FC0-D50C-786E-CB4626F128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9" t="30711" r="20113" b="24557"/>
          <a:stretch/>
        </p:blipFill>
        <p:spPr>
          <a:xfrm>
            <a:off x="939942" y="2032092"/>
            <a:ext cx="5186147" cy="2594996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418B366E-C247-9835-D18C-31DB176DE5C5}"/>
              </a:ext>
            </a:extLst>
          </p:cNvPr>
          <p:cNvSpPr txBox="1"/>
          <p:nvPr/>
        </p:nvSpPr>
        <p:spPr>
          <a:xfrm>
            <a:off x="7180699" y="1272247"/>
            <a:ext cx="6344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“</a:t>
            </a:r>
            <a:r>
              <a:rPr lang="en-US" sz="1800" i="1" err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Teemana</a:t>
            </a:r>
            <a:r>
              <a:rPr lang="en-US" sz="1800" i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 Espoon </a:t>
            </a:r>
            <a:r>
              <a:rPr lang="en-US" sz="1800" i="1" err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saaristot</a:t>
            </a:r>
            <a:r>
              <a:rPr lang="en-US" sz="1800" i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, </a:t>
            </a:r>
            <a:r>
              <a:rPr lang="en-US" sz="1800" i="1" err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rannat</a:t>
            </a:r>
            <a:r>
              <a:rPr lang="en-US" sz="1800" i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, </a:t>
            </a:r>
            <a:r>
              <a:rPr lang="en-US" sz="1800" i="1" err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metsät</a:t>
            </a:r>
            <a:r>
              <a:rPr lang="en-US" sz="1800" i="1">
                <a:latin typeface="Aktiv Grotesk" panose="020B0504020202020204" pitchFamily="34" charset="0"/>
                <a:ea typeface="Aktiv Grotesk" panose="020B0504020202020204" pitchFamily="34" charset="0"/>
                <a:cs typeface="Aktiv Grotesk" panose="020B0504020202020204" pitchFamily="34" charset="0"/>
              </a:rPr>
              <a:t>.”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6AB7B1AB-DE55-F680-A33A-33A019AD3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77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EAC2ACB5-9EC7-35B2-04D3-C099461258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t="25708" b="25494"/>
          <a:stretch/>
        </p:blipFill>
        <p:spPr>
          <a:xfrm>
            <a:off x="0" y="1"/>
            <a:ext cx="1165607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Omaleimainen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203278C1-3D88-40FA-99AA-DF936303B160}"/>
              </a:ext>
            </a:extLst>
          </p:cNvPr>
          <p:cNvSpPr txBox="1"/>
          <p:nvPr/>
        </p:nvSpPr>
        <p:spPr>
          <a:xfrm>
            <a:off x="6217293" y="6060835"/>
            <a:ext cx="327323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i="1">
              <a:solidFill>
                <a:srgbClr val="333333"/>
              </a:solidFill>
              <a:latin typeface="Aktiv Grotesk" panose="020B0504020202020204" pitchFamily="34" charset="0"/>
              <a:ea typeface="Aktiv Grotesk" panose="020B0504020202020204" pitchFamily="34" charset="0"/>
              <a:cs typeface="Aktiv Grotesk" panose="020B0504020202020204" pitchFamily="34" charset="0"/>
            </a:endParaRPr>
          </a:p>
        </p:txBody>
      </p:sp>
      <p:pic>
        <p:nvPicPr>
          <p:cNvPr id="5" name="Kuva 4" descr="Kuva, joka sisältää kohteen teksti, hylly, kirja, kirjasto&#10;&#10;Kuvaus luotu automaattisesti">
            <a:extLst>
              <a:ext uri="{FF2B5EF4-FFF2-40B4-BE49-F238E27FC236}">
                <a16:creationId xmlns:a16="http://schemas.microsoft.com/office/drawing/2014/main" id="{19F102F4-DDEA-4FA9-A5E9-9462F26AF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5" y="1455359"/>
            <a:ext cx="3780237" cy="283517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D77B6BB1-F8FC-3C61-1485-FD2679CAF240}"/>
              </a:ext>
            </a:extLst>
          </p:cNvPr>
          <p:cNvSpPr txBox="1"/>
          <p:nvPr/>
        </p:nvSpPr>
        <p:spPr>
          <a:xfrm>
            <a:off x="5889765" y="668922"/>
            <a:ext cx="48524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i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“Rohkea ja mielenkiintoinen sisustus”</a:t>
            </a:r>
            <a:endParaRPr lang="fi-F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uva 10" descr="Kuva, joka sisältää kohteen jalkineet, vaate, teksti, sisä-&#10;&#10;Kuvaus luotu automaattisesti">
            <a:extLst>
              <a:ext uri="{FF2B5EF4-FFF2-40B4-BE49-F238E27FC236}">
                <a16:creationId xmlns:a16="http://schemas.microsoft.com/office/drawing/2014/main" id="{723253B3-734B-5050-F996-74FB42797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102" y="1473202"/>
            <a:ext cx="5953613" cy="2817335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25863263-EB36-9FA7-37F4-FB060D2B1409}"/>
              </a:ext>
            </a:extLst>
          </p:cNvPr>
          <p:cNvSpPr txBox="1"/>
          <p:nvPr/>
        </p:nvSpPr>
        <p:spPr>
          <a:xfrm>
            <a:off x="933165" y="4710143"/>
            <a:ext cx="105157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Tunteita herättävä ympäristö</a:t>
            </a:r>
            <a:r>
              <a:rPr lang="en-US" sz="2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Persoonallinen, erottuva ja yllätyksellinen</a:t>
            </a:r>
            <a:r>
              <a:rPr lang="en-US" sz="2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Kiehtova ja kerroksellinen</a:t>
            </a:r>
            <a:endParaRPr lang="en-US" sz="2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83C44B98-F63D-48E1-684A-38370E41C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15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9A6D57C-5F7C-88FC-A91B-EF7199758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7" b="47583"/>
          <a:stretch/>
        </p:blipFill>
        <p:spPr>
          <a:xfrm>
            <a:off x="0" y="-1994561"/>
            <a:ext cx="12952429" cy="885256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8"/>
            <a:ext cx="10233713" cy="908800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Kutsuva kirjasto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81368C7-02DE-4803-B9AA-3845895D49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DEAF61D-C439-4686-9D86-C603C7A078C2}"/>
              </a:ext>
            </a:extLst>
          </p:cNvPr>
          <p:cNvSpPr txBox="1"/>
          <p:nvPr/>
        </p:nvSpPr>
        <p:spPr>
          <a:xfrm>
            <a:off x="6400801" y="2435723"/>
            <a:ext cx="5432178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>
                <a:latin typeface="Arial" panose="020B0604020202020204" pitchFamily="34" charset="0"/>
                <a:cs typeface="Arial" panose="020B0604020202020204" pitchFamily="34" charset="0"/>
              </a:rPr>
              <a:t>Kotoisa ja lämmin lähikirjaston henki, ei ”julkinen instituutio”.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>
                <a:latin typeface="Arial" panose="020B0604020202020204" pitchFamily="34" charset="0"/>
                <a:cs typeface="Arial" panose="020B0604020202020204" pitchFamily="34" charset="0"/>
              </a:rPr>
              <a:t>Kaikki tuntevat olevansa tervetulleita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>
                <a:latin typeface="Arial" panose="020B0604020202020204" pitchFamily="34" charset="0"/>
                <a:cs typeface="Arial" panose="020B0604020202020204" pitchFamily="34" charset="0"/>
              </a:rPr>
              <a:t>Erityisesti kaikenlaisten perheiden tarpeet huomioitu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60626DE-98E1-46CC-9A92-22CD296F1B3C}"/>
              </a:ext>
            </a:extLst>
          </p:cNvPr>
          <p:cNvSpPr txBox="1"/>
          <p:nvPr/>
        </p:nvSpPr>
        <p:spPr>
          <a:xfrm>
            <a:off x="5255067" y="754853"/>
            <a:ext cx="560343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"Pitää olla kiva tulla ja olla, käydä ja taas tulla"</a:t>
            </a:r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5" name="Kuva 4" descr="Kuva, joka sisältää kohteen teksti, sisä, lattia, eläminen&#10;&#10;Kuvaus luotu automaattisesti">
            <a:extLst>
              <a:ext uri="{FF2B5EF4-FFF2-40B4-BE49-F238E27FC236}">
                <a16:creationId xmlns:a16="http://schemas.microsoft.com/office/drawing/2014/main" id="{493A39A4-0B07-426C-8D9C-22F4950702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7"/>
          <a:stretch/>
        </p:blipFill>
        <p:spPr>
          <a:xfrm>
            <a:off x="696010" y="2265353"/>
            <a:ext cx="5324977" cy="346614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7252A7F-98D5-908E-E937-1A0262627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57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2840378-F60B-4778-9C15-E77DA028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7" b="47583"/>
          <a:stretch/>
        </p:blipFill>
        <p:spPr>
          <a:xfrm>
            <a:off x="0" y="-1994561"/>
            <a:ext cx="12952429" cy="8852562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9A52ACA1-3F80-6115-35C3-6C693944F7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79" t="3867" r="4292" b="23137"/>
          <a:stretch/>
        </p:blipFill>
        <p:spPr>
          <a:xfrm>
            <a:off x="6665163" y="1488066"/>
            <a:ext cx="4400978" cy="2966213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95FAA97A-CE6C-2F7B-7AD8-43F2CAC3469C}"/>
              </a:ext>
            </a:extLst>
          </p:cNvPr>
          <p:cNvSpPr txBox="1"/>
          <p:nvPr/>
        </p:nvSpPr>
        <p:spPr>
          <a:xfrm>
            <a:off x="843564" y="1853281"/>
            <a:ext cx="55553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”Voisi istua puun alla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 ja kuunnella lintujen liverrystä”</a:t>
            </a:r>
            <a:endParaRPr lang="fi-FI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2B35ED51-2168-858D-FED4-1955610F5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61" r="12534"/>
          <a:stretch/>
        </p:blipFill>
        <p:spPr>
          <a:xfrm>
            <a:off x="883228" y="3124210"/>
            <a:ext cx="5476046" cy="3368665"/>
          </a:xfrm>
          <a:prstGeom prst="rect">
            <a:avLst/>
          </a:prstGeom>
        </p:spPr>
      </p:pic>
      <p:sp>
        <p:nvSpPr>
          <p:cNvPr id="14" name="Otsikko 13">
            <a:extLst>
              <a:ext uri="{FF2B5EF4-FFF2-40B4-BE49-F238E27FC236}">
                <a16:creationId xmlns:a16="http://schemas.microsoft.com/office/drawing/2014/main" id="{47824181-78E0-39FE-A535-99A71932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Kutsuva kirjasto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0C9226B-DABF-8B05-D68F-47BF465B6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78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78C8416F-A7C0-B0B6-9DC8-8C09035DA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7" b="47583"/>
          <a:stretch/>
        </p:blipFill>
        <p:spPr>
          <a:xfrm>
            <a:off x="0" y="-1994561"/>
            <a:ext cx="12952429" cy="8852562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AA6E9277-53B5-4197-9E31-33BAFC2C30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9E47D51-B411-424F-9A59-F8277FDAF82E}"/>
              </a:ext>
            </a:extLst>
          </p:cNvPr>
          <p:cNvSpPr txBox="1">
            <a:spLocks/>
          </p:cNvSpPr>
          <p:nvPr/>
        </p:nvSpPr>
        <p:spPr>
          <a:xfrm>
            <a:off x="3409121" y="1592873"/>
            <a:ext cx="1844083" cy="705025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Tervehtisi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A3B62426-11D3-41D2-84C4-BB84922EA46D}"/>
              </a:ext>
            </a:extLst>
          </p:cNvPr>
          <p:cNvSpPr txBox="1">
            <a:spLocks/>
          </p:cNvSpPr>
          <p:nvPr/>
        </p:nvSpPr>
        <p:spPr>
          <a:xfrm>
            <a:off x="8816934" y="1956461"/>
            <a:ext cx="2525133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Auttaisi aineiston ja tiedon löytämisessä</a:t>
            </a:r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AD7D2A9A-F0E2-4D5A-B417-C161FD263DFB}"/>
              </a:ext>
            </a:extLst>
          </p:cNvPr>
          <p:cNvSpPr txBox="1">
            <a:spLocks/>
          </p:cNvSpPr>
          <p:nvPr/>
        </p:nvSpPr>
        <p:spPr>
          <a:xfrm>
            <a:off x="8370409" y="1495734"/>
            <a:ext cx="1403289" cy="7050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Hymyilisi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4E81EA95-66B8-43D2-86C6-76CB0EBC7D5C}"/>
              </a:ext>
            </a:extLst>
          </p:cNvPr>
          <p:cNvSpPr txBox="1">
            <a:spLocks/>
          </p:cNvSpPr>
          <p:nvPr/>
        </p:nvSpPr>
        <p:spPr>
          <a:xfrm>
            <a:off x="5630775" y="3771203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Ohjaisi käyttäjiä yhteen esim. pelaamaan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9C94C7AC-4771-4673-8C60-FB87A3620240}"/>
              </a:ext>
            </a:extLst>
          </p:cNvPr>
          <p:cNvSpPr txBox="1">
            <a:spLocks/>
          </p:cNvSpPr>
          <p:nvPr/>
        </p:nvSpPr>
        <p:spPr>
          <a:xfrm>
            <a:off x="7403999" y="2656000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Auttaisi lapsia läksyjen teossa</a:t>
            </a:r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30A60CF2-CB09-418E-8C56-E782D732D3E1}"/>
              </a:ext>
            </a:extLst>
          </p:cNvPr>
          <p:cNvSpPr txBox="1">
            <a:spLocks/>
          </p:cNvSpPr>
          <p:nvPr/>
        </p:nvSpPr>
        <p:spPr>
          <a:xfrm>
            <a:off x="9596039" y="5141925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Innostaisi lapsia lukemaan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53BB4DB2-6583-475A-B26B-125C6F18279E}"/>
              </a:ext>
            </a:extLst>
          </p:cNvPr>
          <p:cNvSpPr txBox="1">
            <a:spLocks/>
          </p:cNvSpPr>
          <p:nvPr/>
        </p:nvSpPr>
        <p:spPr>
          <a:xfrm>
            <a:off x="6379643" y="4671451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Osaisi neuvoa laitteiden käytössä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AA0B966A-FB62-45DF-9574-A890C2953F90}"/>
              </a:ext>
            </a:extLst>
          </p:cNvPr>
          <p:cNvSpPr txBox="1">
            <a:spLocks/>
          </p:cNvSpPr>
          <p:nvPr/>
        </p:nvSpPr>
        <p:spPr>
          <a:xfrm>
            <a:off x="6462621" y="598686"/>
            <a:ext cx="252513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Pelaisi ja tekisi aktiivisesti käyttäjien kanssa</a:t>
            </a:r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5E25504C-41CD-4426-A169-74B354CBF6A4}"/>
              </a:ext>
            </a:extLst>
          </p:cNvPr>
          <p:cNvSpPr txBox="1">
            <a:spLocks/>
          </p:cNvSpPr>
          <p:nvPr/>
        </p:nvSpPr>
        <p:spPr>
          <a:xfrm>
            <a:off x="6610536" y="3311213"/>
            <a:ext cx="1829762" cy="705025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Olisi läsnä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1518862E-D0BC-4CDE-B926-2A83743EFB7E}"/>
              </a:ext>
            </a:extLst>
          </p:cNvPr>
          <p:cNvSpPr txBox="1">
            <a:spLocks/>
          </p:cNvSpPr>
          <p:nvPr/>
        </p:nvSpPr>
        <p:spPr>
          <a:xfrm>
            <a:off x="4910004" y="989740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Suosittelisi lukemista</a:t>
            </a:r>
          </a:p>
        </p:txBody>
      </p:sp>
      <p:sp>
        <p:nvSpPr>
          <p:cNvPr id="26" name="Sisällön paikkamerkki 2">
            <a:extLst>
              <a:ext uri="{FF2B5EF4-FFF2-40B4-BE49-F238E27FC236}">
                <a16:creationId xmlns:a16="http://schemas.microsoft.com/office/drawing/2014/main" id="{464958AE-0EA6-4490-BDB6-FC15D153A4D6}"/>
              </a:ext>
            </a:extLst>
          </p:cNvPr>
          <p:cNvSpPr txBox="1">
            <a:spLocks/>
          </p:cNvSpPr>
          <p:nvPr/>
        </p:nvSpPr>
        <p:spPr>
          <a:xfrm>
            <a:off x="10362306" y="4283887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Ylläpitäisi yhteisöllisyyttä</a:t>
            </a:r>
          </a:p>
        </p:txBody>
      </p:sp>
      <p:sp>
        <p:nvSpPr>
          <p:cNvPr id="27" name="Sisällön paikkamerkki 2">
            <a:extLst>
              <a:ext uri="{FF2B5EF4-FFF2-40B4-BE49-F238E27FC236}">
                <a16:creationId xmlns:a16="http://schemas.microsoft.com/office/drawing/2014/main" id="{511B98D5-6A10-4724-84B6-FD916D45ABDC}"/>
              </a:ext>
            </a:extLst>
          </p:cNvPr>
          <p:cNvSpPr txBox="1">
            <a:spLocks/>
          </p:cNvSpPr>
          <p:nvPr/>
        </p:nvSpPr>
        <p:spPr>
          <a:xfrm>
            <a:off x="7719228" y="5141925"/>
            <a:ext cx="1959522" cy="994187"/>
          </a:xfrm>
          <a:prstGeom prst="rect">
            <a:avLst/>
          </a:prstGeom>
        </p:spPr>
        <p:txBody>
          <a:bodyPr vert="horz" lIns="45720" tIns="45720" rIns="45720" bIns="45720" rtlCol="0" anchor="ctr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fi-FI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Auttaisi oman toiminnan järjestämisessä kirjastossa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C188336-9D6D-3115-C336-809FC903A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1" y="2297898"/>
            <a:ext cx="4885880" cy="3257253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6AABFBC3-6622-054E-D16D-F0E6B96E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09" y="399187"/>
            <a:ext cx="10233713" cy="1693423"/>
          </a:xfrm>
        </p:spPr>
        <p:txBody>
          <a:bodyPr>
            <a:noAutofit/>
          </a:bodyPr>
          <a:lstStyle/>
          <a:p>
            <a: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  <a:t>Kutsuva kirjasto</a:t>
            </a:r>
            <a:br>
              <a:rPr lang="fi-FI" sz="3600" b="1" spc="-15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b="1" i="1" spc="-150">
                <a:latin typeface="Arial" panose="020B0604020202020204" pitchFamily="34" charset="0"/>
                <a:cs typeface="Arial" panose="020B0604020202020204" pitchFamily="34" charset="0"/>
              </a:rPr>
              <a:t>”Kunpa henkilökunta…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C8844F5-130C-BAFE-4A1B-9BA5A7C8E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32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C84C0924-A7E3-4705-B2A0-0D76900B9C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t="18172" b="38712"/>
          <a:stretch/>
        </p:blipFill>
        <p:spPr>
          <a:xfrm rot="10800000">
            <a:off x="1098182" y="-37761"/>
            <a:ext cx="11093818" cy="6895761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2EE55BD-41FF-4B61-9246-5B09F4FDD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7" y="3676831"/>
            <a:ext cx="1673355" cy="31363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C6EA397-867B-4972-ACC0-F9C00B06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38" y="59328"/>
            <a:ext cx="7319261" cy="18269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b="1" spc="-150">
                <a:latin typeface="Arial" panose="020B0604020202020204" pitchFamily="34" charset="0"/>
                <a:cs typeface="Arial" panose="020B0604020202020204" pitchFamily="34" charset="0"/>
              </a:rPr>
              <a:t>9-12 –vuotiaiden ideoita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EB2DC366-42AC-4BB8-90B1-9CD6D3E758B0}"/>
              </a:ext>
            </a:extLst>
          </p:cNvPr>
          <p:cNvSpPr txBox="1">
            <a:spLocks/>
          </p:cNvSpPr>
          <p:nvPr/>
        </p:nvSpPr>
        <p:spPr>
          <a:xfrm>
            <a:off x="542838" y="1209803"/>
            <a:ext cx="8596668" cy="728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400" b="1">
                <a:latin typeface="Arial" panose="020B0604020202020204" pitchFamily="34" charset="0"/>
                <a:cs typeface="Arial" panose="020B0604020202020204" pitchFamily="34" charset="0"/>
              </a:rPr>
              <a:t>Unelmien kirjasto: mitä henkilökunta tekisi?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5B90F58-4752-4385-82AD-52EC00D8E84D}"/>
              </a:ext>
            </a:extLst>
          </p:cNvPr>
          <p:cNvSpPr txBox="1"/>
          <p:nvPr/>
        </p:nvSpPr>
        <p:spPr>
          <a:xfrm>
            <a:off x="7874493" y="1009965"/>
            <a:ext cx="45808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vinkkaa kirjoja ja</a:t>
            </a:r>
          </a:p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innostaa lukemaan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3E0A3144-A0C2-47FD-84D4-619BE4642F00}"/>
              </a:ext>
            </a:extLst>
          </p:cNvPr>
          <p:cNvSpPr txBox="1"/>
          <p:nvPr/>
        </p:nvSpPr>
        <p:spPr>
          <a:xfrm>
            <a:off x="3244694" y="2594626"/>
            <a:ext cx="4367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i="1">
                <a:latin typeface="Arial" panose="020B0604020202020204" pitchFamily="34" charset="0"/>
                <a:cs typeface="Arial" panose="020B0604020202020204" pitchFamily="34" charset="0"/>
              </a:rPr>
              <a:t>on ystävällinen, kiltti ja avulias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D7501963-E696-4156-9D9C-E1BB7B83D3CE}"/>
              </a:ext>
            </a:extLst>
          </p:cNvPr>
          <p:cNvSpPr txBox="1"/>
          <p:nvPr/>
        </p:nvSpPr>
        <p:spPr>
          <a:xfrm>
            <a:off x="8765662" y="4669646"/>
            <a:ext cx="3215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i="1">
                <a:latin typeface="Arial" panose="020B0604020202020204" pitchFamily="34" charset="0"/>
                <a:cs typeface="Arial" panose="020B0604020202020204" pitchFamily="34" charset="0"/>
              </a:rPr>
              <a:t>on rohkea tyyppi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BBADF093-04B3-4D69-926F-EB6DDEABB2FF}"/>
              </a:ext>
            </a:extLst>
          </p:cNvPr>
          <p:cNvSpPr txBox="1"/>
          <p:nvPr/>
        </p:nvSpPr>
        <p:spPr>
          <a:xfrm>
            <a:off x="2376471" y="3822605"/>
            <a:ext cx="3373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i="1">
                <a:latin typeface="Arial" panose="020B0604020202020204" pitchFamily="34" charset="0"/>
                <a:cs typeface="Arial" panose="020B0604020202020204" pitchFamily="34" charset="0"/>
              </a:rPr>
              <a:t>jakaa tietoa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D670DC83-ED08-4B21-B653-E6599173CC0F}"/>
              </a:ext>
            </a:extLst>
          </p:cNvPr>
          <p:cNvSpPr txBox="1"/>
          <p:nvPr/>
        </p:nvSpPr>
        <p:spPr>
          <a:xfrm>
            <a:off x="3856185" y="4910979"/>
            <a:ext cx="3787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i="1">
                <a:latin typeface="Arial" panose="020B0604020202020204" pitchFamily="34" charset="0"/>
                <a:cs typeface="Arial" panose="020B0604020202020204" pitchFamily="34" charset="0"/>
              </a:rPr>
              <a:t>pitää lukupiiriä kirjakerhoa ja satutuokioita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CA4CE583-16E5-46FE-9B11-07DDA93D4E50}"/>
              </a:ext>
            </a:extLst>
          </p:cNvPr>
          <p:cNvSpPr txBox="1"/>
          <p:nvPr/>
        </p:nvSpPr>
        <p:spPr>
          <a:xfrm>
            <a:off x="2964033" y="4366033"/>
            <a:ext cx="2476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ruokkii eläimiä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4466351A-5171-4613-A552-6BAE53DDCA72}"/>
              </a:ext>
            </a:extLst>
          </p:cNvPr>
          <p:cNvSpPr txBox="1"/>
          <p:nvPr/>
        </p:nvSpPr>
        <p:spPr>
          <a:xfrm>
            <a:off x="6245346" y="2017739"/>
            <a:ext cx="273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i="1">
                <a:latin typeface="Arial" panose="020B0604020202020204" pitchFamily="34" charset="0"/>
                <a:cs typeface="Arial" panose="020B0604020202020204" pitchFamily="34" charset="0"/>
              </a:rPr>
              <a:t>pitää järjestystä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EC399BBE-E2C7-4AF8-8BCF-E3825B931247}"/>
              </a:ext>
            </a:extLst>
          </p:cNvPr>
          <p:cNvSpPr txBox="1"/>
          <p:nvPr/>
        </p:nvSpPr>
        <p:spPr>
          <a:xfrm>
            <a:off x="1325165" y="3245967"/>
            <a:ext cx="2991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auttaa läksyissä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C5C4A855-3009-4726-A7AA-4F773B52D517}"/>
              </a:ext>
            </a:extLst>
          </p:cNvPr>
          <p:cNvSpPr txBox="1"/>
          <p:nvPr/>
        </p:nvSpPr>
        <p:spPr>
          <a:xfrm>
            <a:off x="6398270" y="5376658"/>
            <a:ext cx="3215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>
                <a:latin typeface="Arial" panose="020B0604020202020204" pitchFamily="34" charset="0"/>
                <a:cs typeface="Arial" panose="020B0604020202020204" pitchFamily="34" charset="0"/>
              </a:rPr>
              <a:t>järjestää kivoja tapahtumia: aarteenmetsästys, runokuukausi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AEEFFC9-DB9A-A34A-E762-34F27B29B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48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ulko, kasvi, lehti&#10;&#10;Kuvaus luotu automaattisesti">
            <a:extLst>
              <a:ext uri="{FF2B5EF4-FFF2-40B4-BE49-F238E27FC236}">
                <a16:creationId xmlns:a16="http://schemas.microsoft.com/office/drawing/2014/main" id="{A1E00C9A-F3FF-C47D-E4AF-FFD235F6AF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081" r="33381" b="23187"/>
          <a:stretch/>
        </p:blipFill>
        <p:spPr>
          <a:xfrm rot="10800000">
            <a:off x="-2" y="-1"/>
            <a:ext cx="12113443" cy="686073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CA4ADB4-F57C-11DA-761C-F57770178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Asiakaspalvelumalli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AC6E43-6391-5966-3963-73DEE7981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56271"/>
            <a:ext cx="5421549" cy="4351338"/>
          </a:xfrm>
        </p:spPr>
        <p:txBody>
          <a:bodyPr/>
          <a:lstStyle/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Aktiivinen kontakti asiakkaisiin, hymyilemme, tervehdimme.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Ei suuria ”palvelumuureja” tai ”tiskilinnakkeita”, jotka erottavat asiakkaita ja henkilökuntaa.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Liikumme työn ja asiakkaiden mukana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Kiittävää suullista palautetta kymmeniä viikossa</a:t>
            </a:r>
          </a:p>
        </p:txBody>
      </p:sp>
      <p:pic>
        <p:nvPicPr>
          <p:cNvPr id="5" name="Kuva 4" descr="Kuva, joka sisältää kohteen vaate, jalkineet, mies, sisä-&#10;&#10;Kuvaus luotu automaattisesti">
            <a:extLst>
              <a:ext uri="{FF2B5EF4-FFF2-40B4-BE49-F238E27FC236}">
                <a16:creationId xmlns:a16="http://schemas.microsoft.com/office/drawing/2014/main" id="{A80ADCC7-C584-A57B-C7B3-FA3E7F128C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8" t="11722" b="8242"/>
          <a:stretch/>
        </p:blipFill>
        <p:spPr>
          <a:xfrm>
            <a:off x="838200" y="1813236"/>
            <a:ext cx="5009307" cy="377685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259AE31-C525-1F06-4EA6-9F5A3D76F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84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10A461C-737C-73A5-D7B8-DD5BEF55D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7" r="42778" b="46049"/>
          <a:stretch/>
        </p:blipFill>
        <p:spPr>
          <a:xfrm flipH="1">
            <a:off x="0" y="0"/>
            <a:ext cx="9916998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A194D1-B735-5614-8144-0FF91F8F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Toimintaa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3677B7-6A6B-F384-7585-42827889D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191250" cy="4351338"/>
          </a:xfrm>
        </p:spPr>
        <p:txBody>
          <a:bodyPr>
            <a:normAutofit/>
          </a:bodyPr>
          <a:lstStyle/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Lapsille ja nuorille toimintaa kautta viikon, esimerkiksi läksykerho, karaokeilta, lautapelikerho, pajailtapäivä. Ideoita saadaan lapsilta ja nuorilta.</a:t>
            </a: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Tuolijumppaa ja kehonhuoltoa senioreille yhteistyössä kaupungin liikuntatoimen kanssa</a:t>
            </a: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Asiakkaiden omaa toimintaa viikoittaisina kerhoina, esimerkiksi käsityökerho, kielikahvila, lukupiiri</a:t>
            </a: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Lapsiasiakas järjestää muille lapsille </a:t>
            </a:r>
            <a:r>
              <a:rPr lang="fi-FI" sz="2000" err="1">
                <a:latin typeface="Arial" panose="020B0604020202020204" pitchFamily="34" charset="0"/>
                <a:cs typeface="Arial" panose="020B0604020202020204" pitchFamily="34" charset="0"/>
              </a:rPr>
              <a:t>viihdeshowta</a:t>
            </a:r>
            <a:endParaRPr lang="fi-FI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Perhealueen vieressä paja on kaikille avoin puuhailua varten käsillä tekemistä ja tuunaamista varten</a:t>
            </a:r>
            <a:endParaRPr lang="fi-FI" sz="2000"/>
          </a:p>
          <a:p>
            <a:endParaRPr lang="fi-FI" sz="2000"/>
          </a:p>
        </p:txBody>
      </p:sp>
      <p:pic>
        <p:nvPicPr>
          <p:cNvPr id="5" name="Kuva 4" descr="Kuva, joka sisältää kohteen sisä-, jalkineet, vaate, seinä&#10;&#10;Kuvaus luotu automaattisesti">
            <a:extLst>
              <a:ext uri="{FF2B5EF4-FFF2-40B4-BE49-F238E27FC236}">
                <a16:creationId xmlns:a16="http://schemas.microsoft.com/office/drawing/2014/main" id="{8329F18D-34E1-B69F-D60B-B86007E7C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9" y="1038416"/>
            <a:ext cx="3810000" cy="508000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F44F7674-41F7-5DFC-3643-AA11D5F14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48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punainen&#10;&#10;Kuvaus luotu automaattisesti">
            <a:extLst>
              <a:ext uri="{FF2B5EF4-FFF2-40B4-BE49-F238E27FC236}">
                <a16:creationId xmlns:a16="http://schemas.microsoft.com/office/drawing/2014/main" id="{AADEB9C4-4740-2006-4D94-E0B82980ED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r="27639" b="41682"/>
          <a:stretch/>
        </p:blipFill>
        <p:spPr>
          <a:xfrm>
            <a:off x="714375" y="-81447"/>
            <a:ext cx="11477625" cy="693944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A467F52-FADD-BE25-E5EF-0C4761D8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Messi - pelitila kaikille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C73036-90D6-4DB6-A298-40331744B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833735"/>
            <a:ext cx="5266739" cy="3999371"/>
          </a:xfrm>
        </p:spPr>
        <p:txBody>
          <a:bodyPr>
            <a:normAutofit/>
          </a:bodyPr>
          <a:lstStyle/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Ikärajoilla ei haluta erotella asiakasryhmiä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Lapset ja nuoret pelaavat ystävineen, lapset ja (iso)vanhemmat yhdessä, aikuisetkin keskenään pelaamassa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Ikärajaton tila luo hyväksyvää ilmapiiriä sukupolvien välillä</a:t>
            </a:r>
          </a:p>
          <a:p>
            <a:endParaRPr lang="fi-FI"/>
          </a:p>
        </p:txBody>
      </p:sp>
      <p:pic>
        <p:nvPicPr>
          <p:cNvPr id="9" name="Kuva 8" descr="Kuva, joka sisältää kohteen sisä-, huonekalu, sohva, seinä&#10;&#10;Kuvaus luotu automaattisesti">
            <a:extLst>
              <a:ext uri="{FF2B5EF4-FFF2-40B4-BE49-F238E27FC236}">
                <a16:creationId xmlns:a16="http://schemas.microsoft.com/office/drawing/2014/main" id="{5643D0B4-7DB4-6CC0-E922-89B187DB08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t="20620" r="10318" b="11126"/>
          <a:stretch/>
        </p:blipFill>
        <p:spPr>
          <a:xfrm>
            <a:off x="6129732" y="1819545"/>
            <a:ext cx="5652145" cy="399937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00A05E29-633F-D81A-E14E-B1148ED4D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15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punainen&#10;&#10;Kuvaus luotu automaattisesti">
            <a:extLst>
              <a:ext uri="{FF2B5EF4-FFF2-40B4-BE49-F238E27FC236}">
                <a16:creationId xmlns:a16="http://schemas.microsoft.com/office/drawing/2014/main" id="{AADEB9C4-4740-2006-4D94-E0B82980ED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r="27639" b="41682"/>
          <a:stretch/>
        </p:blipFill>
        <p:spPr>
          <a:xfrm>
            <a:off x="714375" y="-81447"/>
            <a:ext cx="11477625" cy="693944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A467F52-FADD-BE25-E5EF-0C4761D8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Messi - pelitila kaikille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C73036-90D6-4DB6-A298-40331744B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998" y="1889980"/>
            <a:ext cx="4888523" cy="3999371"/>
          </a:xfrm>
        </p:spPr>
        <p:txBody>
          <a:bodyPr>
            <a:normAutofit/>
          </a:bodyPr>
          <a:lstStyle/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Paikka saada uusia ystäviä yhteisten pelien parissa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Erilaisia peliturnauksia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Messissä järjestetään lukuhaasteita, kuka lukee pisimpään?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Uutisvisa Lasten Hesareista</a:t>
            </a:r>
          </a:p>
          <a:p>
            <a:endParaRPr lang="fi-FI"/>
          </a:p>
        </p:txBody>
      </p:sp>
      <p:pic>
        <p:nvPicPr>
          <p:cNvPr id="4" name="Kuva 3" descr="Kuva, joka sisältää kohteen sisä-, huonekalu, sohva, seinä&#10;&#10;Kuvaus luotu automaattisesti">
            <a:extLst>
              <a:ext uri="{FF2B5EF4-FFF2-40B4-BE49-F238E27FC236}">
                <a16:creationId xmlns:a16="http://schemas.microsoft.com/office/drawing/2014/main" id="{FDB3C698-7F68-41F7-B846-AAE68AA797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t="20620" r="10318" b="11126"/>
          <a:stretch/>
        </p:blipFill>
        <p:spPr>
          <a:xfrm>
            <a:off x="714375" y="1690688"/>
            <a:ext cx="5652145" cy="399937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5EA47D8C-5ACE-0644-2E7D-D41C3353D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9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A194D1-B735-5614-8144-0FF91F8F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Toimintaa </a:t>
            </a:r>
            <a:r>
              <a:rPr lang="fi-FI" b="1" err="1">
                <a:latin typeface="Arial" panose="020B0604020202020204" pitchFamily="34" charset="0"/>
                <a:cs typeface="Arial" panose="020B0604020202020204" pitchFamily="34" charset="0"/>
              </a:rPr>
              <a:t>Kapyysissa</a:t>
            </a:r>
            <a:endParaRPr lang="fi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3677B7-6A6B-F384-7585-42827889D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53" y="1690688"/>
            <a:ext cx="5299255" cy="4351338"/>
          </a:xfrm>
        </p:spPr>
        <p:txBody>
          <a:bodyPr>
            <a:normAutofit/>
          </a:bodyPr>
          <a:lstStyle/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Yhteisökeittiö on auki vapaaseen käyttöön, asiakkaat voivat yhdessä laittaa ruokaa, myös lapset.</a:t>
            </a: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Yhteisökeittiössä järjestetään ruuanlaittokursseja ja muun muassa tutustutaan eri kulttuureihin ruuan kautta</a:t>
            </a:r>
          </a:p>
          <a:p>
            <a:r>
              <a:rPr lang="fi-FI" sz="2000" err="1">
                <a:latin typeface="Arial" panose="020B0604020202020204" pitchFamily="34" charset="0"/>
                <a:cs typeface="Arial" panose="020B0604020202020204" pitchFamily="34" charset="0"/>
              </a:rPr>
              <a:t>Keittössä</a:t>
            </a:r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 monet lapset ja nuoret oppivat arjen taitoja, pöytien pyyhkimistä, tiskikoneen täyttöä.</a:t>
            </a:r>
          </a:p>
          <a:p>
            <a:r>
              <a:rPr lang="fi-FI" sz="2000">
                <a:latin typeface="Arial" panose="020B0604020202020204" pitchFamily="34" charset="0"/>
                <a:cs typeface="Arial" panose="020B0604020202020204" pitchFamily="34" charset="0"/>
              </a:rPr>
              <a:t>Lapsille myös iltapäiväohjelmana kokkikerhoja</a:t>
            </a:r>
          </a:p>
          <a:p>
            <a:endParaRPr lang="fi-FI" sz="2000"/>
          </a:p>
          <a:p>
            <a:endParaRPr lang="fi-FI" sz="2000"/>
          </a:p>
        </p:txBody>
      </p:sp>
      <p:pic>
        <p:nvPicPr>
          <p:cNvPr id="5" name="Kuva 4" descr="Kuva, joka sisältää kohteen sisä-, vaate, seinä, henkilö">
            <a:extLst>
              <a:ext uri="{FF2B5EF4-FFF2-40B4-BE49-F238E27FC236}">
                <a16:creationId xmlns:a16="http://schemas.microsoft.com/office/drawing/2014/main" id="{4AC025B3-745E-1AA9-8B18-FCD5EB0565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" t="20698" r="19645" b="7277"/>
          <a:stretch/>
        </p:blipFill>
        <p:spPr>
          <a:xfrm rot="21420405">
            <a:off x="7006410" y="698997"/>
            <a:ext cx="4785826" cy="3293014"/>
          </a:xfrm>
          <a:prstGeom prst="rect">
            <a:avLst/>
          </a:prstGeom>
        </p:spPr>
      </p:pic>
      <p:pic>
        <p:nvPicPr>
          <p:cNvPr id="9" name="Kuva 8" descr="Kuva, joka sisältää kohteen henkilö, huonekasvi, vaate, sisä-&#10;&#10;Kuvaus luotu automaattisesti">
            <a:extLst>
              <a:ext uri="{FF2B5EF4-FFF2-40B4-BE49-F238E27FC236}">
                <a16:creationId xmlns:a16="http://schemas.microsoft.com/office/drawing/2014/main" id="{0F6BFD90-7280-D246-0E9F-69E2ABDBC7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937" y="3925332"/>
            <a:ext cx="4507554" cy="2531097"/>
          </a:xfrm>
          <a:prstGeom prst="rect">
            <a:avLst/>
          </a:prstGeom>
        </p:spPr>
      </p:pic>
      <p:pic>
        <p:nvPicPr>
          <p:cNvPr id="7" name="Kuva 6" descr="Kuva, joka sisältää kohteen teksti, seinä, sisä-&#10;&#10;Kuvaus luotu automaattisesti">
            <a:extLst>
              <a:ext uri="{FF2B5EF4-FFF2-40B4-BE49-F238E27FC236}">
                <a16:creationId xmlns:a16="http://schemas.microsoft.com/office/drawing/2014/main" id="{03167856-D46E-5AB8-061C-8BF78D7ADE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4766">
            <a:off x="10168797" y="3078664"/>
            <a:ext cx="1693334" cy="1693334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B4E542D4-7E2F-CE42-D6BD-C6E6A0653E21}"/>
              </a:ext>
            </a:extLst>
          </p:cNvPr>
          <p:cNvSpPr txBox="1"/>
          <p:nvPr/>
        </p:nvSpPr>
        <p:spPr>
          <a:xfrm rot="21374523">
            <a:off x="9692059" y="218720"/>
            <a:ext cx="217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Lasten kokkikerho</a:t>
            </a:r>
            <a:endParaRPr lang="fi-FI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CB429B6-7E65-2580-07DC-745D161D8D6B}"/>
              </a:ext>
            </a:extLst>
          </p:cNvPr>
          <p:cNvSpPr txBox="1"/>
          <p:nvPr/>
        </p:nvSpPr>
        <p:spPr>
          <a:xfrm rot="21363931">
            <a:off x="10483734" y="5208468"/>
            <a:ext cx="1985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>
                <a:latin typeface="Arial" panose="020B0604020202020204" pitchFamily="34" charset="0"/>
                <a:cs typeface="Arial" panose="020B0604020202020204" pitchFamily="34" charset="0"/>
              </a:rPr>
              <a:t>Kaakkois-Aasian kulttuuri-ilta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3050DDAD-5F8F-7109-3FB1-EB9F0D14B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0" y="6196126"/>
            <a:ext cx="2667001" cy="59349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8D0AE95-20C2-4AD4-A0FF-74012C996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7" r="42778" b="46049"/>
          <a:stretch/>
        </p:blipFill>
        <p:spPr>
          <a:xfrm flipH="1">
            <a:off x="0" y="0"/>
            <a:ext cx="9916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53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A8DB77-FBDE-C57C-5153-F26A3317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Arial" panose="020B0604020202020204" pitchFamily="34" charset="0"/>
                <a:cs typeface="Arial" panose="020B0604020202020204" pitchFamily="34" charset="0"/>
              </a:rPr>
              <a:t>Tilan omistajuus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A34816-3AAC-B698-490A-BE2B26350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76" y="1802179"/>
            <a:ext cx="5679831" cy="4351338"/>
          </a:xfrm>
        </p:spPr>
        <p:txBody>
          <a:bodyPr/>
          <a:lstStyle/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Asiakkaat siirtävät kalusteita tarpeidensa mukaan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Perheet ovat itse ilman mitään sääntöä tai kehotusta jättäneet kengät pois perhealueelta.</a:t>
            </a:r>
          </a:p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Jatkuva neuvottelu asiakkaiden ja henkilökunnan välillä.</a:t>
            </a:r>
          </a:p>
        </p:txBody>
      </p:sp>
      <p:pic>
        <p:nvPicPr>
          <p:cNvPr id="5" name="Kuva 4" descr="Kuva, joka sisältää kohteen kirjahylly, kohtaus, huone, sisä-&#10;&#10;Kuvaus luotu automaattisesti">
            <a:extLst>
              <a:ext uri="{FF2B5EF4-FFF2-40B4-BE49-F238E27FC236}">
                <a16:creationId xmlns:a16="http://schemas.microsoft.com/office/drawing/2014/main" id="{DF5F485A-4D47-6791-6B0A-FA443494E6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0" t="14929" r="14764" b="15609"/>
          <a:stretch/>
        </p:blipFill>
        <p:spPr>
          <a:xfrm>
            <a:off x="6254261" y="1544150"/>
            <a:ext cx="5580185" cy="4102641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2981589-9886-8457-560F-1D322F877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7" r="42778" b="46049"/>
          <a:stretch/>
        </p:blipFill>
        <p:spPr>
          <a:xfrm flipH="1">
            <a:off x="0" y="0"/>
            <a:ext cx="9916998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6B207E0-EEBA-FA2C-A7C1-FEDC3EBB4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42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4116807-0E92-49BA-91ED-552D4027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b="41370"/>
          <a:stretch/>
        </p:blipFill>
        <p:spPr>
          <a:xfrm>
            <a:off x="0" y="-1307301"/>
            <a:ext cx="11170763" cy="8165301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2840378-F60B-4778-9C15-E77DA028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7" b="47583"/>
          <a:stretch/>
        </p:blipFill>
        <p:spPr>
          <a:xfrm rot="10800000">
            <a:off x="518474" y="-4135"/>
            <a:ext cx="11673526" cy="7978474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82CDAB3D-C338-4DA5-ACBE-C7850EE9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605" y="635014"/>
            <a:ext cx="11064233" cy="965540"/>
          </a:xfrm>
        </p:spPr>
        <p:txBody>
          <a:bodyPr>
            <a:noAutofit/>
          </a:bodyPr>
          <a:lstStyle/>
          <a:p>
            <a:r>
              <a:rPr lang="fi-FI" sz="4800" b="1" spc="-150">
                <a:latin typeface="Arial" panose="020B0604020202020204" pitchFamily="34" charset="0"/>
                <a:ea typeface="Aktiv Grotesk Medium" panose="020B0504020202020204" pitchFamily="34" charset="0"/>
                <a:cs typeface="Arial" panose="020B0604020202020204" pitchFamily="34" charset="0"/>
              </a:rPr>
              <a:t>LOPUKSI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0CF3322-5AA2-4E37-B438-FD6B5C58BBEB}"/>
              </a:ext>
            </a:extLst>
          </p:cNvPr>
          <p:cNvSpPr txBox="1"/>
          <p:nvPr/>
        </p:nvSpPr>
        <p:spPr>
          <a:xfrm>
            <a:off x="4130961" y="1985952"/>
            <a:ext cx="778654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Lippulaivan kirjastosta lisää: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Helmet.fi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Lippulaivan Facebook-sivu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Lippulaivan Instagram </a:t>
            </a:r>
            <a:r>
              <a:rPr kumimoji="0" lang="fi-FI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ktiv Grotesk" panose="020B0504020202020204" pitchFamily="34" charset="0"/>
                <a:cs typeface="Arial" panose="020B0604020202020204" pitchFamily="34" charset="0"/>
              </a:rPr>
              <a:t>Lippulaivankirjasto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D1BB628-5C86-93B6-C9A2-F1EB11E5E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9" y="6264503"/>
            <a:ext cx="2667001" cy="5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35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BB92911C06474697139DCECDBDD233" ma:contentTypeVersion="18" ma:contentTypeDescription="Create a new document." ma:contentTypeScope="" ma:versionID="7a670f0674583f6359206fe45c16491c">
  <xsd:schema xmlns:xsd="http://www.w3.org/2001/XMLSchema" xmlns:xs="http://www.w3.org/2001/XMLSchema" xmlns:p="http://schemas.microsoft.com/office/2006/metadata/properties" xmlns:ns2="f799dac6-b2bb-4926-8619-fcdb8f854375" xmlns:ns3="b01415ac-d63a-4224-bbe1-104788b87e0d" xmlns:ns4="f394dcf1-111c-4b4d-9684-7081a3ddc9d3" targetNamespace="http://schemas.microsoft.com/office/2006/metadata/properties" ma:root="true" ma:fieldsID="0d6027708dede1e1551f90fd6839af20" ns2:_="" ns3:_="" ns4:_="">
    <xsd:import namespace="f799dac6-b2bb-4926-8619-fcdb8f854375"/>
    <xsd:import namespace="b01415ac-d63a-4224-bbe1-104788b87e0d"/>
    <xsd:import namespace="f394dcf1-111c-4b4d-9684-7081a3ddc9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9dac6-b2bb-4926-8619-fcdb8f854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8166364-1bb7-4e6f-8ae3-55cfeb9668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1415ac-d63a-4224-bbe1-104788b87e0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4dcf1-111c-4b4d-9684-7081a3ddc9d3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5de226c-62fd-403d-816b-6b46c1b93cd0}" ma:internalName="TaxCatchAll" ma:showField="CatchAllData" ma:web="b01415ac-d63a-4224-bbe1-104788b87e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9dac6-b2bb-4926-8619-fcdb8f854375">
      <Terms xmlns="http://schemas.microsoft.com/office/infopath/2007/PartnerControls"/>
    </lcf76f155ced4ddcb4097134ff3c332f>
    <TaxCatchAll xmlns="f394dcf1-111c-4b4d-9684-7081a3ddc9d3" xsi:nil="true"/>
  </documentManagement>
</p:properties>
</file>

<file path=customXml/itemProps1.xml><?xml version="1.0" encoding="utf-8"?>
<ds:datastoreItem xmlns:ds="http://schemas.openxmlformats.org/officeDocument/2006/customXml" ds:itemID="{855CB1BD-2C5F-4B55-A803-0356952C4D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AE3733-2468-413E-921F-E129AA56739A}">
  <ds:schemaRefs>
    <ds:schemaRef ds:uri="b01415ac-d63a-4224-bbe1-104788b87e0d"/>
    <ds:schemaRef ds:uri="f394dcf1-111c-4b4d-9684-7081a3ddc9d3"/>
    <ds:schemaRef ds:uri="f799dac6-b2bb-4926-8619-fcdb8f8543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314FA4-5D61-4F80-9E1B-5AA143CEBD17}">
  <ds:schemaRefs>
    <ds:schemaRef ds:uri="http://purl.org/dc/terms/"/>
    <ds:schemaRef ds:uri="f394dcf1-111c-4b4d-9684-7081a3ddc9d3"/>
    <ds:schemaRef ds:uri="http://purl.org/dc/dcmitype/"/>
    <ds:schemaRef ds:uri="http://schemas.openxmlformats.org/package/2006/metadata/core-properties"/>
    <ds:schemaRef ds:uri="f799dac6-b2bb-4926-8619-fcdb8f854375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b01415ac-d63a-4224-bbe1-104788b87e0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952</Words>
  <Application>Microsoft Office PowerPoint</Application>
  <PresentationFormat>Laajakuva</PresentationFormat>
  <Paragraphs>195</Paragraphs>
  <Slides>30</Slides>
  <Notes>4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0</vt:i4>
      </vt:variant>
      <vt:variant>
        <vt:lpstr>Dian otsikot</vt:lpstr>
      </vt:variant>
      <vt:variant>
        <vt:i4>30</vt:i4>
      </vt:variant>
    </vt:vector>
  </HeadingPairs>
  <TitlesOfParts>
    <vt:vector size="36" baseType="lpstr">
      <vt:lpstr>Aktiv Grotesk</vt:lpstr>
      <vt:lpstr>Aktiv Grotesk Ex Medium</vt:lpstr>
      <vt:lpstr>Arial</vt:lpstr>
      <vt:lpstr>Calibri</vt:lpstr>
      <vt:lpstr>Tw Cen MT</vt:lpstr>
      <vt:lpstr>Office-teema</vt:lpstr>
      <vt:lpstr>PowerPoint-esitys</vt:lpstr>
      <vt:lpstr>Lippulaivan kirjasto</vt:lpstr>
      <vt:lpstr>Pinta-ala 2 869 m2​</vt:lpstr>
      <vt:lpstr>Kirjasto Espoonlahdelle - taustaa</vt:lpstr>
      <vt:lpstr>Suunnittelun lähtökohdat</vt:lpstr>
      <vt:lpstr>Yhdessä tehty</vt:lpstr>
      <vt:lpstr>Yhdessä tehty</vt:lpstr>
      <vt:lpstr>Yhdessä tehty - menetelmiä</vt:lpstr>
      <vt:lpstr>Yhdessä tehty - menetelmiä</vt:lpstr>
      <vt:lpstr>Tähän diaan esimerkkejä abstrakteista kysymyksistä</vt:lpstr>
      <vt:lpstr>Asukkaiden toiveita - asukkaiden sanoin</vt:lpstr>
      <vt:lpstr>9-12 -vuotiaiden ideoita sanoin ja kuvin</vt:lpstr>
      <vt:lpstr>9-12 vuotiaiden ideoita</vt:lpstr>
      <vt:lpstr>PowerPoint-esitys</vt:lpstr>
      <vt:lpstr>Kestävä kirjasto</vt:lpstr>
      <vt:lpstr>Kestävä kirjasto</vt:lpstr>
      <vt:lpstr>Kestävä kirjasto</vt:lpstr>
      <vt:lpstr>Omaleimainen kirjasto</vt:lpstr>
      <vt:lpstr>Omaleimainen kirjasto</vt:lpstr>
      <vt:lpstr>Kutsuva kirjasto</vt:lpstr>
      <vt:lpstr>Kutsuva kirjasto</vt:lpstr>
      <vt:lpstr>Kutsuva kirjasto ”Kunpa henkilökunta…</vt:lpstr>
      <vt:lpstr>9-12 –vuotiaiden ideoita</vt:lpstr>
      <vt:lpstr>Asiakaspalvelumalli</vt:lpstr>
      <vt:lpstr>Toimintaa</vt:lpstr>
      <vt:lpstr>Messi - pelitila kaikille</vt:lpstr>
      <vt:lpstr>Messi - pelitila kaikille</vt:lpstr>
      <vt:lpstr>Toimintaa Kapyysissa</vt:lpstr>
      <vt:lpstr>Tilan omistajuus</vt:lpstr>
      <vt:lpstr>LOPUKSI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Salonen Topias</dc:creator>
  <cp:lastModifiedBy>Tyrni Jaana</cp:lastModifiedBy>
  <cp:revision>2</cp:revision>
  <dcterms:created xsi:type="dcterms:W3CDTF">2020-12-15T13:35:16Z</dcterms:created>
  <dcterms:modified xsi:type="dcterms:W3CDTF">2024-04-18T16:06:14Z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0x010100E0BB92911C06474697139DCECDBDD233</vt:lpwstr>
  </property>
  <property fmtid="{D5CDD505-2E9C-101B-9397-08002B2CF9AE}" pid="3" name="MediaServiceImageTags">
    <vt:lpwstr/>
  </property>
</Properties>
</file>