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797675" cy="9926638"/>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10" name="Freeform 6" title="Page Number Shape">
            <a:extLst>
              <a:ext uri="{FF2B5EF4-FFF2-40B4-BE49-F238E27FC236}">
                <a16:creationId xmlns:a16="http://schemas.microsoft.com/office/drawing/2014/main" id="{DD4C4B28-6B4B-4445-8535-F516D74E4AA9}"/>
              </a:ext>
            </a:extLst>
          </p:cNvPr>
          <p:cNvSpPr/>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2" name="Straight Connector 11" title="Verticle Rule Line">
            <a:extLst>
              <a:ext uri="{FF2B5EF4-FFF2-40B4-BE49-F238E27FC236}">
                <a16:creationId xmlns:a16="http://schemas.microsoft.com/office/drawing/2014/main" id="{0CB1C732-7193-4253-8746-850D090A6B4E}"/>
              </a:ext>
            </a:extLst>
          </p:cNvPr>
          <p:cNvCxnSpPr>
            <a:cxnSpLocks/>
          </p:cNvCxnSpPr>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03AA199-952B-427F-A5BE-B97D25FD0733}"/>
              </a:ext>
            </a:extLst>
          </p:cNvPr>
          <p:cNvSpPr>
            <a:spLocks noGrp="1"/>
          </p:cNvSpPr>
          <p:nvPr>
            <p:ph type="ctrTitle"/>
          </p:nvPr>
        </p:nvSpPr>
        <p:spPr>
          <a:xfrm>
            <a:off x="1078992" y="1143000"/>
            <a:ext cx="6720840" cy="3730752"/>
          </a:xfrm>
        </p:spPr>
        <p:txBody>
          <a:bodyPr anchor="t">
            <a:normAutofit/>
          </a:bodyPr>
          <a:lstStyle>
            <a:lvl1pPr algn="l">
              <a:defRPr sz="72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A1AA393-A876-475F-A05B-1CCAB6C1F089}"/>
              </a:ext>
            </a:extLst>
          </p:cNvPr>
          <p:cNvSpPr>
            <a:spLocks noGrp="1"/>
          </p:cNvSpPr>
          <p:nvPr>
            <p:ph type="subTitle" idx="1"/>
          </p:nvPr>
        </p:nvSpPr>
        <p:spPr>
          <a:xfrm>
            <a:off x="1078992" y="5010912"/>
            <a:ext cx="6720840" cy="704088"/>
          </a:xfrm>
        </p:spPr>
        <p:txBody>
          <a:bodyPr>
            <a:normAutofit/>
          </a:bodyPr>
          <a:lstStyle>
            <a:lvl1pPr marL="0" indent="0" algn="l">
              <a:lnSpc>
                <a:spcPct val="100000"/>
              </a:lnSpc>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3395621-D631-4F31-AEEF-C8574E507372}"/>
              </a:ext>
            </a:extLst>
          </p:cNvPr>
          <p:cNvSpPr>
            <a:spLocks noGrp="1"/>
          </p:cNvSpPr>
          <p:nvPr>
            <p:ph type="dt" sz="half" idx="10"/>
          </p:nvPr>
        </p:nvSpPr>
        <p:spPr>
          <a:xfrm>
            <a:off x="8286356" y="6007608"/>
            <a:ext cx="3143643" cy="365125"/>
          </a:xfrm>
        </p:spPr>
        <p:txBody>
          <a:bodyPr/>
          <a:lstStyle/>
          <a:p>
            <a:fld id="{53BEF823-48A5-43FC-BE03-E79964288B41}" type="datetimeFigureOut">
              <a:rPr lang="en-US" smtClean="0"/>
              <a:t>8/26/2024</a:t>
            </a:fld>
            <a:endParaRPr lang="en-US" dirty="0"/>
          </a:p>
        </p:txBody>
      </p:sp>
      <p:sp>
        <p:nvSpPr>
          <p:cNvPr id="5" name="Footer Placeholder 4">
            <a:extLst>
              <a:ext uri="{FF2B5EF4-FFF2-40B4-BE49-F238E27FC236}">
                <a16:creationId xmlns:a16="http://schemas.microsoft.com/office/drawing/2014/main" id="{305EE125-77AD-4E23-AFB7-C5CFDEACACF1}"/>
              </a:ext>
            </a:extLst>
          </p:cNvPr>
          <p:cNvSpPr>
            <a:spLocks noGrp="1"/>
          </p:cNvSpPr>
          <p:nvPr>
            <p:ph type="ftr" sz="quarter" idx="11"/>
          </p:nvPr>
        </p:nvSpPr>
        <p:spPr>
          <a:xfrm>
            <a:off x="1078991" y="6007608"/>
            <a:ext cx="6720837" cy="365125"/>
          </a:xfrm>
        </p:spPr>
        <p:txBody>
          <a:bodyPr/>
          <a:lstStyle/>
          <a:p>
            <a:endParaRPr lang="en-US" dirty="0"/>
          </a:p>
        </p:txBody>
      </p:sp>
      <p:sp>
        <p:nvSpPr>
          <p:cNvPr id="6" name="Slide Number Placeholder 5">
            <a:extLst>
              <a:ext uri="{FF2B5EF4-FFF2-40B4-BE49-F238E27FC236}">
                <a16:creationId xmlns:a16="http://schemas.microsoft.com/office/drawing/2014/main" id="{DC569682-B530-4F52-87B9-39464A0930B3}"/>
              </a:ext>
            </a:extLst>
          </p:cNvPr>
          <p:cNvSpPr>
            <a:spLocks noGrp="1"/>
          </p:cNvSpPr>
          <p:nvPr>
            <p:ph type="sldNum" sz="quarter" idx="12"/>
          </p:nvPr>
        </p:nvSpPr>
        <p:spPr/>
        <p:txBody>
          <a:bodyPr/>
          <a:lstStyle>
            <a:lvl1pPr algn="ctr">
              <a:defRPr/>
            </a:lvl1p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52085091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51BD-5252-4168-A69E-C6864AE297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748EEE-19C9-493B-836D-73B9E4A0BE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FA6BFE-11ED-4FB4-9F65-508B5B0F0DD3}"/>
              </a:ext>
            </a:extLst>
          </p:cNvPr>
          <p:cNvSpPr>
            <a:spLocks noGrp="1"/>
          </p:cNvSpPr>
          <p:nvPr>
            <p:ph type="dt" sz="half" idx="10"/>
          </p:nvPr>
        </p:nvSpPr>
        <p:spPr/>
        <p:txBody>
          <a:bodyPr/>
          <a:lstStyle/>
          <a:p>
            <a:pPr algn="r"/>
            <a:fld id="{53BEF823-48A5-43FC-BE03-E79964288B41}" type="datetimeFigureOut">
              <a:rPr lang="en-US" smtClean="0"/>
              <a:pPr algn="r"/>
              <a:t>8/26/2024</a:t>
            </a:fld>
            <a:endParaRPr lang="en-US" dirty="0"/>
          </a:p>
        </p:txBody>
      </p:sp>
      <p:sp>
        <p:nvSpPr>
          <p:cNvPr id="8" name="Footer Placeholder 7">
            <a:extLst>
              <a:ext uri="{FF2B5EF4-FFF2-40B4-BE49-F238E27FC236}">
                <a16:creationId xmlns:a16="http://schemas.microsoft.com/office/drawing/2014/main" id="{F90F536E-BEFF-4E0D-B4EC-39DE28C67CC3}"/>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36EE02AF-6FE1-4972-BD48-A82499AD67F6}"/>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3059070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452EE-D9FC-4E51-9BFF-141F9192339F}"/>
              </a:ext>
            </a:extLst>
          </p:cNvPr>
          <p:cNvSpPr>
            <a:spLocks noGrp="1"/>
          </p:cNvSpPr>
          <p:nvPr>
            <p:ph type="title"/>
          </p:nvPr>
        </p:nvSpPr>
        <p:spPr>
          <a:xfrm>
            <a:off x="763051" y="2414016"/>
            <a:ext cx="10666949" cy="3099816"/>
          </a:xfrm>
        </p:spPr>
        <p:txBody>
          <a:bodyPr anchor="t"/>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1E086C4-4949-4E7A-A182-6709496A1C38}"/>
              </a:ext>
            </a:extLst>
          </p:cNvPr>
          <p:cNvSpPr>
            <a:spLocks noGrp="1"/>
          </p:cNvSpPr>
          <p:nvPr>
            <p:ph type="body" idx="1"/>
          </p:nvPr>
        </p:nvSpPr>
        <p:spPr>
          <a:xfrm>
            <a:off x="758952" y="1389888"/>
            <a:ext cx="10671048" cy="822960"/>
          </a:xfrm>
        </p:spPr>
        <p:txBody>
          <a:bodyPr anchor="ctr">
            <a:normAutofit/>
          </a:bodyPr>
          <a:lstStyle>
            <a:lvl1pPr marL="0" indent="0">
              <a:buNone/>
              <a:defRPr sz="2000" i="1">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3D12BC88-6A2B-4851-9568-23A4B74D9F98}"/>
              </a:ext>
            </a:extLst>
          </p:cNvPr>
          <p:cNvSpPr>
            <a:spLocks noGrp="1"/>
          </p:cNvSpPr>
          <p:nvPr>
            <p:ph type="dt" sz="half" idx="10"/>
          </p:nvPr>
        </p:nvSpPr>
        <p:spPr/>
        <p:txBody>
          <a:bodyPr/>
          <a:lstStyle/>
          <a:p>
            <a:pPr algn="r"/>
            <a:fld id="{53BEF823-48A5-43FC-BE03-E79964288B41}" type="datetimeFigureOut">
              <a:rPr lang="en-US" smtClean="0"/>
              <a:pPr algn="r"/>
              <a:t>8/26/2024</a:t>
            </a:fld>
            <a:endParaRPr lang="en-US" dirty="0"/>
          </a:p>
        </p:txBody>
      </p:sp>
      <p:sp>
        <p:nvSpPr>
          <p:cNvPr id="8" name="Footer Placeholder 7">
            <a:extLst>
              <a:ext uri="{FF2B5EF4-FFF2-40B4-BE49-F238E27FC236}">
                <a16:creationId xmlns:a16="http://schemas.microsoft.com/office/drawing/2014/main" id="{D882CFE5-65C3-4F46-9141-4645455947D2}"/>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5321B390-4E13-4481-AC02-FF126656C4C9}"/>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692077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0E02F8-47BB-4D30-8EFE-69C9222D9EC4}"/>
              </a:ext>
            </a:extLst>
          </p:cNvPr>
          <p:cNvSpPr>
            <a:spLocks noGrp="1"/>
          </p:cNvSpPr>
          <p:nvPr>
            <p:ph sz="half" idx="1"/>
          </p:nvPr>
        </p:nvSpPr>
        <p:spPr>
          <a:xfrm>
            <a:off x="5184648" y="758952"/>
            <a:ext cx="6245352" cy="224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A844D33-6BF0-4205-A542-8537E3515938}"/>
              </a:ext>
            </a:extLst>
          </p:cNvPr>
          <p:cNvSpPr>
            <a:spLocks noGrp="1"/>
          </p:cNvSpPr>
          <p:nvPr>
            <p:ph sz="half" idx="2"/>
          </p:nvPr>
        </p:nvSpPr>
        <p:spPr>
          <a:xfrm>
            <a:off x="5184647" y="3273551"/>
            <a:ext cx="6245351" cy="22402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a:extLst>
              <a:ext uri="{FF2B5EF4-FFF2-40B4-BE49-F238E27FC236}">
                <a16:creationId xmlns:a16="http://schemas.microsoft.com/office/drawing/2014/main" id="{D6953A83-D2BE-4015-8D64-BE93DDFE5D21}"/>
              </a:ext>
            </a:extLst>
          </p:cNvPr>
          <p:cNvSpPr>
            <a:spLocks noGrp="1"/>
          </p:cNvSpPr>
          <p:nvPr>
            <p:ph type="dt" sz="half" idx="10"/>
          </p:nvPr>
        </p:nvSpPr>
        <p:spPr/>
        <p:txBody>
          <a:bodyPr/>
          <a:lstStyle/>
          <a:p>
            <a:pPr algn="r"/>
            <a:fld id="{53BEF823-48A5-43FC-BE03-E79964288B41}" type="datetimeFigureOut">
              <a:rPr lang="en-US" smtClean="0"/>
              <a:pPr algn="r"/>
              <a:t>8/26/2024</a:t>
            </a:fld>
            <a:endParaRPr lang="en-US" dirty="0"/>
          </a:p>
        </p:txBody>
      </p:sp>
      <p:sp>
        <p:nvSpPr>
          <p:cNvPr id="10" name="Footer Placeholder 9">
            <a:extLst>
              <a:ext uri="{FF2B5EF4-FFF2-40B4-BE49-F238E27FC236}">
                <a16:creationId xmlns:a16="http://schemas.microsoft.com/office/drawing/2014/main" id="{BA849E67-05F9-4033-B033-74D6B8C8E77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DFAAC6AA-CFFB-438F-9327-DDB023E2E149}"/>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5" name="Title 4">
            <a:extLst>
              <a:ext uri="{FF2B5EF4-FFF2-40B4-BE49-F238E27FC236}">
                <a16:creationId xmlns:a16="http://schemas.microsoft.com/office/drawing/2014/main" id="{BA4960CB-ABA7-4442-AB15-FE444F23C6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5852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8348291-9C7D-407E-8D07-FA3A323EA973}"/>
              </a:ext>
            </a:extLst>
          </p:cNvPr>
          <p:cNvSpPr>
            <a:spLocks noGrp="1"/>
          </p:cNvSpPr>
          <p:nvPr>
            <p:ph type="body" idx="1"/>
          </p:nvPr>
        </p:nvSpPr>
        <p:spPr>
          <a:xfrm>
            <a:off x="5184648" y="758952"/>
            <a:ext cx="6245352"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A192D2-8BA6-4A4D-814D-AD37A2A10AC8}"/>
              </a:ext>
            </a:extLst>
          </p:cNvPr>
          <p:cNvSpPr>
            <a:spLocks noGrp="1"/>
          </p:cNvSpPr>
          <p:nvPr>
            <p:ph sz="half" idx="2"/>
          </p:nvPr>
        </p:nvSpPr>
        <p:spPr>
          <a:xfrm>
            <a:off x="5190323" y="1377198"/>
            <a:ext cx="623967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86FD4BC-C948-41C4-BA24-5D26147E1C97}"/>
              </a:ext>
            </a:extLst>
          </p:cNvPr>
          <p:cNvSpPr>
            <a:spLocks noGrp="1"/>
          </p:cNvSpPr>
          <p:nvPr>
            <p:ph type="body" sz="quarter" idx="3"/>
          </p:nvPr>
        </p:nvSpPr>
        <p:spPr>
          <a:xfrm>
            <a:off x="5184647" y="3319548"/>
            <a:ext cx="6245351"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2E359C-F73D-4F1B-9F9A-6D628567105D}"/>
              </a:ext>
            </a:extLst>
          </p:cNvPr>
          <p:cNvSpPr>
            <a:spLocks noGrp="1"/>
          </p:cNvSpPr>
          <p:nvPr>
            <p:ph sz="quarter" idx="4"/>
          </p:nvPr>
        </p:nvSpPr>
        <p:spPr>
          <a:xfrm>
            <a:off x="5184646" y="3932372"/>
            <a:ext cx="6245352"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a:extLst>
              <a:ext uri="{FF2B5EF4-FFF2-40B4-BE49-F238E27FC236}">
                <a16:creationId xmlns:a16="http://schemas.microsoft.com/office/drawing/2014/main" id="{D76B63AE-38FF-40DD-A543-32DD98E6BDB2}"/>
              </a:ext>
            </a:extLst>
          </p:cNvPr>
          <p:cNvSpPr>
            <a:spLocks noGrp="1"/>
          </p:cNvSpPr>
          <p:nvPr>
            <p:ph type="title"/>
          </p:nvPr>
        </p:nvSpPr>
        <p:spPr/>
        <p:txBody>
          <a:bodyPr/>
          <a:lstStyle/>
          <a:p>
            <a:r>
              <a:rPr lang="en-US"/>
              <a:t>Click to edit Master title style</a:t>
            </a:r>
            <a:endParaRPr lang="en-US" dirty="0"/>
          </a:p>
        </p:txBody>
      </p:sp>
      <p:sp>
        <p:nvSpPr>
          <p:cNvPr id="12" name="Date Placeholder 11">
            <a:extLst>
              <a:ext uri="{FF2B5EF4-FFF2-40B4-BE49-F238E27FC236}">
                <a16:creationId xmlns:a16="http://schemas.microsoft.com/office/drawing/2014/main" id="{C686C0EB-E082-4BAB-99E8-B42F3C28B20F}"/>
              </a:ext>
            </a:extLst>
          </p:cNvPr>
          <p:cNvSpPr>
            <a:spLocks noGrp="1"/>
          </p:cNvSpPr>
          <p:nvPr>
            <p:ph type="dt" sz="half" idx="10"/>
          </p:nvPr>
        </p:nvSpPr>
        <p:spPr/>
        <p:txBody>
          <a:bodyPr/>
          <a:lstStyle/>
          <a:p>
            <a:pPr algn="r"/>
            <a:fld id="{53BEF823-48A5-43FC-BE03-E79964288B41}" type="datetimeFigureOut">
              <a:rPr lang="en-US" smtClean="0"/>
              <a:pPr algn="r"/>
              <a:t>8/26/2024</a:t>
            </a:fld>
            <a:endParaRPr lang="en-US" dirty="0"/>
          </a:p>
        </p:txBody>
      </p:sp>
      <p:sp>
        <p:nvSpPr>
          <p:cNvPr id="13" name="Footer Placeholder 12">
            <a:extLst>
              <a:ext uri="{FF2B5EF4-FFF2-40B4-BE49-F238E27FC236}">
                <a16:creationId xmlns:a16="http://schemas.microsoft.com/office/drawing/2014/main" id="{B3CB0152-BA1F-48C7-A66F-3ADB51C94B97}"/>
              </a:ext>
            </a:extLst>
          </p:cNvPr>
          <p:cNvSpPr>
            <a:spLocks noGrp="1"/>
          </p:cNvSpPr>
          <p:nvPr>
            <p:ph type="ftr" sz="quarter" idx="11"/>
          </p:nvPr>
        </p:nvSpPr>
        <p:spPr/>
        <p:txBody>
          <a:bodyPr/>
          <a:lstStyle/>
          <a:p>
            <a:pPr algn="l"/>
            <a:endParaRPr lang="en-US" dirty="0"/>
          </a:p>
        </p:txBody>
      </p:sp>
      <p:sp>
        <p:nvSpPr>
          <p:cNvPr id="14" name="Slide Number Placeholder 13">
            <a:extLst>
              <a:ext uri="{FF2B5EF4-FFF2-40B4-BE49-F238E27FC236}">
                <a16:creationId xmlns:a16="http://schemas.microsoft.com/office/drawing/2014/main" id="{BD1C21B3-5CF6-415F-8295-EED3DF5CB55C}"/>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213627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470D5-4EB9-4410-A8AE-6D85F19239FF}"/>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5887FB59-BA77-4864-B9E8-994851250CB4}"/>
              </a:ext>
            </a:extLst>
          </p:cNvPr>
          <p:cNvSpPr>
            <a:spLocks noGrp="1"/>
          </p:cNvSpPr>
          <p:nvPr>
            <p:ph type="dt" sz="half" idx="10"/>
          </p:nvPr>
        </p:nvSpPr>
        <p:spPr/>
        <p:txBody>
          <a:bodyPr/>
          <a:lstStyle/>
          <a:p>
            <a:pPr algn="r"/>
            <a:fld id="{53BEF823-48A5-43FC-BE03-E79964288B41}" type="datetimeFigureOut">
              <a:rPr lang="en-US" smtClean="0"/>
              <a:pPr algn="r"/>
              <a:t>8/26/2024</a:t>
            </a:fld>
            <a:endParaRPr lang="en-US" dirty="0"/>
          </a:p>
        </p:txBody>
      </p:sp>
      <p:sp>
        <p:nvSpPr>
          <p:cNvPr id="7" name="Footer Placeholder 6">
            <a:extLst>
              <a:ext uri="{FF2B5EF4-FFF2-40B4-BE49-F238E27FC236}">
                <a16:creationId xmlns:a16="http://schemas.microsoft.com/office/drawing/2014/main" id="{B6F0BC0B-BA67-455B-B567-1473DF0628BE}"/>
              </a:ext>
            </a:extLst>
          </p:cNvPr>
          <p:cNvSpPr>
            <a:spLocks noGrp="1"/>
          </p:cNvSpPr>
          <p:nvPr>
            <p:ph type="ftr" sz="quarter" idx="11"/>
          </p:nvPr>
        </p:nvSpPr>
        <p:spPr/>
        <p:txBody>
          <a:bodyPr/>
          <a:lstStyle/>
          <a:p>
            <a:pPr algn="l"/>
            <a:endParaRPr lang="en-US" dirty="0"/>
          </a:p>
        </p:txBody>
      </p:sp>
      <p:sp>
        <p:nvSpPr>
          <p:cNvPr id="8" name="Slide Number Placeholder 7">
            <a:extLst>
              <a:ext uri="{FF2B5EF4-FFF2-40B4-BE49-F238E27FC236}">
                <a16:creationId xmlns:a16="http://schemas.microsoft.com/office/drawing/2014/main" id="{2CF0BCF3-6FB5-4529-AA6A-A31467351EF5}"/>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649594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BF1315B-6865-4A5A-91C1-B75339038903}"/>
              </a:ext>
            </a:extLst>
          </p:cNvPr>
          <p:cNvSpPr>
            <a:spLocks noGrp="1"/>
          </p:cNvSpPr>
          <p:nvPr>
            <p:ph type="dt" sz="half" idx="10"/>
          </p:nvPr>
        </p:nvSpPr>
        <p:spPr/>
        <p:txBody>
          <a:bodyPr/>
          <a:lstStyle/>
          <a:p>
            <a:pPr algn="r"/>
            <a:fld id="{53BEF823-48A5-43FC-BE03-E79964288B41}" type="datetimeFigureOut">
              <a:rPr lang="en-US" smtClean="0"/>
              <a:pPr algn="r"/>
              <a:t>8/26/2024</a:t>
            </a:fld>
            <a:endParaRPr lang="en-US" dirty="0"/>
          </a:p>
        </p:txBody>
      </p:sp>
      <p:sp>
        <p:nvSpPr>
          <p:cNvPr id="6" name="Footer Placeholder 5">
            <a:extLst>
              <a:ext uri="{FF2B5EF4-FFF2-40B4-BE49-F238E27FC236}">
                <a16:creationId xmlns:a16="http://schemas.microsoft.com/office/drawing/2014/main" id="{DD536720-08C7-43DE-8EB5-CAB52D0E96B1}"/>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6D2477AF-B012-491C-AE42-22DE1203BE8D}"/>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3053668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D183AC-72A9-43F5-A1B3-1D7A6A4C7EEB}"/>
              </a:ext>
            </a:extLst>
          </p:cNvPr>
          <p:cNvSpPr>
            <a:spLocks noGrp="1"/>
          </p:cNvSpPr>
          <p:nvPr>
            <p:ph idx="1"/>
          </p:nvPr>
        </p:nvSpPr>
        <p:spPr>
          <a:xfrm>
            <a:off x="5183188" y="758951"/>
            <a:ext cx="6245352" cy="4754881"/>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4045592-52ED-4270-ACBB-BCC528DAC407}"/>
              </a:ext>
            </a:extLst>
          </p:cNvPr>
          <p:cNvSpPr>
            <a:spLocks noGrp="1"/>
          </p:cNvSpPr>
          <p:nvPr>
            <p:ph type="body" sz="half" idx="2"/>
          </p:nvPr>
        </p:nvSpPr>
        <p:spPr>
          <a:xfrm>
            <a:off x="758953" y="3815080"/>
            <a:ext cx="3831336" cy="1698752"/>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99A93518-F9B5-418F-9883-BEF8359B045A}"/>
              </a:ext>
            </a:extLst>
          </p:cNvPr>
          <p:cNvSpPr>
            <a:spLocks noGrp="1"/>
          </p:cNvSpPr>
          <p:nvPr>
            <p:ph type="dt" sz="half" idx="10"/>
          </p:nvPr>
        </p:nvSpPr>
        <p:spPr/>
        <p:txBody>
          <a:bodyPr/>
          <a:lstStyle/>
          <a:p>
            <a:pPr algn="r"/>
            <a:fld id="{53BEF823-48A5-43FC-BE03-E79964288B41}" type="datetimeFigureOut">
              <a:rPr lang="en-US" smtClean="0"/>
              <a:pPr algn="r"/>
              <a:t>8/26/2024</a:t>
            </a:fld>
            <a:endParaRPr lang="en-US" dirty="0"/>
          </a:p>
        </p:txBody>
      </p:sp>
      <p:sp>
        <p:nvSpPr>
          <p:cNvPr id="10" name="Footer Placeholder 9">
            <a:extLst>
              <a:ext uri="{FF2B5EF4-FFF2-40B4-BE49-F238E27FC236}">
                <a16:creationId xmlns:a16="http://schemas.microsoft.com/office/drawing/2014/main" id="{27B9FFE7-C4AB-425B-9B56-E412C72212A0}"/>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59231052-EBA8-4781-B28A-2FEA8BE523F3}"/>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2" name="Title 1">
            <a:extLst>
              <a:ext uri="{FF2B5EF4-FFF2-40B4-BE49-F238E27FC236}">
                <a16:creationId xmlns:a16="http://schemas.microsoft.com/office/drawing/2014/main" id="{CBDBF9E7-F686-4FA1-9BA5-69BDD014B0D3}"/>
              </a:ext>
            </a:extLst>
          </p:cNvPr>
          <p:cNvSpPr>
            <a:spLocks noGrp="1"/>
          </p:cNvSpPr>
          <p:nvPr>
            <p:ph type="title"/>
          </p:nvPr>
        </p:nvSpPr>
        <p:spPr>
          <a:xfrm>
            <a:off x="758952" y="758952"/>
            <a:ext cx="3831336" cy="2930179"/>
          </a:xfrm>
        </p:spPr>
        <p:txBody>
          <a:bodyPr/>
          <a:lstStyle/>
          <a:p>
            <a:r>
              <a:rPr lang="en-US"/>
              <a:t>Click to edit Master title style</a:t>
            </a:r>
            <a:endParaRPr lang="en-US" dirty="0"/>
          </a:p>
        </p:txBody>
      </p:sp>
    </p:spTree>
    <p:extLst>
      <p:ext uri="{BB962C8B-B14F-4D97-AF65-F5344CB8AC3E}">
        <p14:creationId xmlns:p14="http://schemas.microsoft.com/office/powerpoint/2010/main" val="2864810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116CF06-B27C-4DC4-981D-38E31997BD16}"/>
              </a:ext>
            </a:extLst>
          </p:cNvPr>
          <p:cNvSpPr>
            <a:spLocks noGrp="1"/>
          </p:cNvSpPr>
          <p:nvPr>
            <p:ph type="pic" idx="1"/>
          </p:nvPr>
        </p:nvSpPr>
        <p:spPr>
          <a:xfrm>
            <a:off x="5183188" y="758951"/>
            <a:ext cx="6245352" cy="47548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1976E66-2CB3-4F47-97F6-077C42818316}"/>
              </a:ext>
            </a:extLst>
          </p:cNvPr>
          <p:cNvSpPr>
            <a:spLocks noGrp="1"/>
          </p:cNvSpPr>
          <p:nvPr>
            <p:ph type="body" sz="half" idx="2"/>
          </p:nvPr>
        </p:nvSpPr>
        <p:spPr>
          <a:xfrm>
            <a:off x="758952" y="3794760"/>
            <a:ext cx="3831336" cy="1719072"/>
          </a:xfrm>
        </p:spPr>
        <p:txBody>
          <a:bodyPr>
            <a:normAutofit/>
          </a:bodyPr>
          <a:lstStyle>
            <a:lvl1pPr marL="0" indent="0">
              <a:buNone/>
              <a:defRPr sz="20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71414C9F-CBBD-4D5E-A831-BC0CDFEBCEF3}"/>
              </a:ext>
            </a:extLst>
          </p:cNvPr>
          <p:cNvSpPr>
            <a:spLocks noGrp="1"/>
          </p:cNvSpPr>
          <p:nvPr>
            <p:ph type="dt" sz="half" idx="10"/>
          </p:nvPr>
        </p:nvSpPr>
        <p:spPr/>
        <p:txBody>
          <a:bodyPr/>
          <a:lstStyle/>
          <a:p>
            <a:pPr algn="r"/>
            <a:fld id="{53BEF823-48A5-43FC-BE03-E79964288B41}" type="datetimeFigureOut">
              <a:rPr lang="en-US" smtClean="0"/>
              <a:pPr algn="r"/>
              <a:t>8/26/2024</a:t>
            </a:fld>
            <a:endParaRPr lang="en-US" dirty="0"/>
          </a:p>
        </p:txBody>
      </p:sp>
      <p:sp>
        <p:nvSpPr>
          <p:cNvPr id="10" name="Footer Placeholder 9">
            <a:extLst>
              <a:ext uri="{FF2B5EF4-FFF2-40B4-BE49-F238E27FC236}">
                <a16:creationId xmlns:a16="http://schemas.microsoft.com/office/drawing/2014/main" id="{F58DC0C8-B580-442D-8DAC-4F0F869B1F1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1B0D29E8-DFEE-49AB-83AF-85FF25252A3C}"/>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2" name="Title 1">
            <a:extLst>
              <a:ext uri="{FF2B5EF4-FFF2-40B4-BE49-F238E27FC236}">
                <a16:creationId xmlns:a16="http://schemas.microsoft.com/office/drawing/2014/main" id="{D0EAAF1B-6B6E-4D37-8F57-E403C6371A00}"/>
              </a:ext>
            </a:extLst>
          </p:cNvPr>
          <p:cNvSpPr>
            <a:spLocks noGrp="1"/>
          </p:cNvSpPr>
          <p:nvPr>
            <p:ph type="title"/>
          </p:nvPr>
        </p:nvSpPr>
        <p:spPr>
          <a:xfrm>
            <a:off x="758952" y="758952"/>
            <a:ext cx="3831336" cy="2926080"/>
          </a:xfrm>
        </p:spPr>
        <p:txBody>
          <a:bodyPr/>
          <a:lstStyle/>
          <a:p>
            <a:r>
              <a:rPr lang="en-US"/>
              <a:t>Click to edit Master title style</a:t>
            </a:r>
            <a:endParaRPr lang="en-US" dirty="0"/>
          </a:p>
        </p:txBody>
      </p:sp>
    </p:spTree>
    <p:extLst>
      <p:ext uri="{BB962C8B-B14F-4D97-AF65-F5344CB8AC3E}">
        <p14:creationId xmlns:p14="http://schemas.microsoft.com/office/powerpoint/2010/main" val="36111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59FCF-ACDF-495D-ACFA-15FCAC9EAE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3786E3-AB17-427E-8EF8-7FCB671A11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33B4E9-7A16-448C-8BE6-B14941A34857}"/>
              </a:ext>
            </a:extLst>
          </p:cNvPr>
          <p:cNvSpPr>
            <a:spLocks noGrp="1"/>
          </p:cNvSpPr>
          <p:nvPr>
            <p:ph type="dt" sz="half" idx="10"/>
          </p:nvPr>
        </p:nvSpPr>
        <p:spPr/>
        <p:txBody>
          <a:bodyPr/>
          <a:lstStyle/>
          <a:p>
            <a:pPr algn="r"/>
            <a:fld id="{53BEF823-48A5-43FC-BE03-E79964288B41}" type="datetimeFigureOut">
              <a:rPr lang="en-US" smtClean="0"/>
              <a:pPr algn="r"/>
              <a:t>8/26/2024</a:t>
            </a:fld>
            <a:endParaRPr lang="en-US" dirty="0"/>
          </a:p>
        </p:txBody>
      </p:sp>
      <p:sp>
        <p:nvSpPr>
          <p:cNvPr id="8" name="Footer Placeholder 7">
            <a:extLst>
              <a:ext uri="{FF2B5EF4-FFF2-40B4-BE49-F238E27FC236}">
                <a16:creationId xmlns:a16="http://schemas.microsoft.com/office/drawing/2014/main" id="{579212F5-5835-49FF-836F-5E3008A0EDB1}"/>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DE9D492B-E5EE-4D24-A087-57D739CFACE8}"/>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752781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31E395-94BD-4E79-8E42-9CD4EB33CA60}"/>
              </a:ext>
            </a:extLst>
          </p:cNvPr>
          <p:cNvSpPr>
            <a:spLocks noGrp="1"/>
          </p:cNvSpPr>
          <p:nvPr>
            <p:ph type="title" orient="vert"/>
          </p:nvPr>
        </p:nvSpPr>
        <p:spPr>
          <a:xfrm>
            <a:off x="8475542" y="758952"/>
            <a:ext cx="2954458" cy="4986002"/>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79AA8A4-66BC-4E80-ABE3-F533F82B88CA}"/>
              </a:ext>
            </a:extLst>
          </p:cNvPr>
          <p:cNvSpPr>
            <a:spLocks noGrp="1"/>
          </p:cNvSpPr>
          <p:nvPr>
            <p:ph type="body" orient="vert" idx="1"/>
          </p:nvPr>
        </p:nvSpPr>
        <p:spPr>
          <a:xfrm>
            <a:off x="758952" y="758952"/>
            <a:ext cx="7407586" cy="498600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DDA4EA6-6A1A-48ED-9D79-A438561C7E79}"/>
              </a:ext>
            </a:extLst>
          </p:cNvPr>
          <p:cNvSpPr>
            <a:spLocks noGrp="1"/>
          </p:cNvSpPr>
          <p:nvPr>
            <p:ph type="dt" sz="half" idx="10"/>
          </p:nvPr>
        </p:nvSpPr>
        <p:spPr/>
        <p:txBody>
          <a:bodyPr/>
          <a:lstStyle/>
          <a:p>
            <a:pPr algn="r"/>
            <a:fld id="{53BEF823-48A5-43FC-BE03-E79964288B41}" type="datetimeFigureOut">
              <a:rPr lang="en-US" smtClean="0"/>
              <a:pPr algn="r"/>
              <a:t>8/26/2024</a:t>
            </a:fld>
            <a:endParaRPr lang="en-US" dirty="0"/>
          </a:p>
        </p:txBody>
      </p:sp>
      <p:sp>
        <p:nvSpPr>
          <p:cNvPr id="8" name="Footer Placeholder 7">
            <a:extLst>
              <a:ext uri="{FF2B5EF4-FFF2-40B4-BE49-F238E27FC236}">
                <a16:creationId xmlns:a16="http://schemas.microsoft.com/office/drawing/2014/main" id="{F049B2BA-9250-4EBF-8820-10BDA5C1C62B}"/>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1F914475-55F3-4C46-BAE2-E4D93E9E3781}"/>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549400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6" title="Page Number Shape">
            <a:extLst>
              <a:ext uri="{FF2B5EF4-FFF2-40B4-BE49-F238E27FC236}">
                <a16:creationId xmlns:a16="http://schemas.microsoft.com/office/drawing/2014/main" id="{72411438-92A5-42B0-9C54-EA4FB32ACB5E}"/>
              </a:ext>
            </a:extLst>
          </p:cNvPr>
          <p:cNvSpPr/>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2" name="Title Placeholder 1">
            <a:extLst>
              <a:ext uri="{FF2B5EF4-FFF2-40B4-BE49-F238E27FC236}">
                <a16:creationId xmlns:a16="http://schemas.microsoft.com/office/drawing/2014/main" id="{0D56E4D8-47B6-4DEC-BD29-B3B6ED4CC739}"/>
              </a:ext>
            </a:extLst>
          </p:cNvPr>
          <p:cNvSpPr>
            <a:spLocks noGrp="1"/>
          </p:cNvSpPr>
          <p:nvPr>
            <p:ph type="title"/>
          </p:nvPr>
        </p:nvSpPr>
        <p:spPr>
          <a:xfrm>
            <a:off x="758952" y="758952"/>
            <a:ext cx="3831336" cy="47548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F0F5D4C-4873-4052-A294-99CCB9421C4A}"/>
              </a:ext>
            </a:extLst>
          </p:cNvPr>
          <p:cNvSpPr>
            <a:spLocks noGrp="1"/>
          </p:cNvSpPr>
          <p:nvPr>
            <p:ph type="body" idx="1"/>
          </p:nvPr>
        </p:nvSpPr>
        <p:spPr>
          <a:xfrm>
            <a:off x="5184648" y="758952"/>
            <a:ext cx="6245352" cy="475488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41D62B3-3490-46B4-A10E-33FCE4A1FBB5}"/>
              </a:ext>
            </a:extLst>
          </p:cNvPr>
          <p:cNvSpPr>
            <a:spLocks noGrp="1"/>
          </p:cNvSpPr>
          <p:nvPr>
            <p:ph type="dt" sz="half" idx="2"/>
          </p:nvPr>
        </p:nvSpPr>
        <p:spPr>
          <a:xfrm>
            <a:off x="7616952" y="6007608"/>
            <a:ext cx="3813048" cy="365125"/>
          </a:xfrm>
          <a:prstGeom prst="rect">
            <a:avLst/>
          </a:prstGeom>
        </p:spPr>
        <p:txBody>
          <a:bodyPr vert="horz" lIns="91440" tIns="45720" rIns="91440" bIns="45720" rtlCol="0" anchor="ctr"/>
          <a:lstStyle>
            <a:lvl1pPr algn="r">
              <a:defRPr sz="1000" spc="50" baseline="0">
                <a:solidFill>
                  <a:schemeClr val="tx1">
                    <a:lumMod val="85000"/>
                    <a:lumOff val="15000"/>
                  </a:schemeClr>
                </a:solidFill>
              </a:defRPr>
            </a:lvl1pPr>
          </a:lstStyle>
          <a:p>
            <a:pPr algn="r"/>
            <a:fld id="{53BEF823-48A5-43FC-BE03-E79964288B41}" type="datetimeFigureOut">
              <a:rPr lang="en-US" smtClean="0"/>
              <a:pPr algn="r"/>
              <a:t>8/26/2024</a:t>
            </a:fld>
            <a:endParaRPr lang="en-US" dirty="0"/>
          </a:p>
        </p:txBody>
      </p:sp>
      <p:sp>
        <p:nvSpPr>
          <p:cNvPr id="5" name="Footer Placeholder 4">
            <a:extLst>
              <a:ext uri="{FF2B5EF4-FFF2-40B4-BE49-F238E27FC236}">
                <a16:creationId xmlns:a16="http://schemas.microsoft.com/office/drawing/2014/main" id="{97424CB1-7D5F-4F52-9F99-7068F5819E8C}"/>
              </a:ext>
            </a:extLst>
          </p:cNvPr>
          <p:cNvSpPr>
            <a:spLocks noGrp="1"/>
          </p:cNvSpPr>
          <p:nvPr>
            <p:ph type="ftr" sz="quarter" idx="3"/>
          </p:nvPr>
        </p:nvSpPr>
        <p:spPr>
          <a:xfrm>
            <a:off x="758952" y="6007608"/>
            <a:ext cx="3831336" cy="365125"/>
          </a:xfrm>
          <a:prstGeom prst="rect">
            <a:avLst/>
          </a:prstGeom>
        </p:spPr>
        <p:txBody>
          <a:bodyPr vert="horz" lIns="91440" tIns="45720" rIns="91440" bIns="45720" rtlCol="0" anchor="ctr"/>
          <a:lstStyle>
            <a:lvl1pPr algn="l">
              <a:defRPr sz="1000" spc="50" baseline="0">
                <a:solidFill>
                  <a:schemeClr val="tx1">
                    <a:lumMod val="85000"/>
                    <a:lumOff val="15000"/>
                  </a:schemeClr>
                </a:solidFill>
              </a:defRPr>
            </a:lvl1pPr>
          </a:lstStyle>
          <a:p>
            <a:pPr algn="l"/>
            <a:endParaRPr lang="en-US" dirty="0"/>
          </a:p>
        </p:txBody>
      </p:sp>
      <p:sp>
        <p:nvSpPr>
          <p:cNvPr id="6" name="Slide Number Placeholder 5">
            <a:extLst>
              <a:ext uri="{FF2B5EF4-FFF2-40B4-BE49-F238E27FC236}">
                <a16:creationId xmlns:a16="http://schemas.microsoft.com/office/drawing/2014/main" id="{1A1F9CC9-1431-4569-B2F1-D04814955381}"/>
              </a:ext>
            </a:extLst>
          </p:cNvPr>
          <p:cNvSpPr>
            <a:spLocks noGrp="1"/>
          </p:cNvSpPr>
          <p:nvPr>
            <p:ph type="sldNum" sz="quarter" idx="4"/>
          </p:nvPr>
        </p:nvSpPr>
        <p:spPr>
          <a:xfrm>
            <a:off x="11786616" y="6007608"/>
            <a:ext cx="411480" cy="365125"/>
          </a:xfrm>
          <a:prstGeom prst="rect">
            <a:avLst/>
          </a:prstGeom>
        </p:spPr>
        <p:txBody>
          <a:bodyPr vert="horz" lIns="45720" tIns="45720" rIns="45720" bIns="45720" rtlCol="0" anchor="ctr"/>
          <a:lstStyle>
            <a:lvl1pPr algn="r">
              <a:defRPr sz="900" b="1">
                <a:solidFill>
                  <a:schemeClr val="bg1"/>
                </a:solidFill>
              </a:defRPr>
            </a:lvl1p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4055292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55" r:id="rId6"/>
    <p:sldLayoutId id="2147483751" r:id="rId7"/>
    <p:sldLayoutId id="2147483752" r:id="rId8"/>
    <p:sldLayoutId id="2147483753" r:id="rId9"/>
    <p:sldLayoutId id="2147483754" r:id="rId10"/>
    <p:sldLayoutId id="2147483756" r:id="rId11"/>
  </p:sldLayoutIdLst>
  <p:txStyles>
    <p:titleStyle>
      <a:lvl1pPr algn="l" defTabSz="914400" rtl="0" eaLnBrk="1" latinLnBrk="0" hangingPunct="1">
        <a:lnSpc>
          <a:spcPct val="90000"/>
        </a:lnSpc>
        <a:spcBef>
          <a:spcPct val="0"/>
        </a:spcBef>
        <a:buNone/>
        <a:defRPr sz="6000" i="1" kern="1200" spc="100" baseline="0">
          <a:solidFill>
            <a:schemeClr val="tx1">
              <a:lumMod val="85000"/>
              <a:lumOff val="15000"/>
            </a:schemeClr>
          </a:solidFill>
          <a:latin typeface="+mj-lt"/>
          <a:ea typeface="+mj-ea"/>
          <a:cs typeface="+mj-cs"/>
        </a:defRPr>
      </a:lvl1pPr>
    </p:titleStyle>
    <p:bodyStyle>
      <a:lvl1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2000" kern="1200">
          <a:solidFill>
            <a:schemeClr val="tx1">
              <a:lumMod val="85000"/>
              <a:lumOff val="15000"/>
            </a:schemeClr>
          </a:solidFill>
          <a:latin typeface="+mn-lt"/>
          <a:ea typeface="+mn-ea"/>
          <a:cs typeface="+mn-cs"/>
        </a:defRPr>
      </a:lvl1pPr>
      <a:lvl2pPr marL="182880" indent="0" algn="l" defTabSz="914400" rtl="0" eaLnBrk="1" latinLnBrk="0" hangingPunct="1">
        <a:lnSpc>
          <a:spcPct val="110000"/>
        </a:lnSpc>
        <a:spcBef>
          <a:spcPts val="400"/>
        </a:spcBef>
        <a:spcAft>
          <a:spcPts val="400"/>
        </a:spcAft>
        <a:buClrTx/>
        <a:buFont typeface="Arial" panose="020B0604020202020204" pitchFamily="34" charset="0"/>
        <a:buNone/>
        <a:defRPr sz="1800" i="1" kern="1200">
          <a:solidFill>
            <a:schemeClr val="tx1">
              <a:lumMod val="85000"/>
              <a:lumOff val="15000"/>
            </a:schemeClr>
          </a:solidFill>
          <a:latin typeface="+mn-lt"/>
          <a:ea typeface="+mn-ea"/>
          <a:cs typeface="+mn-cs"/>
        </a:defRPr>
      </a:lvl2pPr>
      <a:lvl3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82880" indent="0" algn="l" defTabSz="914400" rtl="0" eaLnBrk="1" latinLnBrk="0" hangingPunct="1">
        <a:lnSpc>
          <a:spcPct val="110000"/>
        </a:lnSpc>
        <a:spcBef>
          <a:spcPts val="400"/>
        </a:spcBef>
        <a:spcAft>
          <a:spcPts val="400"/>
        </a:spcAft>
        <a:buClrTx/>
        <a:buFont typeface="Arial" panose="020B0604020202020204" pitchFamily="34" charset="0"/>
        <a:buNone/>
        <a:defRPr sz="1400" i="1" kern="1200">
          <a:solidFill>
            <a:schemeClr val="tx1">
              <a:lumMod val="85000"/>
              <a:lumOff val="15000"/>
            </a:schemeClr>
          </a:solidFill>
          <a:latin typeface="+mn-lt"/>
          <a:ea typeface="+mn-ea"/>
          <a:cs typeface="+mn-cs"/>
        </a:defRPr>
      </a:lvl4pPr>
      <a:lvl5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lo.lammi@hel.fi"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hyperlink" Target="https://kirja.fi/collections/martin-widmark/products/timanttien-arvoitus-lasse-maijan-etsivatoimisto-9789513174057" TargetMode="External"/><Relationship Id="rId2" Type="http://schemas.openxmlformats.org/officeDocument/2006/relationships/hyperlink" Target="https://kirja.fi/collections/martin-widmark" TargetMode="External"/><Relationship Id="rId1" Type="http://schemas.openxmlformats.org/officeDocument/2006/relationships/slideLayout" Target="../slideLayouts/slideLayout3.xml"/><Relationship Id="rId5" Type="http://schemas.openxmlformats.org/officeDocument/2006/relationships/hyperlink" Target="https://kirja.fi/products/naamiaisten-arvoitus-lasse-maijan-etsivatoimisto-9789520461331" TargetMode="External"/><Relationship Id="rId4" Type="http://schemas.openxmlformats.org/officeDocument/2006/relationships/hyperlink" Target="https://kirja.fi/collections/martin-widmark/products/musiikin-arvoitus-lasse-maijan-etsivatoimisto-9789520460082"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kirja.fi/collections/riina-ja-sami-kaarla/products/keppihevoskuiskaaja-pet-agents-10-9789520458874" TargetMode="Externa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s://fi.wikipedia.org/wiki/Nemo_(kirjankustantamo)" TargetMode="External"/><Relationship Id="rId2" Type="http://schemas.openxmlformats.org/officeDocument/2006/relationships/image" Target="../media/image13.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6.jfif"/><Relationship Id="rId2" Type="http://schemas.openxmlformats.org/officeDocument/2006/relationships/image" Target="../media/image15.jpg"/><Relationship Id="rId1" Type="http://schemas.openxmlformats.org/officeDocument/2006/relationships/slideLayout" Target="../slideLayouts/slideLayout8.xm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9.xml"/><Relationship Id="rId4" Type="http://schemas.openxmlformats.org/officeDocument/2006/relationships/image" Target="../media/image20.jpg"/></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Jigsaw tehtäviä muovi kuva kuviin">
            <a:extLst>
              <a:ext uri="{FF2B5EF4-FFF2-40B4-BE49-F238E27FC236}">
                <a16:creationId xmlns:a16="http://schemas.microsoft.com/office/drawing/2014/main" id="{35B7E79E-E73B-FBBF-B09D-7BD4F1B81FB4}"/>
              </a:ext>
            </a:extLst>
          </p:cNvPr>
          <p:cNvPicPr>
            <a:picLocks noChangeAspect="1"/>
          </p:cNvPicPr>
          <p:nvPr/>
        </p:nvPicPr>
        <p:blipFill>
          <a:blip r:embed="rId2"/>
          <a:srcRect t="5264" b="13509"/>
          <a:stretch/>
        </p:blipFill>
        <p:spPr>
          <a:xfrm>
            <a:off x="20" y="10"/>
            <a:ext cx="12191980" cy="6857990"/>
          </a:xfrm>
          <a:prstGeom prst="rect">
            <a:avLst/>
          </a:prstGeom>
        </p:spPr>
      </p:pic>
      <p:sp>
        <p:nvSpPr>
          <p:cNvPr id="18" name="Rectangle 17">
            <a:extLst>
              <a:ext uri="{FF2B5EF4-FFF2-40B4-BE49-F238E27FC236}">
                <a16:creationId xmlns:a16="http://schemas.microsoft.com/office/drawing/2014/main" id="{9FBB9AF1-CE92-475C-A47B-5FC32922B3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0"/>
            <a:ext cx="12191999" cy="6858000"/>
          </a:xfrm>
          <a:prstGeom prst="rect">
            <a:avLst/>
          </a:prstGeom>
          <a:gradFill flip="none" rotWithShape="1">
            <a:gsLst>
              <a:gs pos="100000">
                <a:srgbClr val="000000">
                  <a:alpha val="0"/>
                </a:srgbClr>
              </a:gs>
              <a:gs pos="30000">
                <a:srgbClr val="000000"/>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8C507CBB-5637-927A-4779-0C701F310926}"/>
              </a:ext>
            </a:extLst>
          </p:cNvPr>
          <p:cNvSpPr>
            <a:spLocks noGrp="1"/>
          </p:cNvSpPr>
          <p:nvPr>
            <p:ph type="ctrTitle"/>
          </p:nvPr>
        </p:nvSpPr>
        <p:spPr>
          <a:xfrm>
            <a:off x="1078992" y="1143000"/>
            <a:ext cx="9052560" cy="3546179"/>
          </a:xfrm>
        </p:spPr>
        <p:txBody>
          <a:bodyPr>
            <a:normAutofit/>
          </a:bodyPr>
          <a:lstStyle/>
          <a:p>
            <a:r>
              <a:rPr lang="fi-FI" dirty="0">
                <a:solidFill>
                  <a:srgbClr val="FFFFFF"/>
                </a:solidFill>
              </a:rPr>
              <a:t>Lasten- ja nuorten jännitys 2024</a:t>
            </a:r>
          </a:p>
        </p:txBody>
      </p:sp>
      <p:sp>
        <p:nvSpPr>
          <p:cNvPr id="3" name="Alaotsikko 2">
            <a:extLst>
              <a:ext uri="{FF2B5EF4-FFF2-40B4-BE49-F238E27FC236}">
                <a16:creationId xmlns:a16="http://schemas.microsoft.com/office/drawing/2014/main" id="{39A438A3-0C24-F923-6DBD-DFF02F25D994}"/>
              </a:ext>
            </a:extLst>
          </p:cNvPr>
          <p:cNvSpPr>
            <a:spLocks noGrp="1"/>
          </p:cNvSpPr>
          <p:nvPr>
            <p:ph type="subTitle" idx="1"/>
          </p:nvPr>
        </p:nvSpPr>
        <p:spPr>
          <a:xfrm>
            <a:off x="1078992" y="5010912"/>
            <a:ext cx="9052560" cy="704088"/>
          </a:xfrm>
        </p:spPr>
        <p:txBody>
          <a:bodyPr>
            <a:normAutofit fontScale="70000" lnSpcReduction="20000"/>
          </a:bodyPr>
          <a:lstStyle/>
          <a:p>
            <a:pPr>
              <a:lnSpc>
                <a:spcPct val="90000"/>
              </a:lnSpc>
            </a:pPr>
            <a:r>
              <a:rPr lang="fi-FI" sz="1500" dirty="0">
                <a:solidFill>
                  <a:srgbClr val="FFFFFF"/>
                </a:solidFill>
              </a:rPr>
              <a:t>Elo Lammi Helsingin kaupunginkirjasto</a:t>
            </a:r>
          </a:p>
          <a:p>
            <a:pPr>
              <a:lnSpc>
                <a:spcPct val="90000"/>
              </a:lnSpc>
            </a:pPr>
            <a:r>
              <a:rPr lang="fi-FI" sz="1500" dirty="0">
                <a:solidFill>
                  <a:srgbClr val="FFFFFF"/>
                </a:solidFill>
              </a:rPr>
              <a:t>Suomen dekkariseura</a:t>
            </a:r>
          </a:p>
          <a:p>
            <a:pPr>
              <a:lnSpc>
                <a:spcPct val="90000"/>
              </a:lnSpc>
            </a:pPr>
            <a:r>
              <a:rPr lang="fi-FI" sz="1500" dirty="0">
                <a:solidFill>
                  <a:srgbClr val="FFFFFF"/>
                </a:solidFill>
                <a:hlinkClick r:id="rId3"/>
              </a:rPr>
              <a:t>elo.lammi@hel.fi</a:t>
            </a:r>
            <a:endParaRPr lang="fi-FI" sz="1500" dirty="0">
              <a:solidFill>
                <a:srgbClr val="FFFFFF"/>
              </a:solidFill>
            </a:endParaRPr>
          </a:p>
          <a:p>
            <a:pPr>
              <a:lnSpc>
                <a:spcPct val="90000"/>
              </a:lnSpc>
            </a:pPr>
            <a:endParaRPr lang="fi-FI" sz="1500" dirty="0">
              <a:solidFill>
                <a:srgbClr val="FFFFFF"/>
              </a:solidFill>
            </a:endParaRPr>
          </a:p>
        </p:txBody>
      </p:sp>
      <p:cxnSp>
        <p:nvCxnSpPr>
          <p:cNvPr id="20" name="Straight Connector 19">
            <a:extLst>
              <a:ext uri="{FF2B5EF4-FFF2-40B4-BE49-F238E27FC236}">
                <a16:creationId xmlns:a16="http://schemas.microsoft.com/office/drawing/2014/main" id="{D81E42A3-743C-4C15-9DA8-93AA9AEBFB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143293"/>
            <a:ext cx="0" cy="5714707"/>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22" name="Freeform 6">
            <a:extLst>
              <a:ext uri="{FF2B5EF4-FFF2-40B4-BE49-F238E27FC236}">
                <a16:creationId xmlns:a16="http://schemas.microsoft.com/office/drawing/2014/main" id="{7021D92D-08FF-45A6-9109-AC9462C7E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1143293"/>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2808174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72411438-92A5-42B0-9C54-EA4FB32AC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useBgFill="1">
        <p:nvSpPr>
          <p:cNvPr id="12" name="Rectangle 11">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tsikko 3">
            <a:extLst>
              <a:ext uri="{FF2B5EF4-FFF2-40B4-BE49-F238E27FC236}">
                <a16:creationId xmlns:a16="http://schemas.microsoft.com/office/drawing/2014/main" id="{7E88AFE0-DD84-A89C-613F-BB2E1B536480}"/>
              </a:ext>
            </a:extLst>
          </p:cNvPr>
          <p:cNvSpPr>
            <a:spLocks noGrp="1"/>
          </p:cNvSpPr>
          <p:nvPr>
            <p:ph type="title"/>
          </p:nvPr>
        </p:nvSpPr>
        <p:spPr>
          <a:xfrm>
            <a:off x="758952" y="758951"/>
            <a:ext cx="4782039" cy="1966747"/>
          </a:xfrm>
        </p:spPr>
        <p:txBody>
          <a:bodyPr vert="horz" lIns="91440" tIns="45720" rIns="91440" bIns="45720" rtlCol="0" anchor="ctr">
            <a:normAutofit fontScale="90000"/>
          </a:bodyPr>
          <a:lstStyle/>
          <a:p>
            <a:r>
              <a:rPr lang="en-US" sz="6000" i="1" kern="1200" spc="100" baseline="0" dirty="0" err="1">
                <a:solidFill>
                  <a:schemeClr val="tx1">
                    <a:lumMod val="85000"/>
                    <a:lumOff val="15000"/>
                  </a:schemeClr>
                </a:solidFill>
                <a:latin typeface="+mj-lt"/>
                <a:ea typeface="+mj-ea"/>
                <a:cs typeface="+mj-cs"/>
              </a:rPr>
              <a:t>Bagget</a:t>
            </a:r>
            <a:r>
              <a:rPr lang="en-US" sz="6000" i="1" kern="1200" spc="100" baseline="0" dirty="0">
                <a:solidFill>
                  <a:schemeClr val="tx1">
                    <a:lumMod val="85000"/>
                    <a:lumOff val="15000"/>
                  </a:schemeClr>
                </a:solidFill>
                <a:latin typeface="+mj-lt"/>
                <a:ea typeface="+mj-ea"/>
                <a:cs typeface="+mj-cs"/>
              </a:rPr>
              <a:t> </a:t>
            </a:r>
            <a:r>
              <a:rPr lang="en-US" sz="6000" i="1" kern="1200" spc="100" baseline="0" dirty="0" err="1">
                <a:solidFill>
                  <a:schemeClr val="tx1">
                    <a:lumMod val="85000"/>
                    <a:lumOff val="15000"/>
                  </a:schemeClr>
                </a:solidFill>
                <a:latin typeface="+mj-lt"/>
                <a:ea typeface="+mj-ea"/>
                <a:cs typeface="+mj-cs"/>
              </a:rPr>
              <a:t>vauvasta</a:t>
            </a:r>
            <a:r>
              <a:rPr lang="en-US" sz="6000" i="1" kern="1200" spc="100" baseline="0" dirty="0">
                <a:solidFill>
                  <a:schemeClr val="tx1">
                    <a:lumMod val="85000"/>
                    <a:lumOff val="15000"/>
                  </a:schemeClr>
                </a:solidFill>
                <a:latin typeface="+mj-lt"/>
                <a:ea typeface="+mj-ea"/>
                <a:cs typeface="+mj-cs"/>
              </a:rPr>
              <a:t> </a:t>
            </a:r>
            <a:r>
              <a:rPr lang="en-US" sz="6000" i="1" kern="1200" spc="100" baseline="0" dirty="0" err="1">
                <a:solidFill>
                  <a:schemeClr val="tx1">
                    <a:lumMod val="85000"/>
                    <a:lumOff val="15000"/>
                  </a:schemeClr>
                </a:solidFill>
                <a:latin typeface="+mj-lt"/>
                <a:ea typeface="+mj-ea"/>
                <a:cs typeface="+mj-cs"/>
              </a:rPr>
              <a:t>vaariin</a:t>
            </a:r>
            <a:endParaRPr lang="en-US" sz="6000" i="1" kern="1200" spc="100" baseline="0" dirty="0">
              <a:solidFill>
                <a:schemeClr val="tx1">
                  <a:lumMod val="85000"/>
                  <a:lumOff val="15000"/>
                </a:schemeClr>
              </a:solidFill>
              <a:latin typeface="+mj-lt"/>
              <a:ea typeface="+mj-ea"/>
              <a:cs typeface="+mj-cs"/>
            </a:endParaRPr>
          </a:p>
        </p:txBody>
      </p:sp>
      <p:cxnSp>
        <p:nvCxnSpPr>
          <p:cNvPr id="14" name="Straight Connector 13">
            <a:extLst>
              <a:ext uri="{FF2B5EF4-FFF2-40B4-BE49-F238E27FC236}">
                <a16:creationId xmlns:a16="http://schemas.microsoft.com/office/drawing/2014/main" id="{AEF97C72-3F89-4F0A-9629-01818B389C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8503" y="2954301"/>
            <a:ext cx="475488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kstin paikkamerkki 2">
            <a:extLst>
              <a:ext uri="{FF2B5EF4-FFF2-40B4-BE49-F238E27FC236}">
                <a16:creationId xmlns:a16="http://schemas.microsoft.com/office/drawing/2014/main" id="{DBCA3FD4-EEE9-C789-BE4D-90F40B21822B}"/>
              </a:ext>
            </a:extLst>
          </p:cNvPr>
          <p:cNvSpPr>
            <a:spLocks noGrp="1"/>
          </p:cNvSpPr>
          <p:nvPr>
            <p:ph type="body" sz="half" idx="2"/>
          </p:nvPr>
        </p:nvSpPr>
        <p:spPr>
          <a:xfrm>
            <a:off x="758826" y="3161684"/>
            <a:ext cx="4782166" cy="2620405"/>
          </a:xfrm>
        </p:spPr>
        <p:txBody>
          <a:bodyPr vert="horz" lIns="91440" tIns="45720" rIns="91440" bIns="45720" rtlCol="0">
            <a:normAutofit/>
          </a:bodyPr>
          <a:lstStyle/>
          <a:p>
            <a:pPr marL="182880"/>
            <a:r>
              <a:rPr lang="en-US" dirty="0" err="1"/>
              <a:t>Vauvat</a:t>
            </a:r>
            <a:r>
              <a:rPr lang="en-US" dirty="0"/>
              <a:t>: </a:t>
            </a:r>
            <a:r>
              <a:rPr lang="en-US" dirty="0" err="1"/>
              <a:t>Muumi-sarja</a:t>
            </a:r>
            <a:endParaRPr lang="en-US" dirty="0"/>
          </a:p>
          <a:p>
            <a:pPr marL="182880"/>
            <a:r>
              <a:rPr lang="en-US" dirty="0" err="1"/>
              <a:t>Lapset</a:t>
            </a:r>
            <a:r>
              <a:rPr lang="en-US" dirty="0"/>
              <a:t>: </a:t>
            </a:r>
            <a:r>
              <a:rPr lang="en-US" dirty="0" err="1"/>
              <a:t>Apassit</a:t>
            </a:r>
            <a:endParaRPr lang="en-US" dirty="0"/>
          </a:p>
          <a:p>
            <a:pPr marL="182880"/>
            <a:r>
              <a:rPr lang="en-US" dirty="0" err="1"/>
              <a:t>Nuoret</a:t>
            </a:r>
            <a:r>
              <a:rPr lang="en-US" dirty="0"/>
              <a:t>:</a:t>
            </a:r>
          </a:p>
          <a:p>
            <a:pPr marL="182880"/>
            <a:r>
              <a:rPr lang="en-US" dirty="0" err="1"/>
              <a:t>Aikuiset</a:t>
            </a:r>
            <a:r>
              <a:rPr lang="en-US" dirty="0"/>
              <a:t>: </a:t>
            </a:r>
            <a:r>
              <a:rPr lang="en-US" dirty="0" err="1"/>
              <a:t>Väri-sarja</a:t>
            </a:r>
            <a:endParaRPr lang="en-US" dirty="0"/>
          </a:p>
          <a:p>
            <a:pPr marL="525780" indent="-342900">
              <a:buFontTx/>
              <a:buChar char="-"/>
            </a:pPr>
            <a:r>
              <a:rPr lang="en-US" dirty="0" err="1"/>
              <a:t>Kaikki</a:t>
            </a:r>
            <a:r>
              <a:rPr lang="en-US" dirty="0"/>
              <a:t> </a:t>
            </a:r>
            <a:r>
              <a:rPr lang="en-US" dirty="0" err="1"/>
              <a:t>saavat</a:t>
            </a:r>
            <a:r>
              <a:rPr lang="en-US" dirty="0"/>
              <a:t> </a:t>
            </a:r>
            <a:r>
              <a:rPr lang="en-US" dirty="0" err="1"/>
              <a:t>omansa</a:t>
            </a:r>
            <a:r>
              <a:rPr lang="en-US" dirty="0"/>
              <a:t> </a:t>
            </a:r>
            <a:r>
              <a:rPr lang="en-US" dirty="0">
                <a:sym typeface="Wingdings" panose="05000000000000000000" pitchFamily="2" charset="2"/>
              </a:rPr>
              <a:t>;)</a:t>
            </a:r>
          </a:p>
          <a:p>
            <a:pPr marL="182880"/>
            <a:endParaRPr lang="en-US" dirty="0"/>
          </a:p>
        </p:txBody>
      </p:sp>
      <p:pic>
        <p:nvPicPr>
          <p:cNvPr id="6" name="Picture 5">
            <a:extLst>
              <a:ext uri="{FF2B5EF4-FFF2-40B4-BE49-F238E27FC236}">
                <a16:creationId xmlns:a16="http://schemas.microsoft.com/office/drawing/2014/main" id="{F4BDD01D-38A6-32AF-3E59-65BA9FCA1E67}"/>
              </a:ext>
            </a:extLst>
          </p:cNvPr>
          <p:cNvPicPr>
            <a:picLocks noChangeAspect="1"/>
          </p:cNvPicPr>
          <p:nvPr/>
        </p:nvPicPr>
        <p:blipFill>
          <a:blip r:embed="rId2"/>
          <a:srcRect l="24604" r="22063"/>
          <a:stretch/>
        </p:blipFill>
        <p:spPr>
          <a:xfrm>
            <a:off x="6096000" y="10"/>
            <a:ext cx="6095998" cy="6857990"/>
          </a:xfrm>
          <a:prstGeom prst="rect">
            <a:avLst/>
          </a:prstGeom>
        </p:spPr>
      </p:pic>
      <p:sp>
        <p:nvSpPr>
          <p:cNvPr id="16"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3864562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72411438-92A5-42B0-9C54-EA4FB32AC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useBgFill="1">
        <p:nvSpPr>
          <p:cNvPr id="13" name="Rectangle 12">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tsikko 3">
            <a:extLst>
              <a:ext uri="{FF2B5EF4-FFF2-40B4-BE49-F238E27FC236}">
                <a16:creationId xmlns:a16="http://schemas.microsoft.com/office/drawing/2014/main" id="{0AEB1EA2-AB54-D685-210B-269AB8A4153B}"/>
              </a:ext>
            </a:extLst>
          </p:cNvPr>
          <p:cNvSpPr>
            <a:spLocks noGrp="1"/>
          </p:cNvSpPr>
          <p:nvPr>
            <p:ph type="title"/>
          </p:nvPr>
        </p:nvSpPr>
        <p:spPr>
          <a:xfrm>
            <a:off x="5148335" y="758952"/>
            <a:ext cx="6281663" cy="1952716"/>
          </a:xfrm>
        </p:spPr>
        <p:txBody>
          <a:bodyPr vert="horz" lIns="91440" tIns="45720" rIns="91440" bIns="45720" rtlCol="0" anchor="ctr">
            <a:normAutofit fontScale="90000"/>
          </a:bodyPr>
          <a:lstStyle/>
          <a:p>
            <a:r>
              <a:rPr lang="en-US" sz="6000" i="1" kern="1200" spc="100" baseline="0" dirty="0" err="1">
                <a:solidFill>
                  <a:schemeClr val="tx1">
                    <a:lumMod val="85000"/>
                    <a:lumOff val="15000"/>
                  </a:schemeClr>
                </a:solidFill>
                <a:latin typeface="+mj-lt"/>
                <a:ea typeface="+mj-ea"/>
                <a:cs typeface="+mj-cs"/>
              </a:rPr>
              <a:t>Fantasiaa</a:t>
            </a:r>
            <a:r>
              <a:rPr lang="en-US" sz="6000" i="1" kern="1200" spc="100" baseline="0" dirty="0">
                <a:solidFill>
                  <a:schemeClr val="tx1">
                    <a:lumMod val="85000"/>
                    <a:lumOff val="15000"/>
                  </a:schemeClr>
                </a:solidFill>
                <a:latin typeface="+mj-lt"/>
                <a:ea typeface="+mj-ea"/>
                <a:cs typeface="+mj-cs"/>
              </a:rPr>
              <a:t> ja </a:t>
            </a:r>
            <a:r>
              <a:rPr lang="en-US" sz="6000" i="1" kern="1200" spc="100" baseline="0" dirty="0" err="1">
                <a:solidFill>
                  <a:schemeClr val="tx1">
                    <a:lumMod val="85000"/>
                    <a:lumOff val="15000"/>
                  </a:schemeClr>
                </a:solidFill>
                <a:latin typeface="+mj-lt"/>
                <a:ea typeface="+mj-ea"/>
                <a:cs typeface="+mj-cs"/>
              </a:rPr>
              <a:t>jännitystä</a:t>
            </a:r>
            <a:r>
              <a:rPr lang="en-US" sz="6000" i="1" kern="1200" spc="100" baseline="0" dirty="0">
                <a:solidFill>
                  <a:schemeClr val="tx1">
                    <a:lumMod val="85000"/>
                    <a:lumOff val="15000"/>
                  </a:schemeClr>
                </a:solidFill>
                <a:latin typeface="+mj-lt"/>
                <a:ea typeface="+mj-ea"/>
                <a:cs typeface="+mj-cs"/>
              </a:rPr>
              <a:t> </a:t>
            </a:r>
            <a:r>
              <a:rPr lang="en-US" sz="6000" i="1" kern="1200" spc="100" baseline="0" dirty="0" err="1">
                <a:solidFill>
                  <a:schemeClr val="tx1">
                    <a:lumMod val="85000"/>
                    <a:lumOff val="15000"/>
                  </a:schemeClr>
                </a:solidFill>
                <a:latin typeface="+mj-lt"/>
                <a:ea typeface="+mj-ea"/>
                <a:cs typeface="+mj-cs"/>
              </a:rPr>
              <a:t>samoissa</a:t>
            </a:r>
            <a:r>
              <a:rPr lang="en-US" sz="6000" i="1" kern="1200" spc="100" baseline="0" dirty="0">
                <a:solidFill>
                  <a:schemeClr val="tx1">
                    <a:lumMod val="85000"/>
                    <a:lumOff val="15000"/>
                  </a:schemeClr>
                </a:solidFill>
                <a:latin typeface="+mj-lt"/>
                <a:ea typeface="+mj-ea"/>
                <a:cs typeface="+mj-cs"/>
              </a:rPr>
              <a:t> </a:t>
            </a:r>
            <a:r>
              <a:rPr lang="en-US" sz="6000" i="1" kern="1200" spc="100" baseline="0" dirty="0" err="1">
                <a:solidFill>
                  <a:schemeClr val="tx1">
                    <a:lumMod val="85000"/>
                    <a:lumOff val="15000"/>
                  </a:schemeClr>
                </a:solidFill>
                <a:latin typeface="+mj-lt"/>
                <a:ea typeface="+mj-ea"/>
                <a:cs typeface="+mj-cs"/>
              </a:rPr>
              <a:t>kansissa</a:t>
            </a:r>
            <a:endParaRPr lang="en-US" sz="6000" i="1" kern="1200" spc="100" baseline="0" dirty="0">
              <a:solidFill>
                <a:schemeClr val="tx1">
                  <a:lumMod val="85000"/>
                  <a:lumOff val="15000"/>
                </a:schemeClr>
              </a:solidFill>
              <a:latin typeface="+mj-lt"/>
              <a:ea typeface="+mj-ea"/>
              <a:cs typeface="+mj-cs"/>
            </a:endParaRPr>
          </a:p>
        </p:txBody>
      </p:sp>
      <p:pic>
        <p:nvPicPr>
          <p:cNvPr id="6" name="Kuvan paikkamerkki 5" descr="Kuva, joka sisältää kohteen vaate, Ihmisen kasvot, teksti, juliste&#10;&#10;Kuvaus luotu automaattisesti">
            <a:extLst>
              <a:ext uri="{FF2B5EF4-FFF2-40B4-BE49-F238E27FC236}">
                <a16:creationId xmlns:a16="http://schemas.microsoft.com/office/drawing/2014/main" id="{F785121E-5108-DDBD-6971-87737BDCAC4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4264"/>
          <a:stretch/>
        </p:blipFill>
        <p:spPr>
          <a:xfrm>
            <a:off x="20" y="10"/>
            <a:ext cx="4595888" cy="6857990"/>
          </a:xfrm>
          <a:prstGeom prst="rect">
            <a:avLst/>
          </a:prstGeom>
        </p:spPr>
      </p:pic>
      <p:cxnSp>
        <p:nvCxnSpPr>
          <p:cNvPr id="15" name="Straight Connector 14">
            <a:extLst>
              <a:ext uri="{FF2B5EF4-FFF2-40B4-BE49-F238E27FC236}">
                <a16:creationId xmlns:a16="http://schemas.microsoft.com/office/drawing/2014/main" id="{DF96FA98-52E5-4AA7-98B9-BE6200CF01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181601" y="2933080"/>
            <a:ext cx="6248397"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kstin paikkamerkki 2">
            <a:extLst>
              <a:ext uri="{FF2B5EF4-FFF2-40B4-BE49-F238E27FC236}">
                <a16:creationId xmlns:a16="http://schemas.microsoft.com/office/drawing/2014/main" id="{C7BE1834-A5AA-4DD8-F800-123E0E058047}"/>
              </a:ext>
            </a:extLst>
          </p:cNvPr>
          <p:cNvSpPr>
            <a:spLocks noGrp="1"/>
          </p:cNvSpPr>
          <p:nvPr>
            <p:ph type="body" sz="half" idx="2"/>
          </p:nvPr>
        </p:nvSpPr>
        <p:spPr>
          <a:xfrm>
            <a:off x="5148208" y="3161680"/>
            <a:ext cx="6281663" cy="2620409"/>
          </a:xfrm>
        </p:spPr>
        <p:txBody>
          <a:bodyPr vert="horz" lIns="91440" tIns="45720" rIns="91440" bIns="45720" rtlCol="0">
            <a:normAutofit fontScale="85000" lnSpcReduction="20000"/>
          </a:bodyPr>
          <a:lstStyle/>
          <a:p>
            <a:pPr indent="-228600">
              <a:buFont typeface="Arial" panose="020B0604020202020204" pitchFamily="34" charset="0"/>
              <a:buChar char="•"/>
            </a:pPr>
            <a:r>
              <a:rPr lang="en-US" sz="2000" dirty="0"/>
              <a:t>- </a:t>
            </a:r>
            <a:r>
              <a:rPr lang="en-US" sz="2000" dirty="0" err="1"/>
              <a:t>Baskervillien</a:t>
            </a:r>
            <a:r>
              <a:rPr lang="en-US" sz="2000" dirty="0"/>
              <a:t> </a:t>
            </a:r>
            <a:r>
              <a:rPr lang="en-US" sz="2000" dirty="0" err="1"/>
              <a:t>koulu</a:t>
            </a:r>
            <a:r>
              <a:rPr lang="en-US" sz="2000" dirty="0"/>
              <a:t>, </a:t>
            </a:r>
            <a:r>
              <a:rPr lang="en-US" sz="2000" dirty="0" err="1"/>
              <a:t>sarjan</a:t>
            </a:r>
            <a:r>
              <a:rPr lang="en-US" sz="2000" dirty="0"/>
              <a:t> 1. </a:t>
            </a:r>
            <a:r>
              <a:rPr lang="en-US" sz="2000" dirty="0" err="1"/>
              <a:t>osa</a:t>
            </a:r>
            <a:endParaRPr lang="en-US" sz="2000" dirty="0"/>
          </a:p>
          <a:p>
            <a:pPr indent="-228600">
              <a:buFont typeface="Arial" panose="020B0604020202020204" pitchFamily="34" charset="0"/>
              <a:buChar char="•"/>
            </a:pPr>
            <a:r>
              <a:rPr lang="en-US" sz="2000" dirty="0"/>
              <a:t>- Ali Standish </a:t>
            </a:r>
            <a:r>
              <a:rPr lang="en-US" sz="2000" dirty="0" err="1"/>
              <a:t>asuu</a:t>
            </a:r>
            <a:r>
              <a:rPr lang="en-US" sz="2000" dirty="0"/>
              <a:t> </a:t>
            </a:r>
            <a:r>
              <a:rPr lang="en-US" sz="2000" dirty="0" err="1"/>
              <a:t>Pohjois</a:t>
            </a:r>
            <a:r>
              <a:rPr lang="en-US" sz="2000" dirty="0"/>
              <a:t>- </a:t>
            </a:r>
            <a:r>
              <a:rPr lang="en-US" sz="2000" dirty="0" err="1"/>
              <a:t>Carolinassa</a:t>
            </a:r>
            <a:r>
              <a:rPr lang="en-US" sz="2000" dirty="0"/>
              <a:t>, </a:t>
            </a:r>
            <a:r>
              <a:rPr lang="en-US" sz="2000" dirty="0" err="1"/>
              <a:t>USA:ssa</a:t>
            </a:r>
            <a:endParaRPr lang="en-US" sz="2000" dirty="0"/>
          </a:p>
          <a:p>
            <a:pPr indent="-228600">
              <a:buFont typeface="Arial" panose="020B0604020202020204" pitchFamily="34" charset="0"/>
              <a:buChar char="•"/>
            </a:pPr>
            <a:r>
              <a:rPr lang="en-US" sz="2000" dirty="0"/>
              <a:t>- </a:t>
            </a:r>
            <a:r>
              <a:rPr lang="en-US" sz="2000" dirty="0" err="1"/>
              <a:t>Teoksen</a:t>
            </a:r>
            <a:r>
              <a:rPr lang="en-US" sz="2000" dirty="0"/>
              <a:t> </a:t>
            </a:r>
            <a:r>
              <a:rPr lang="en-US" sz="2000" dirty="0" err="1"/>
              <a:t>oikeudet</a:t>
            </a:r>
            <a:r>
              <a:rPr lang="en-US" sz="2000" dirty="0"/>
              <a:t> on </a:t>
            </a:r>
            <a:r>
              <a:rPr lang="en-US" sz="2000" dirty="0" err="1"/>
              <a:t>myyty</a:t>
            </a:r>
            <a:r>
              <a:rPr lang="en-US" sz="2000" dirty="0"/>
              <a:t> </a:t>
            </a:r>
            <a:r>
              <a:rPr lang="en-US" sz="2000" dirty="0" err="1"/>
              <a:t>yli</a:t>
            </a:r>
            <a:r>
              <a:rPr lang="en-US" sz="2000" dirty="0"/>
              <a:t> 20 </a:t>
            </a:r>
            <a:r>
              <a:rPr lang="en-US" sz="2000" dirty="0" err="1"/>
              <a:t>maahan</a:t>
            </a:r>
            <a:r>
              <a:rPr lang="en-US" sz="2000" dirty="0"/>
              <a:t> ja </a:t>
            </a:r>
            <a:r>
              <a:rPr lang="en-US" sz="2000" dirty="0" err="1"/>
              <a:t>teoksesta</a:t>
            </a:r>
            <a:r>
              <a:rPr lang="en-US" sz="2000" dirty="0"/>
              <a:t> on </a:t>
            </a:r>
            <a:r>
              <a:rPr lang="en-US" sz="2000" dirty="0" err="1"/>
              <a:t>tekeillä</a:t>
            </a:r>
            <a:r>
              <a:rPr lang="en-US" sz="2000" dirty="0"/>
              <a:t> TV-</a:t>
            </a:r>
            <a:r>
              <a:rPr lang="en-US" sz="2000" dirty="0" err="1"/>
              <a:t>sarja</a:t>
            </a:r>
            <a:endParaRPr lang="en-US" sz="2000" dirty="0"/>
          </a:p>
          <a:p>
            <a:pPr indent="-228600">
              <a:buFont typeface="Arial" panose="020B0604020202020204" pitchFamily="34" charset="0"/>
              <a:buChar char="•"/>
            </a:pPr>
            <a:r>
              <a:rPr lang="en-US" sz="2000" dirty="0"/>
              <a:t>- </a:t>
            </a:r>
            <a:r>
              <a:rPr lang="en-US" sz="2000" dirty="0" err="1"/>
              <a:t>Suomentaja</a:t>
            </a:r>
            <a:r>
              <a:rPr lang="en-US" sz="2000" dirty="0"/>
              <a:t> Jaana </a:t>
            </a:r>
            <a:r>
              <a:rPr lang="en-US" sz="2000" dirty="0" err="1"/>
              <a:t>Kapari-Jatta</a:t>
            </a:r>
            <a:endParaRPr lang="en-US" sz="2000" dirty="0"/>
          </a:p>
          <a:p>
            <a:pPr indent="-228600">
              <a:buFont typeface="Arial" panose="020B0604020202020204" pitchFamily="34" charset="0"/>
              <a:buChar char="•"/>
            </a:pPr>
            <a:r>
              <a:rPr lang="en-US" sz="2000" dirty="0"/>
              <a:t>- </a:t>
            </a:r>
            <a:r>
              <a:rPr lang="en-US" sz="2000" dirty="0" err="1"/>
              <a:t>Kirjoitettu</a:t>
            </a:r>
            <a:r>
              <a:rPr lang="en-US" sz="2000" dirty="0"/>
              <a:t> Sherlock Holmes –</a:t>
            </a:r>
            <a:r>
              <a:rPr lang="en-US" sz="2000" dirty="0" err="1"/>
              <a:t>hahmon</a:t>
            </a:r>
            <a:r>
              <a:rPr lang="en-US" sz="2000" dirty="0"/>
              <a:t> </a:t>
            </a:r>
            <a:r>
              <a:rPr lang="en-US" sz="2000" dirty="0" err="1"/>
              <a:t>luojan</a:t>
            </a:r>
            <a:r>
              <a:rPr lang="en-US" sz="2000" dirty="0"/>
              <a:t>, Arthur Conan </a:t>
            </a:r>
            <a:r>
              <a:rPr lang="en-US" sz="2000" dirty="0" err="1"/>
              <a:t>Doylen</a:t>
            </a:r>
            <a:r>
              <a:rPr lang="en-US" sz="2000" dirty="0"/>
              <a:t> </a:t>
            </a:r>
            <a:r>
              <a:rPr lang="en-US" sz="2000" dirty="0" err="1"/>
              <a:t>perikunnan</a:t>
            </a:r>
            <a:r>
              <a:rPr lang="en-US" sz="2000" dirty="0"/>
              <a:t> </a:t>
            </a:r>
            <a:r>
              <a:rPr lang="en-US" sz="2000" dirty="0" err="1"/>
              <a:t>luvalla</a:t>
            </a:r>
            <a:endParaRPr lang="en-US" sz="2000" dirty="0"/>
          </a:p>
          <a:p>
            <a:pPr indent="-228600">
              <a:buFont typeface="Arial" panose="020B0604020202020204" pitchFamily="34" charset="0"/>
              <a:buChar char="•"/>
            </a:pPr>
            <a:r>
              <a:rPr lang="en-US" sz="2000" dirty="0"/>
              <a:t>Tammi 2024, 334 s. 9789520457433</a:t>
            </a:r>
          </a:p>
          <a:p>
            <a:pPr marL="182880"/>
            <a:endParaRPr lang="en-US" dirty="0"/>
          </a:p>
        </p:txBody>
      </p:sp>
      <p:sp>
        <p:nvSpPr>
          <p:cNvPr id="17"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2372314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72411438-92A5-42B0-9C54-EA4FB32AC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useBgFill="1">
        <p:nvSpPr>
          <p:cNvPr id="13" name="Rectangle 12">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tsikko 3">
            <a:extLst>
              <a:ext uri="{FF2B5EF4-FFF2-40B4-BE49-F238E27FC236}">
                <a16:creationId xmlns:a16="http://schemas.microsoft.com/office/drawing/2014/main" id="{B1F158B3-D601-0912-33A6-D09B3A467BCA}"/>
              </a:ext>
            </a:extLst>
          </p:cNvPr>
          <p:cNvSpPr>
            <a:spLocks noGrp="1"/>
          </p:cNvSpPr>
          <p:nvPr>
            <p:ph type="title"/>
          </p:nvPr>
        </p:nvSpPr>
        <p:spPr>
          <a:xfrm>
            <a:off x="5148335" y="758952"/>
            <a:ext cx="6281663" cy="1952716"/>
          </a:xfrm>
        </p:spPr>
        <p:txBody>
          <a:bodyPr vert="horz" lIns="91440" tIns="45720" rIns="91440" bIns="45720" rtlCol="0" anchor="ctr">
            <a:normAutofit/>
          </a:bodyPr>
          <a:lstStyle/>
          <a:p>
            <a:r>
              <a:rPr lang="en-US" sz="4200" i="1" kern="1200" spc="100" baseline="0">
                <a:solidFill>
                  <a:schemeClr val="tx1">
                    <a:lumMod val="85000"/>
                    <a:lumOff val="15000"/>
                  </a:schemeClr>
                </a:solidFill>
                <a:latin typeface="+mj-lt"/>
                <a:ea typeface="+mj-ea"/>
                <a:cs typeface="+mj-cs"/>
              </a:rPr>
              <a:t>… jos pidät Sherlock Holmesista… jos pidät Harry Potterista!</a:t>
            </a:r>
          </a:p>
        </p:txBody>
      </p:sp>
      <p:pic>
        <p:nvPicPr>
          <p:cNvPr id="6" name="Kuvan paikkamerkki 5" descr="Kuva, joka sisältää kohteen Ihmisen kasvot, vaate, henkilö, piha-&#10;&#10;Kuvaus luotu automaattisesti">
            <a:extLst>
              <a:ext uri="{FF2B5EF4-FFF2-40B4-BE49-F238E27FC236}">
                <a16:creationId xmlns:a16="http://schemas.microsoft.com/office/drawing/2014/main" id="{A8359FD6-FD89-A061-EF69-75A570F1F90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1596" r="11596"/>
          <a:stretch/>
        </p:blipFill>
        <p:spPr>
          <a:xfrm>
            <a:off x="20" y="10"/>
            <a:ext cx="4595888" cy="6857990"/>
          </a:xfrm>
          <a:prstGeom prst="rect">
            <a:avLst/>
          </a:prstGeom>
        </p:spPr>
      </p:pic>
      <p:cxnSp>
        <p:nvCxnSpPr>
          <p:cNvPr id="15" name="Straight Connector 14">
            <a:extLst>
              <a:ext uri="{FF2B5EF4-FFF2-40B4-BE49-F238E27FC236}">
                <a16:creationId xmlns:a16="http://schemas.microsoft.com/office/drawing/2014/main" id="{DF96FA98-52E5-4AA7-98B9-BE6200CF01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181601" y="2933080"/>
            <a:ext cx="6248397"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kstin paikkamerkki 2">
            <a:extLst>
              <a:ext uri="{FF2B5EF4-FFF2-40B4-BE49-F238E27FC236}">
                <a16:creationId xmlns:a16="http://schemas.microsoft.com/office/drawing/2014/main" id="{3C4FFE76-158F-02E6-C868-5289F1A43568}"/>
              </a:ext>
            </a:extLst>
          </p:cNvPr>
          <p:cNvSpPr>
            <a:spLocks noGrp="1"/>
          </p:cNvSpPr>
          <p:nvPr>
            <p:ph type="body" sz="half" idx="2"/>
          </p:nvPr>
        </p:nvSpPr>
        <p:spPr>
          <a:xfrm>
            <a:off x="5148208" y="3161680"/>
            <a:ext cx="6281663" cy="2620409"/>
          </a:xfrm>
        </p:spPr>
        <p:txBody>
          <a:bodyPr vert="horz" lIns="91440" tIns="45720" rIns="91440" bIns="45720" rtlCol="0">
            <a:normAutofit/>
          </a:bodyPr>
          <a:lstStyle/>
          <a:p>
            <a:pPr marL="182880">
              <a:lnSpc>
                <a:spcPct val="100000"/>
              </a:lnSpc>
            </a:pPr>
            <a:r>
              <a:rPr lang="en-US" sz="1100" b="0" i="0">
                <a:effectLst/>
              </a:rPr>
              <a:t>Baskervillen koulu kätkee arvoituksen, jonka vain Arthur ystävineen voi ratkaista.</a:t>
            </a:r>
          </a:p>
          <a:p>
            <a:pPr marL="182880">
              <a:lnSpc>
                <a:spcPct val="100000"/>
              </a:lnSpc>
            </a:pPr>
            <a:r>
              <a:rPr lang="en-US" sz="1100" b="0" i="0">
                <a:effectLst/>
              </a:rPr>
              <a:t>Kiehtova seikkailusarjan aloitus yhdistelee nerokkaasti mysteerejä, historiaa ja mielikuvituksellisia juonenkäänteitä!</a:t>
            </a:r>
          </a:p>
          <a:p>
            <a:pPr marL="182880">
              <a:lnSpc>
                <a:spcPct val="100000"/>
              </a:lnSpc>
            </a:pPr>
            <a:r>
              <a:rPr lang="en-US" sz="1100" b="0" i="0">
                <a:effectLst/>
              </a:rPr>
              <a:t>Kun mystinen piippumies huomaa Arthur Conan Doylen poikkeukselliset päättelytaidot, tälle tarjoutuu tilaisuus päästä salaiseen Baskervillen kouluun, jossa opiskelee erityisillä tavoilla lahjakkaita lapsia. Koulussa Arthur ystävystyy oitis seikkailunjanoisen Irene Eaglen ja älykkyydessä vertaisensa Jimmie Moriartyn kanssa. Mutta vihollisiakin hän saa, muiden muassa Sebastian Moranin, joka yrittää jatkuvasti järjestää Arthurille potkut koulusta.</a:t>
            </a:r>
            <a:br>
              <a:rPr lang="en-US" sz="1100" b="0" i="0">
                <a:effectLst/>
              </a:rPr>
            </a:br>
            <a:br>
              <a:rPr lang="en-US" sz="1100" b="0" i="0">
                <a:effectLst/>
              </a:rPr>
            </a:br>
            <a:r>
              <a:rPr lang="en-US" sz="1100" b="0" i="0">
                <a:effectLst/>
              </a:rPr>
              <a:t>Pian Arthur ystävineen (ja vihollisineen!) kutsutaan jäseniksi vaikutusvaltaiseen salaseuraan, johon päästäkseen heidän on suoriuduttava kolmesta testistä. Niitä suorittaessaan Arthur paljastaa mysteerin, joka vie suureen seikkailuun… ja vielä suurempaan vaaraan!</a:t>
            </a:r>
            <a:br>
              <a:rPr lang="en-US" sz="1100" b="0" i="0">
                <a:effectLst/>
              </a:rPr>
            </a:br>
            <a:endParaRPr lang="en-US" sz="1100" b="0" i="0">
              <a:effectLst/>
            </a:endParaRPr>
          </a:p>
          <a:p>
            <a:pPr marL="182880">
              <a:lnSpc>
                <a:spcPct val="100000"/>
              </a:lnSpc>
            </a:pPr>
            <a:endParaRPr lang="en-US" sz="1100"/>
          </a:p>
        </p:txBody>
      </p:sp>
      <p:sp>
        <p:nvSpPr>
          <p:cNvPr id="17"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3828288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72411438-92A5-42B0-9C54-EA4FB32AC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useBgFill="1">
        <p:nvSpPr>
          <p:cNvPr id="13" name="Rectangle 12">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tsikko 3">
            <a:extLst>
              <a:ext uri="{FF2B5EF4-FFF2-40B4-BE49-F238E27FC236}">
                <a16:creationId xmlns:a16="http://schemas.microsoft.com/office/drawing/2014/main" id="{963B04C3-C5C2-6C8F-20BB-61FD8FD09A13}"/>
              </a:ext>
            </a:extLst>
          </p:cNvPr>
          <p:cNvSpPr>
            <a:spLocks noGrp="1"/>
          </p:cNvSpPr>
          <p:nvPr>
            <p:ph type="title"/>
          </p:nvPr>
        </p:nvSpPr>
        <p:spPr>
          <a:xfrm>
            <a:off x="738504" y="758951"/>
            <a:ext cx="4754879" cy="936499"/>
          </a:xfrm>
        </p:spPr>
        <p:txBody>
          <a:bodyPr vert="horz" lIns="91440" tIns="45720" rIns="91440" bIns="45720" rtlCol="0" anchor="ctr">
            <a:normAutofit fontScale="90000"/>
          </a:bodyPr>
          <a:lstStyle/>
          <a:p>
            <a:r>
              <a:rPr lang="en-US" sz="6000" i="1" kern="1200" spc="100" baseline="0" dirty="0" err="1">
                <a:solidFill>
                  <a:schemeClr val="tx1">
                    <a:lumMod val="85000"/>
                    <a:lumOff val="15000"/>
                  </a:schemeClr>
                </a:solidFill>
                <a:latin typeface="+mj-lt"/>
                <a:ea typeface="+mj-ea"/>
                <a:cs typeface="+mj-cs"/>
              </a:rPr>
              <a:t>Jalkapalloa</a:t>
            </a:r>
            <a:r>
              <a:rPr lang="en-US" sz="6000" i="1" kern="1200" spc="100" baseline="0" dirty="0">
                <a:solidFill>
                  <a:schemeClr val="tx1">
                    <a:lumMod val="85000"/>
                    <a:lumOff val="15000"/>
                  </a:schemeClr>
                </a:solidFill>
                <a:latin typeface="+mj-lt"/>
                <a:ea typeface="+mj-ea"/>
                <a:cs typeface="+mj-cs"/>
              </a:rPr>
              <a:t> ja </a:t>
            </a:r>
            <a:r>
              <a:rPr lang="en-US" sz="6000" i="1" kern="1200" spc="100" baseline="0" dirty="0" err="1">
                <a:solidFill>
                  <a:schemeClr val="tx1">
                    <a:lumMod val="85000"/>
                    <a:lumOff val="15000"/>
                  </a:schemeClr>
                </a:solidFill>
                <a:latin typeface="+mj-lt"/>
                <a:ea typeface="+mj-ea"/>
                <a:cs typeface="+mj-cs"/>
              </a:rPr>
              <a:t>kuvitettua</a:t>
            </a:r>
            <a:r>
              <a:rPr lang="en-US" sz="6000" i="1" kern="1200" spc="100" baseline="0" dirty="0">
                <a:solidFill>
                  <a:schemeClr val="tx1">
                    <a:lumMod val="85000"/>
                    <a:lumOff val="15000"/>
                  </a:schemeClr>
                </a:solidFill>
                <a:latin typeface="+mj-lt"/>
                <a:ea typeface="+mj-ea"/>
                <a:cs typeface="+mj-cs"/>
              </a:rPr>
              <a:t> </a:t>
            </a:r>
            <a:r>
              <a:rPr lang="en-US" sz="6000" i="1" kern="1200" spc="100" baseline="0" dirty="0" err="1">
                <a:solidFill>
                  <a:schemeClr val="tx1">
                    <a:lumMod val="85000"/>
                    <a:lumOff val="15000"/>
                  </a:schemeClr>
                </a:solidFill>
                <a:latin typeface="+mj-lt"/>
                <a:ea typeface="+mj-ea"/>
                <a:cs typeface="+mj-cs"/>
              </a:rPr>
              <a:t>jännitystä</a:t>
            </a:r>
            <a:endParaRPr lang="en-US" sz="6000" i="1" kern="1200" spc="100" baseline="0" dirty="0">
              <a:solidFill>
                <a:schemeClr val="tx1">
                  <a:lumMod val="85000"/>
                  <a:lumOff val="15000"/>
                </a:schemeClr>
              </a:solidFill>
              <a:latin typeface="+mj-lt"/>
              <a:ea typeface="+mj-ea"/>
              <a:cs typeface="+mj-cs"/>
            </a:endParaRPr>
          </a:p>
        </p:txBody>
      </p:sp>
      <p:cxnSp>
        <p:nvCxnSpPr>
          <p:cNvPr id="15" name="Straight Connector 14">
            <a:extLst>
              <a:ext uri="{FF2B5EF4-FFF2-40B4-BE49-F238E27FC236}">
                <a16:creationId xmlns:a16="http://schemas.microsoft.com/office/drawing/2014/main" id="{AEF97C72-3F89-4F0A-9629-01818B389C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8503" y="2954301"/>
            <a:ext cx="475488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kstin paikkamerkki 2">
            <a:extLst>
              <a:ext uri="{FF2B5EF4-FFF2-40B4-BE49-F238E27FC236}">
                <a16:creationId xmlns:a16="http://schemas.microsoft.com/office/drawing/2014/main" id="{F22265B4-DE41-39C7-F599-D8586C2C049E}"/>
              </a:ext>
            </a:extLst>
          </p:cNvPr>
          <p:cNvSpPr>
            <a:spLocks noGrp="1"/>
          </p:cNvSpPr>
          <p:nvPr>
            <p:ph type="body" sz="half" idx="2"/>
          </p:nvPr>
        </p:nvSpPr>
        <p:spPr>
          <a:xfrm>
            <a:off x="552449" y="2954301"/>
            <a:ext cx="5457825" cy="2827788"/>
          </a:xfrm>
        </p:spPr>
        <p:txBody>
          <a:bodyPr vert="horz" lIns="91440" tIns="45720" rIns="91440" bIns="45720" rtlCol="0">
            <a:normAutofit fontScale="25000" lnSpcReduction="20000"/>
          </a:bodyPr>
          <a:lstStyle/>
          <a:p>
            <a:pPr algn="l"/>
            <a:r>
              <a:rPr lang="fi-FI" sz="4800" b="0" i="0" dirty="0">
                <a:solidFill>
                  <a:srgbClr val="000000"/>
                </a:solidFill>
                <a:effectLst/>
                <a:latin typeface="Lato" panose="020F0502020204030203" pitchFamily="34" charset="0"/>
              </a:rPr>
              <a:t>Kun 12-vuotias Marcus potkaisee lempijalkapallonsa koulun aidan yli, hän tietää, ettei näe sitä enää koskaan. Mitään aidan toiselle puolelle päätynyttä ei ole ikinä saatu takaisin. Mutta ilman sitä palloa Marcus ei voi pelata, ja se on katastrofi.</a:t>
            </a:r>
          </a:p>
          <a:p>
            <a:pPr algn="l"/>
            <a:r>
              <a:rPr lang="fi-FI" sz="4800" b="0" i="0" dirty="0">
                <a:solidFill>
                  <a:srgbClr val="000000"/>
                </a:solidFill>
                <a:effectLst/>
                <a:latin typeface="Lato" panose="020F0502020204030203" pitchFamily="34" charset="0"/>
              </a:rPr>
              <a:t>Yllättäen koulun ruokalassa Marcus saa kutsun: häntä pyydetään liittymään Aamupalaetsiviin (APE). Porukkaan kuuluvat jo </a:t>
            </a:r>
            <a:r>
              <a:rPr lang="fi-FI" sz="4800" b="0" i="0" dirty="0" err="1">
                <a:solidFill>
                  <a:srgbClr val="000000"/>
                </a:solidFill>
                <a:effectLst/>
                <a:latin typeface="Lato" panose="020F0502020204030203" pitchFamily="34" charset="0"/>
              </a:rPr>
              <a:t>Stacey</a:t>
            </a:r>
            <a:r>
              <a:rPr lang="fi-FI" sz="4800" b="0" i="0" dirty="0">
                <a:solidFill>
                  <a:srgbClr val="000000"/>
                </a:solidFill>
                <a:effectLst/>
                <a:latin typeface="Lato" panose="020F0502020204030203" pitchFamily="34" charset="0"/>
              </a:rPr>
              <a:t>, </a:t>
            </a:r>
            <a:r>
              <a:rPr lang="fi-FI" sz="4800" b="0" i="0" dirty="0" err="1">
                <a:solidFill>
                  <a:srgbClr val="000000"/>
                </a:solidFill>
                <a:effectLst/>
                <a:latin typeface="Lato" panose="020F0502020204030203" pitchFamily="34" charset="0"/>
              </a:rPr>
              <a:t>Lise</a:t>
            </a:r>
            <a:r>
              <a:rPr lang="fi-FI" sz="4800" b="0" i="0" dirty="0">
                <a:solidFill>
                  <a:srgbClr val="000000"/>
                </a:solidFill>
                <a:effectLst/>
                <a:latin typeface="Lato" panose="020F0502020204030203" pitchFamily="34" charset="0"/>
              </a:rPr>
              <a:t> ja </a:t>
            </a:r>
            <a:r>
              <a:rPr lang="fi-FI" sz="4800" b="0" i="0" dirty="0" err="1">
                <a:solidFill>
                  <a:srgbClr val="000000"/>
                </a:solidFill>
                <a:effectLst/>
                <a:latin typeface="Lato" panose="020F0502020204030203" pitchFamily="34" charset="0"/>
              </a:rPr>
              <a:t>Asim</a:t>
            </a:r>
            <a:r>
              <a:rPr lang="fi-FI" sz="4800" b="0" i="0" dirty="0">
                <a:solidFill>
                  <a:srgbClr val="000000"/>
                </a:solidFill>
                <a:effectLst/>
                <a:latin typeface="Lato" panose="020F0502020204030203" pitchFamily="34" charset="0"/>
              </a:rPr>
              <a:t>. Kaikkien neljän vahvuuksia tarvitaan, kun salaperäiset johtolangat tempaavat heidät selvittämään, mikä aidan takana oikeasti vaanii…</a:t>
            </a:r>
          </a:p>
          <a:p>
            <a:pPr algn="l"/>
            <a:r>
              <a:rPr lang="fi-FI" sz="4800" b="0" i="0" dirty="0">
                <a:solidFill>
                  <a:srgbClr val="000000"/>
                </a:solidFill>
                <a:effectLst/>
                <a:latin typeface="Lato" panose="020F0502020204030203" pitchFamily="34" charset="0"/>
              </a:rPr>
              <a:t>Helppolukuisen sarjan avausosa on vetävä yhdistelmä mysteeriä ja kouluarkea, jalkapalloa ja seikkailuun heittäytymistä kavereiden kanssa.</a:t>
            </a:r>
          </a:p>
          <a:p>
            <a:pPr algn="l"/>
            <a:r>
              <a:rPr lang="fi-FI" sz="4800" b="1" i="0" dirty="0">
                <a:solidFill>
                  <a:srgbClr val="000000"/>
                </a:solidFill>
                <a:effectLst/>
                <a:latin typeface="Lato" panose="020F0502020204030203" pitchFamily="34" charset="0"/>
              </a:rPr>
              <a:t>Marcus </a:t>
            </a:r>
            <a:r>
              <a:rPr lang="fi-FI" sz="4800" b="1" i="0" dirty="0" err="1">
                <a:solidFill>
                  <a:srgbClr val="000000"/>
                </a:solidFill>
                <a:effectLst/>
                <a:latin typeface="Lato" panose="020F0502020204030203" pitchFamily="34" charset="0"/>
              </a:rPr>
              <a:t>Rashford</a:t>
            </a:r>
            <a:r>
              <a:rPr lang="fi-FI" sz="4800" b="1" i="0" dirty="0">
                <a:solidFill>
                  <a:srgbClr val="000000"/>
                </a:solidFill>
                <a:effectLst/>
                <a:latin typeface="Lato" panose="020F0502020204030203" pitchFamily="34" charset="0"/>
              </a:rPr>
              <a:t> </a:t>
            </a:r>
            <a:r>
              <a:rPr lang="fi-FI" sz="4800" b="0" i="0" dirty="0">
                <a:solidFill>
                  <a:srgbClr val="000000"/>
                </a:solidFill>
                <a:effectLst/>
                <a:latin typeface="Lato" panose="020F0502020204030203" pitchFamily="34" charset="0"/>
              </a:rPr>
              <a:t>on englantilainen ammattilaisjalkapalloilija, joka on saanut MBE-arvonimen hyväntekeväisyystyöstään vähävaraisten brittilasten hyväksi. Sarjan kirjoittamiseen häntä innoittivat omat kouluaikaiset kokemuksensa. Toisena kirjoittajana sarjassa on lastenkirjailija </a:t>
            </a:r>
            <a:r>
              <a:rPr lang="fi-FI" sz="4800" b="1" i="0" dirty="0">
                <a:solidFill>
                  <a:srgbClr val="000000"/>
                </a:solidFill>
                <a:effectLst/>
                <a:latin typeface="Lato" panose="020F0502020204030203" pitchFamily="34" charset="0"/>
              </a:rPr>
              <a:t>Alex </a:t>
            </a:r>
            <a:r>
              <a:rPr lang="fi-FI" sz="4800" b="1" i="0" dirty="0" err="1">
                <a:solidFill>
                  <a:srgbClr val="000000"/>
                </a:solidFill>
                <a:effectLst/>
                <a:latin typeface="Lato" panose="020F0502020204030203" pitchFamily="34" charset="0"/>
              </a:rPr>
              <a:t>Falase-Koya</a:t>
            </a:r>
            <a:r>
              <a:rPr lang="fi-FI" sz="4800" b="0" i="0" dirty="0">
                <a:solidFill>
                  <a:srgbClr val="000000"/>
                </a:solidFill>
                <a:effectLst/>
                <a:latin typeface="Lato" panose="020F0502020204030203" pitchFamily="34" charset="0"/>
              </a:rPr>
              <a:t>, ja hauskat kuvitukset on tehnyt </a:t>
            </a:r>
            <a:r>
              <a:rPr lang="fi-FI" sz="4800" b="1" i="0" dirty="0" err="1">
                <a:solidFill>
                  <a:srgbClr val="000000"/>
                </a:solidFill>
                <a:effectLst/>
                <a:latin typeface="Lato" panose="020F0502020204030203" pitchFamily="34" charset="0"/>
              </a:rPr>
              <a:t>Marta</a:t>
            </a:r>
            <a:r>
              <a:rPr lang="fi-FI" sz="4800" b="1" i="0" dirty="0">
                <a:solidFill>
                  <a:srgbClr val="000000"/>
                </a:solidFill>
                <a:effectLst/>
                <a:latin typeface="Lato" panose="020F0502020204030203" pitchFamily="34" charset="0"/>
              </a:rPr>
              <a:t> </a:t>
            </a:r>
            <a:r>
              <a:rPr lang="fi-FI" sz="4800" b="1" i="0" dirty="0" err="1">
                <a:solidFill>
                  <a:srgbClr val="000000"/>
                </a:solidFill>
                <a:effectLst/>
                <a:latin typeface="Lato" panose="020F0502020204030203" pitchFamily="34" charset="0"/>
              </a:rPr>
              <a:t>Kissi</a:t>
            </a:r>
            <a:r>
              <a:rPr lang="fi-FI" sz="4800" b="0" i="0" dirty="0">
                <a:solidFill>
                  <a:srgbClr val="000000"/>
                </a:solidFill>
                <a:effectLst/>
                <a:latin typeface="Lato" panose="020F0502020204030203" pitchFamily="34" charset="0"/>
              </a:rPr>
              <a:t>.</a:t>
            </a:r>
          </a:p>
          <a:p>
            <a:pPr marL="182880"/>
            <a:endParaRPr lang="en-US" dirty="0"/>
          </a:p>
        </p:txBody>
      </p:sp>
      <p:pic>
        <p:nvPicPr>
          <p:cNvPr id="6" name="Kuvan paikkamerkki 5" descr="Kuva, joka sisältää kohteen teksti, graafinen suunnittelu, juliste, henkilö&#10;&#10;Kuvaus luotu automaattisesti">
            <a:extLst>
              <a:ext uri="{FF2B5EF4-FFF2-40B4-BE49-F238E27FC236}">
                <a16:creationId xmlns:a16="http://schemas.microsoft.com/office/drawing/2014/main" id="{337DB160-47F8-D76B-7294-D59CF669AF4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3523" r="7588"/>
          <a:stretch/>
        </p:blipFill>
        <p:spPr>
          <a:xfrm>
            <a:off x="6096000" y="10"/>
            <a:ext cx="6095998" cy="6857990"/>
          </a:xfrm>
          <a:prstGeom prst="rect">
            <a:avLst/>
          </a:prstGeom>
        </p:spPr>
      </p:pic>
      <p:sp>
        <p:nvSpPr>
          <p:cNvPr id="17"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803931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9EDC7CA2-6581-E3C9-4986-AFDDD6167A38}"/>
              </a:ext>
            </a:extLst>
          </p:cNvPr>
          <p:cNvSpPr>
            <a:spLocks noGrp="1"/>
          </p:cNvSpPr>
          <p:nvPr>
            <p:ph type="body" idx="1"/>
          </p:nvPr>
        </p:nvSpPr>
        <p:spPr/>
        <p:txBody>
          <a:bodyPr/>
          <a:lstStyle/>
          <a:p>
            <a:endParaRPr lang="fi-FI" dirty="0"/>
          </a:p>
        </p:txBody>
      </p:sp>
      <p:sp>
        <p:nvSpPr>
          <p:cNvPr id="3" name="Sisällön paikkamerkki 2">
            <a:extLst>
              <a:ext uri="{FF2B5EF4-FFF2-40B4-BE49-F238E27FC236}">
                <a16:creationId xmlns:a16="http://schemas.microsoft.com/office/drawing/2014/main" id="{854A4766-23E8-41CC-EE3A-2BAE039CFC42}"/>
              </a:ext>
            </a:extLst>
          </p:cNvPr>
          <p:cNvSpPr>
            <a:spLocks noGrp="1"/>
          </p:cNvSpPr>
          <p:nvPr>
            <p:ph sz="half" idx="2"/>
          </p:nvPr>
        </p:nvSpPr>
        <p:spPr>
          <a:xfrm>
            <a:off x="5190323" y="1377197"/>
            <a:ext cx="6239675" cy="4423527"/>
          </a:xfrm>
        </p:spPr>
        <p:txBody>
          <a:bodyPr>
            <a:normAutofit fontScale="92500" lnSpcReduction="20000"/>
          </a:bodyPr>
          <a:lstStyle/>
          <a:p>
            <a:pPr marL="182880"/>
            <a:r>
              <a:rPr lang="en-US" sz="2000" dirty="0"/>
              <a:t>Hertta Kustannus 2023, 248 s.</a:t>
            </a:r>
          </a:p>
          <a:p>
            <a:pPr marL="182880"/>
            <a:r>
              <a:rPr lang="en-US" sz="2000" dirty="0" err="1"/>
              <a:t>Ikäsuositus</a:t>
            </a:r>
            <a:r>
              <a:rPr lang="en-US" sz="2000" dirty="0"/>
              <a:t> 8+</a:t>
            </a:r>
          </a:p>
          <a:p>
            <a:pPr marL="525780" indent="-342900">
              <a:buFont typeface="Arial" panose="020B0604020202020204" pitchFamily="34" charset="0"/>
              <a:buChar char="•"/>
            </a:pPr>
            <a:r>
              <a:rPr lang="en-US" sz="2000" dirty="0" err="1"/>
              <a:t>Jalkapallo</a:t>
            </a:r>
            <a:r>
              <a:rPr lang="en-US" sz="2000" dirty="0"/>
              <a:t>, Nintendo Switch-</a:t>
            </a:r>
            <a:r>
              <a:rPr lang="en-US" sz="2000" dirty="0" err="1"/>
              <a:t>pelit</a:t>
            </a:r>
            <a:r>
              <a:rPr lang="en-US" sz="2000" dirty="0"/>
              <a:t>, </a:t>
            </a:r>
            <a:r>
              <a:rPr lang="en-US" sz="2000" dirty="0" err="1"/>
              <a:t>ystävyys-suhteet</a:t>
            </a:r>
            <a:r>
              <a:rPr lang="en-US" sz="2000" dirty="0"/>
              <a:t>, </a:t>
            </a:r>
            <a:r>
              <a:rPr lang="en-US" sz="2000" dirty="0" err="1"/>
              <a:t>jännityksen</a:t>
            </a:r>
            <a:r>
              <a:rPr lang="en-US" sz="2000" dirty="0"/>
              <a:t> </a:t>
            </a:r>
            <a:r>
              <a:rPr lang="en-US" sz="2000" dirty="0" err="1"/>
              <a:t>kaipaus</a:t>
            </a:r>
            <a:r>
              <a:rPr lang="en-US" sz="2000" dirty="0"/>
              <a:t>…</a:t>
            </a:r>
          </a:p>
          <a:p>
            <a:pPr marL="525780" indent="-342900">
              <a:buFont typeface="Arial" panose="020B0604020202020204" pitchFamily="34" charset="0"/>
              <a:buChar char="•"/>
            </a:pPr>
            <a:r>
              <a:rPr lang="en-US" sz="2000" dirty="0" err="1"/>
              <a:t>Teoksessa</a:t>
            </a:r>
            <a:r>
              <a:rPr lang="en-US" sz="2000" dirty="0"/>
              <a:t> kiva: </a:t>
            </a:r>
            <a:r>
              <a:rPr lang="en-US" sz="2000" dirty="0" err="1"/>
              <a:t>huumori</a:t>
            </a:r>
            <a:r>
              <a:rPr lang="en-US" sz="2000" dirty="0"/>
              <a:t>, </a:t>
            </a:r>
            <a:r>
              <a:rPr lang="en-US" sz="2000" dirty="0" err="1"/>
              <a:t>kuvitus</a:t>
            </a:r>
            <a:r>
              <a:rPr lang="en-US" sz="2000" dirty="0"/>
              <a:t>, </a:t>
            </a:r>
            <a:r>
              <a:rPr lang="en-US" sz="2000" dirty="0" err="1"/>
              <a:t>helppolukuisuus</a:t>
            </a:r>
            <a:r>
              <a:rPr lang="en-US" sz="2000" dirty="0"/>
              <a:t>, </a:t>
            </a:r>
            <a:r>
              <a:rPr lang="en-US" sz="2000" dirty="0" err="1"/>
              <a:t>erilaiset</a:t>
            </a:r>
            <a:r>
              <a:rPr lang="en-US" sz="2000" dirty="0"/>
              <a:t> </a:t>
            </a:r>
            <a:r>
              <a:rPr lang="en-US" sz="2000" dirty="0" err="1"/>
              <a:t>kirjaimet</a:t>
            </a:r>
            <a:r>
              <a:rPr lang="en-US" sz="2000" dirty="0"/>
              <a:t> </a:t>
            </a:r>
            <a:r>
              <a:rPr lang="en-US" sz="2000" dirty="0" err="1"/>
              <a:t>eli</a:t>
            </a:r>
            <a:r>
              <a:rPr lang="en-US" sz="2000" dirty="0"/>
              <a:t> </a:t>
            </a:r>
            <a:r>
              <a:rPr lang="en-US" sz="2000" dirty="0" err="1"/>
              <a:t>korostetut</a:t>
            </a:r>
            <a:r>
              <a:rPr lang="en-US" sz="2000" dirty="0"/>
              <a:t> </a:t>
            </a:r>
            <a:r>
              <a:rPr lang="en-US" sz="2000" dirty="0" err="1"/>
              <a:t>sanat</a:t>
            </a:r>
            <a:r>
              <a:rPr lang="en-US" sz="2000" dirty="0"/>
              <a:t>.</a:t>
            </a:r>
          </a:p>
          <a:p>
            <a:pPr marL="525780" indent="-342900">
              <a:buFont typeface="Arial" panose="020B0604020202020204" pitchFamily="34" charset="0"/>
              <a:buChar char="•"/>
            </a:pPr>
            <a:r>
              <a:rPr lang="en-US" sz="2000" dirty="0" err="1"/>
              <a:t>Teoksessa</a:t>
            </a:r>
            <a:r>
              <a:rPr lang="en-US" sz="2000" dirty="0"/>
              <a:t> </a:t>
            </a:r>
            <a:r>
              <a:rPr lang="en-US" sz="2000" dirty="0" err="1"/>
              <a:t>myös</a:t>
            </a:r>
            <a:r>
              <a:rPr lang="en-US" sz="2000" dirty="0"/>
              <a:t> </a:t>
            </a:r>
            <a:r>
              <a:rPr lang="en-US" sz="2000" dirty="0" err="1"/>
              <a:t>salaperäinen</a:t>
            </a:r>
            <a:r>
              <a:rPr lang="en-US" sz="2000" dirty="0"/>
              <a:t> </a:t>
            </a:r>
            <a:r>
              <a:rPr lang="en-US" sz="2000" dirty="0" err="1"/>
              <a:t>hirviö</a:t>
            </a:r>
            <a:r>
              <a:rPr lang="en-US" sz="2000" dirty="0"/>
              <a:t>, chupacabra.</a:t>
            </a:r>
          </a:p>
          <a:p>
            <a:pPr marL="182880" algn="r"/>
            <a:r>
              <a:rPr lang="fi-FI" sz="2000" b="1" i="1" dirty="0">
                <a:solidFill>
                  <a:srgbClr val="000000"/>
                </a:solidFill>
                <a:effectLst/>
                <a:latin typeface="Lato" panose="020F0502020204030203" pitchFamily="34" charset="0"/>
              </a:rPr>
              <a:t>Riivaaja koulussa</a:t>
            </a:r>
            <a:r>
              <a:rPr lang="fi-FI" sz="2000" b="1" i="0" dirty="0">
                <a:solidFill>
                  <a:srgbClr val="000000"/>
                </a:solidFill>
                <a:effectLst/>
                <a:latin typeface="Lato" panose="020F0502020204030203" pitchFamily="34" charset="0"/>
              </a:rPr>
              <a:t> </a:t>
            </a:r>
            <a:r>
              <a:rPr lang="fi-FI" sz="2000" b="0" i="0" dirty="0">
                <a:solidFill>
                  <a:srgbClr val="000000"/>
                </a:solidFill>
                <a:effectLst/>
                <a:latin typeface="Lato" panose="020F0502020204030203" pitchFamily="34" charset="0"/>
              </a:rPr>
              <a:t>jatkaa vetävää jännityssarjaa, jonka ytimessä ovat mysteerit ja kouluarki, urheilu ja seikkailut kavereiden kanssa.</a:t>
            </a:r>
            <a:endParaRPr lang="en-US" sz="2000" b="0" i="0" dirty="0">
              <a:solidFill>
                <a:srgbClr val="000000"/>
              </a:solidFill>
              <a:effectLst/>
              <a:latin typeface="Lato" panose="020F0502020204030203" pitchFamily="34" charset="0"/>
            </a:endParaRPr>
          </a:p>
          <a:p>
            <a:pPr marL="182880" algn="r"/>
            <a:r>
              <a:rPr lang="fi-FI" sz="2000" b="1" i="1" dirty="0">
                <a:solidFill>
                  <a:srgbClr val="000000"/>
                </a:solidFill>
                <a:effectLst/>
                <a:latin typeface="Lato" panose="020F0502020204030203" pitchFamily="34" charset="0"/>
              </a:rPr>
              <a:t>Haamuvaras</a:t>
            </a:r>
            <a:r>
              <a:rPr lang="fi-FI" sz="2000" b="0" i="1" dirty="0">
                <a:solidFill>
                  <a:srgbClr val="000000"/>
                </a:solidFill>
                <a:effectLst/>
                <a:latin typeface="Lato" panose="020F0502020204030203" pitchFamily="34" charset="0"/>
              </a:rPr>
              <a:t> </a:t>
            </a:r>
            <a:r>
              <a:rPr lang="fi-FI" sz="2000" b="0" i="0" dirty="0">
                <a:solidFill>
                  <a:srgbClr val="000000"/>
                </a:solidFill>
                <a:effectLst/>
                <a:latin typeface="Lato" panose="020F0502020204030203" pitchFamily="34" charset="0"/>
              </a:rPr>
              <a:t>on kolmas osa vetävässä jännityssarjassa, jonka ytimessä ovat mysteerit ja kouluarki, harrastukset ja seikkailut kavereiden kanssa.</a:t>
            </a:r>
            <a:endParaRPr lang="en-US" sz="2000" dirty="0"/>
          </a:p>
          <a:p>
            <a:endParaRPr lang="fi-FI" dirty="0"/>
          </a:p>
        </p:txBody>
      </p:sp>
      <p:sp>
        <p:nvSpPr>
          <p:cNvPr id="4" name="Tekstin paikkamerkki 3">
            <a:extLst>
              <a:ext uri="{FF2B5EF4-FFF2-40B4-BE49-F238E27FC236}">
                <a16:creationId xmlns:a16="http://schemas.microsoft.com/office/drawing/2014/main" id="{08870E3D-3C4D-8C31-2C4A-C6B6E8B45EFB}"/>
              </a:ext>
            </a:extLst>
          </p:cNvPr>
          <p:cNvSpPr>
            <a:spLocks noGrp="1"/>
          </p:cNvSpPr>
          <p:nvPr>
            <p:ph type="body" sz="quarter" idx="3"/>
          </p:nvPr>
        </p:nvSpPr>
        <p:spPr>
          <a:xfrm>
            <a:off x="4048125" y="3319547"/>
            <a:ext cx="1136523" cy="818053"/>
          </a:xfrm>
        </p:spPr>
        <p:txBody>
          <a:bodyPr>
            <a:normAutofit lnSpcReduction="10000"/>
          </a:bodyPr>
          <a:lstStyle/>
          <a:p>
            <a:r>
              <a:rPr lang="fi-FI" b="1" dirty="0">
                <a:solidFill>
                  <a:schemeClr val="accent6">
                    <a:lumMod val="75000"/>
                  </a:schemeClr>
                </a:solidFill>
                <a:latin typeface="Blackadder ITC" panose="04020505051007020D02" pitchFamily="82" charset="0"/>
              </a:rPr>
              <a:t>Marcus </a:t>
            </a:r>
            <a:r>
              <a:rPr lang="fi-FI" b="1" dirty="0" err="1">
                <a:solidFill>
                  <a:schemeClr val="accent6">
                    <a:lumMod val="75000"/>
                  </a:schemeClr>
                </a:solidFill>
                <a:latin typeface="Blackadder ITC" panose="04020505051007020D02" pitchFamily="82" charset="0"/>
              </a:rPr>
              <a:t>Rashford</a:t>
            </a:r>
            <a:endParaRPr lang="fi-FI" b="1" dirty="0">
              <a:solidFill>
                <a:schemeClr val="accent6">
                  <a:lumMod val="75000"/>
                </a:schemeClr>
              </a:solidFill>
              <a:latin typeface="Blackadder ITC" panose="04020505051007020D02" pitchFamily="82" charset="0"/>
            </a:endParaRPr>
          </a:p>
        </p:txBody>
      </p:sp>
      <p:pic>
        <p:nvPicPr>
          <p:cNvPr id="8" name="Sisällön paikkamerkki 7" descr="Kuva, joka sisältää kohteen henkilö, Urheilupusero, urheiluasu, vaate&#10;&#10;Kuvaus luotu automaattisesti">
            <a:extLst>
              <a:ext uri="{FF2B5EF4-FFF2-40B4-BE49-F238E27FC236}">
                <a16:creationId xmlns:a16="http://schemas.microsoft.com/office/drawing/2014/main" id="{42B77F21-997F-55B1-2036-C8A62E52D3CE}"/>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3089147" y="3588960"/>
            <a:ext cx="1149069" cy="1828800"/>
          </a:xfrm>
        </p:spPr>
      </p:pic>
      <p:sp>
        <p:nvSpPr>
          <p:cNvPr id="6" name="Otsikko 5">
            <a:extLst>
              <a:ext uri="{FF2B5EF4-FFF2-40B4-BE49-F238E27FC236}">
                <a16:creationId xmlns:a16="http://schemas.microsoft.com/office/drawing/2014/main" id="{1A40B7E6-0D8A-63F0-0F6F-0A1806D7FC49}"/>
              </a:ext>
            </a:extLst>
          </p:cNvPr>
          <p:cNvSpPr>
            <a:spLocks noGrp="1"/>
          </p:cNvSpPr>
          <p:nvPr>
            <p:ph type="title"/>
          </p:nvPr>
        </p:nvSpPr>
        <p:spPr/>
        <p:txBody>
          <a:bodyPr>
            <a:normAutofit/>
          </a:bodyPr>
          <a:lstStyle/>
          <a:p>
            <a:r>
              <a:rPr lang="fi-FI" sz="5400" dirty="0">
                <a:solidFill>
                  <a:schemeClr val="accent6">
                    <a:lumMod val="75000"/>
                  </a:schemeClr>
                </a:solidFill>
              </a:rPr>
              <a:t>Esikuvat kiinnostavat!</a:t>
            </a:r>
          </a:p>
        </p:txBody>
      </p:sp>
    </p:spTree>
    <p:extLst>
      <p:ext uri="{BB962C8B-B14F-4D97-AF65-F5344CB8AC3E}">
        <p14:creationId xmlns:p14="http://schemas.microsoft.com/office/powerpoint/2010/main" val="2206796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72411438-92A5-42B0-9C54-EA4FB32AC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useBgFill="1">
        <p:nvSpPr>
          <p:cNvPr id="13" name="Rectangle 12">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tsikko 3">
            <a:extLst>
              <a:ext uri="{FF2B5EF4-FFF2-40B4-BE49-F238E27FC236}">
                <a16:creationId xmlns:a16="http://schemas.microsoft.com/office/drawing/2014/main" id="{F3E4DB44-A368-0842-4CA3-0ED888CCB2E3}"/>
              </a:ext>
            </a:extLst>
          </p:cNvPr>
          <p:cNvSpPr>
            <a:spLocks noGrp="1"/>
          </p:cNvSpPr>
          <p:nvPr>
            <p:ph type="title"/>
          </p:nvPr>
        </p:nvSpPr>
        <p:spPr>
          <a:xfrm>
            <a:off x="5877532" y="1063255"/>
            <a:ext cx="5312254" cy="1806727"/>
          </a:xfrm>
        </p:spPr>
        <p:txBody>
          <a:bodyPr vert="horz" lIns="91440" tIns="45720" rIns="91440" bIns="45720" rtlCol="0" anchor="t">
            <a:normAutofit fontScale="90000"/>
          </a:bodyPr>
          <a:lstStyle/>
          <a:p>
            <a:r>
              <a:rPr lang="en-US" sz="6000" i="1" kern="1200" spc="100" baseline="0" dirty="0" err="1">
                <a:solidFill>
                  <a:schemeClr val="tx1">
                    <a:lumMod val="85000"/>
                    <a:lumOff val="15000"/>
                  </a:schemeClr>
                </a:solidFill>
                <a:latin typeface="+mj-lt"/>
                <a:ea typeface="+mj-ea"/>
                <a:cs typeface="+mj-cs"/>
              </a:rPr>
              <a:t>Robotteja</a:t>
            </a:r>
            <a:r>
              <a:rPr lang="en-US" sz="6000" i="1" kern="1200" spc="100" baseline="0" dirty="0">
                <a:solidFill>
                  <a:schemeClr val="tx1">
                    <a:lumMod val="85000"/>
                    <a:lumOff val="15000"/>
                  </a:schemeClr>
                </a:solidFill>
                <a:latin typeface="+mj-lt"/>
                <a:ea typeface="+mj-ea"/>
                <a:cs typeface="+mj-cs"/>
              </a:rPr>
              <a:t>, </a:t>
            </a:r>
            <a:r>
              <a:rPr lang="en-US" sz="6000" i="1" kern="1200" spc="100" baseline="0" dirty="0" err="1">
                <a:solidFill>
                  <a:schemeClr val="tx1">
                    <a:lumMod val="85000"/>
                    <a:lumOff val="15000"/>
                  </a:schemeClr>
                </a:solidFill>
                <a:latin typeface="+mj-lt"/>
                <a:ea typeface="+mj-ea"/>
                <a:cs typeface="+mj-cs"/>
              </a:rPr>
              <a:t>rosvoja</a:t>
            </a:r>
            <a:r>
              <a:rPr lang="en-US" sz="6000" i="1" kern="1200" spc="100" baseline="0" dirty="0">
                <a:solidFill>
                  <a:schemeClr val="tx1">
                    <a:lumMod val="85000"/>
                    <a:lumOff val="15000"/>
                  </a:schemeClr>
                </a:solidFill>
                <a:latin typeface="+mj-lt"/>
                <a:ea typeface="+mj-ea"/>
                <a:cs typeface="+mj-cs"/>
              </a:rPr>
              <a:t> ja </a:t>
            </a:r>
            <a:r>
              <a:rPr lang="en-US" sz="6000" i="1" kern="1200" spc="100" baseline="0" dirty="0" err="1">
                <a:solidFill>
                  <a:schemeClr val="tx1">
                    <a:lumMod val="85000"/>
                    <a:lumOff val="15000"/>
                  </a:schemeClr>
                </a:solidFill>
                <a:latin typeface="+mj-lt"/>
                <a:ea typeface="+mj-ea"/>
                <a:cs typeface="+mj-cs"/>
              </a:rPr>
              <a:t>rollaattoreita</a:t>
            </a:r>
            <a:r>
              <a:rPr lang="en-US" sz="6000" i="1" kern="1200" spc="100" baseline="0" dirty="0">
                <a:solidFill>
                  <a:schemeClr val="tx1">
                    <a:lumMod val="85000"/>
                    <a:lumOff val="15000"/>
                  </a:schemeClr>
                </a:solidFill>
                <a:latin typeface="+mj-lt"/>
                <a:ea typeface="+mj-ea"/>
                <a:cs typeface="+mj-cs"/>
              </a:rPr>
              <a:t>!</a:t>
            </a:r>
          </a:p>
        </p:txBody>
      </p:sp>
      <p:pic>
        <p:nvPicPr>
          <p:cNvPr id="6" name="Kuvan paikkamerkki 5" descr="Kuva, joka sisältää kohteen teksti, graafinen suunnittelu, juliste, Grafiikka&#10;&#10;Kuvaus luotu automaattisesti">
            <a:extLst>
              <a:ext uri="{FF2B5EF4-FFF2-40B4-BE49-F238E27FC236}">
                <a16:creationId xmlns:a16="http://schemas.microsoft.com/office/drawing/2014/main" id="{0744A510-206B-50A6-BFE9-5C3BA4B9E9E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4129" b="8093"/>
          <a:stretch/>
        </p:blipFill>
        <p:spPr>
          <a:xfrm>
            <a:off x="1" y="10"/>
            <a:ext cx="5215066" cy="6857990"/>
          </a:xfrm>
          <a:custGeom>
            <a:avLst/>
            <a:gdLst/>
            <a:ahLst/>
            <a:cxnLst/>
            <a:rect l="l" t="t" r="r" b="b"/>
            <a:pathLst>
              <a:path w="5215066" h="6845983">
                <a:moveTo>
                  <a:pt x="0" y="0"/>
                </a:moveTo>
                <a:lnTo>
                  <a:pt x="3197713" y="0"/>
                </a:lnTo>
                <a:lnTo>
                  <a:pt x="3259787" y="39795"/>
                </a:lnTo>
                <a:cubicBezTo>
                  <a:pt x="4439462" y="836768"/>
                  <a:pt x="5215066" y="2186425"/>
                  <a:pt x="5215066" y="3717234"/>
                </a:cubicBezTo>
                <a:cubicBezTo>
                  <a:pt x="5215066" y="4788800"/>
                  <a:pt x="4835020" y="5771602"/>
                  <a:pt x="4202364" y="6538204"/>
                </a:cubicBezTo>
                <a:lnTo>
                  <a:pt x="3922635" y="6845983"/>
                </a:lnTo>
                <a:lnTo>
                  <a:pt x="0" y="6845983"/>
                </a:lnTo>
                <a:close/>
              </a:path>
            </a:pathLst>
          </a:custGeom>
        </p:spPr>
      </p:pic>
      <p:cxnSp>
        <p:nvCxnSpPr>
          <p:cNvPr id="15" name="Straight Connector 14">
            <a:extLst>
              <a:ext uri="{FF2B5EF4-FFF2-40B4-BE49-F238E27FC236}">
                <a16:creationId xmlns:a16="http://schemas.microsoft.com/office/drawing/2014/main" id="{C1FC086D-39EC-448D-97E7-FF232355AE1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86332" y="3088919"/>
            <a:ext cx="521208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kstin paikkamerkki 2">
            <a:extLst>
              <a:ext uri="{FF2B5EF4-FFF2-40B4-BE49-F238E27FC236}">
                <a16:creationId xmlns:a16="http://schemas.microsoft.com/office/drawing/2014/main" id="{450DB955-F07B-AABE-F22F-BD4F61DC4D98}"/>
              </a:ext>
            </a:extLst>
          </p:cNvPr>
          <p:cNvSpPr>
            <a:spLocks noGrp="1"/>
          </p:cNvSpPr>
          <p:nvPr>
            <p:ph type="body" sz="half" idx="2"/>
          </p:nvPr>
        </p:nvSpPr>
        <p:spPr>
          <a:xfrm>
            <a:off x="5877532" y="3309582"/>
            <a:ext cx="5312254" cy="2485157"/>
          </a:xfrm>
        </p:spPr>
        <p:txBody>
          <a:bodyPr vert="horz" lIns="91440" tIns="45720" rIns="91440" bIns="45720" rtlCol="0">
            <a:normAutofit fontScale="55000" lnSpcReduction="20000"/>
          </a:bodyPr>
          <a:lstStyle/>
          <a:p>
            <a:pPr marL="182880"/>
            <a:r>
              <a:rPr lang="en-US" dirty="0" err="1"/>
              <a:t>Hillittömän</a:t>
            </a:r>
            <a:r>
              <a:rPr lang="en-US" dirty="0"/>
              <a:t> </a:t>
            </a:r>
            <a:r>
              <a:rPr lang="en-US" dirty="0" err="1"/>
              <a:t>mummoagenttisarjan</a:t>
            </a:r>
            <a:r>
              <a:rPr lang="en-US" dirty="0"/>
              <a:t> </a:t>
            </a:r>
            <a:r>
              <a:rPr lang="en-US" dirty="0" err="1"/>
              <a:t>alku</a:t>
            </a:r>
            <a:r>
              <a:rPr lang="en-US" dirty="0"/>
              <a:t>.</a:t>
            </a:r>
          </a:p>
          <a:p>
            <a:pPr algn="l"/>
            <a:r>
              <a:rPr lang="fi-FI" b="0" i="0" dirty="0">
                <a:solidFill>
                  <a:srgbClr val="313740"/>
                </a:solidFill>
                <a:effectLst/>
                <a:latin typeface="Work Sans" pitchFamily="2" charset="0"/>
              </a:rPr>
              <a:t>Alex valmistautuu </a:t>
            </a:r>
            <a:r>
              <a:rPr lang="fi-FI" b="0" i="0" dirty="0" err="1">
                <a:solidFill>
                  <a:srgbClr val="313740"/>
                </a:solidFill>
                <a:effectLst/>
                <a:latin typeface="Work Sans" pitchFamily="2" charset="0"/>
              </a:rPr>
              <a:t>Fortnite</a:t>
            </a:r>
            <a:r>
              <a:rPr lang="fi-FI" b="0" i="0" dirty="0">
                <a:solidFill>
                  <a:srgbClr val="313740"/>
                </a:solidFill>
                <a:effectLst/>
                <a:latin typeface="Work Sans" pitchFamily="2" charset="0"/>
              </a:rPr>
              <a:t>-viikonloppuun kavereidensa kanssa, mutta joutuukin Rauha-mummonsa lapsenvahdiksi pieneen kylään. Miten viikonlopusta voi selvitä </a:t>
            </a:r>
            <a:r>
              <a:rPr lang="fi-FI" b="0" i="0" dirty="0" err="1">
                <a:solidFill>
                  <a:srgbClr val="313740"/>
                </a:solidFill>
                <a:effectLst/>
                <a:latin typeface="Work Sans" pitchFamily="2" charset="0"/>
              </a:rPr>
              <a:t>lanittamatta</a:t>
            </a:r>
            <a:r>
              <a:rPr lang="fi-FI" b="0" i="0" dirty="0">
                <a:solidFill>
                  <a:srgbClr val="313740"/>
                </a:solidFill>
                <a:effectLst/>
                <a:latin typeface="Work Sans" pitchFamily="2" charset="0"/>
              </a:rPr>
              <a:t> ja ilman toimivaa nettiä, kun televisiostakin tulee vain Onnenpyörän uusintoja?</a:t>
            </a:r>
          </a:p>
          <a:p>
            <a:pPr algn="l"/>
            <a:r>
              <a:rPr lang="fi-FI" b="0" i="0" dirty="0">
                <a:solidFill>
                  <a:srgbClr val="313740"/>
                </a:solidFill>
                <a:effectLst/>
                <a:latin typeface="Work Sans" pitchFamily="2" charset="0"/>
              </a:rPr>
              <a:t>Pian Alex huomaa, ettei mummolassa kaikki olekaan pelkkää kanelipullaa ja kettukarkkeja – eikä mummo niin höperö, kuin äiti väittää. Tietokonepelit vaihtuvat tosielämän seikkailuun, jossa ulkohuussista on yhteys toiseen ulottuvuuteen ja pelitasoilla eteneminen vaarallista. Pääpelaajana on Super-Rollaattorilla kulkeva mummo, jolla on erittäin salainen tehtävä.</a:t>
            </a:r>
          </a:p>
          <a:p>
            <a:pPr algn="l"/>
            <a:r>
              <a:rPr lang="fi-FI" b="0" i="0" dirty="0">
                <a:solidFill>
                  <a:srgbClr val="313740"/>
                </a:solidFill>
                <a:effectLst/>
                <a:latin typeface="Work Sans" pitchFamily="2" charset="0"/>
              </a:rPr>
              <a:t>Ikäsuositus: 9–13</a:t>
            </a:r>
          </a:p>
          <a:p>
            <a:pPr marL="182880"/>
            <a:r>
              <a:rPr lang="en-US" dirty="0"/>
              <a:t>Into Kustannus 2023, 202 s.</a:t>
            </a:r>
          </a:p>
        </p:txBody>
      </p:sp>
      <p:sp>
        <p:nvSpPr>
          <p:cNvPr id="17"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4261625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72411438-92A5-42B0-9C54-EA4FB32AC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useBgFill="1">
        <p:nvSpPr>
          <p:cNvPr id="13" name="Rectangle 12">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tsikko 3">
            <a:extLst>
              <a:ext uri="{FF2B5EF4-FFF2-40B4-BE49-F238E27FC236}">
                <a16:creationId xmlns:a16="http://schemas.microsoft.com/office/drawing/2014/main" id="{6D3D7373-6F85-3FCF-C197-C16870FA947B}"/>
              </a:ext>
            </a:extLst>
          </p:cNvPr>
          <p:cNvSpPr>
            <a:spLocks noGrp="1"/>
          </p:cNvSpPr>
          <p:nvPr>
            <p:ph type="title"/>
          </p:nvPr>
        </p:nvSpPr>
        <p:spPr>
          <a:xfrm>
            <a:off x="5877532" y="1063255"/>
            <a:ext cx="5312254" cy="1806727"/>
          </a:xfrm>
        </p:spPr>
        <p:txBody>
          <a:bodyPr vert="horz" lIns="91440" tIns="45720" rIns="91440" bIns="45720" rtlCol="0" anchor="t">
            <a:normAutofit/>
          </a:bodyPr>
          <a:lstStyle/>
          <a:p>
            <a:r>
              <a:rPr lang="en-US" sz="4000" dirty="0" err="1">
                <a:solidFill>
                  <a:schemeClr val="accent6">
                    <a:lumMod val="75000"/>
                  </a:schemeClr>
                </a:solidFill>
              </a:rPr>
              <a:t>Tekoälyvarkaita</a:t>
            </a:r>
            <a:r>
              <a:rPr lang="en-US" sz="4000" dirty="0">
                <a:solidFill>
                  <a:schemeClr val="accent6">
                    <a:lumMod val="75000"/>
                  </a:schemeClr>
                </a:solidFill>
              </a:rPr>
              <a:t>, </a:t>
            </a:r>
            <a:r>
              <a:rPr lang="en-US" sz="4000" dirty="0" err="1">
                <a:solidFill>
                  <a:schemeClr val="accent6">
                    <a:lumMod val="75000"/>
                  </a:schemeClr>
                </a:solidFill>
              </a:rPr>
              <a:t>tuntemattomia</a:t>
            </a:r>
            <a:r>
              <a:rPr lang="en-US" sz="4000" dirty="0">
                <a:solidFill>
                  <a:schemeClr val="accent6">
                    <a:lumMod val="75000"/>
                  </a:schemeClr>
                </a:solidFill>
              </a:rPr>
              <a:t> </a:t>
            </a:r>
            <a:r>
              <a:rPr lang="en-US" sz="4000" dirty="0" err="1">
                <a:solidFill>
                  <a:schemeClr val="accent6">
                    <a:lumMod val="75000"/>
                  </a:schemeClr>
                </a:solidFill>
              </a:rPr>
              <a:t>koodeja</a:t>
            </a:r>
            <a:r>
              <a:rPr lang="en-US" sz="4000" dirty="0">
                <a:solidFill>
                  <a:schemeClr val="accent6">
                    <a:lumMod val="75000"/>
                  </a:schemeClr>
                </a:solidFill>
              </a:rPr>
              <a:t> ja </a:t>
            </a:r>
            <a:r>
              <a:rPr lang="en-US" sz="4000" dirty="0" err="1">
                <a:solidFill>
                  <a:schemeClr val="accent6">
                    <a:lumMod val="75000"/>
                  </a:schemeClr>
                </a:solidFill>
              </a:rPr>
              <a:t>turbohuusseja</a:t>
            </a:r>
            <a:endParaRPr lang="en-US" sz="4000" i="1" kern="1200" spc="100" baseline="0" dirty="0">
              <a:solidFill>
                <a:schemeClr val="accent6">
                  <a:lumMod val="75000"/>
                </a:schemeClr>
              </a:solidFill>
              <a:latin typeface="+mj-lt"/>
              <a:ea typeface="+mj-ea"/>
              <a:cs typeface="+mj-cs"/>
            </a:endParaRPr>
          </a:p>
        </p:txBody>
      </p:sp>
      <p:pic>
        <p:nvPicPr>
          <p:cNvPr id="6" name="Kuvan paikkamerkki 5" descr="Kuva, joka sisältää kohteen teksti, animaatio, fiktio, kirja&#10;&#10;Kuvaus luotu automaattisesti">
            <a:extLst>
              <a:ext uri="{FF2B5EF4-FFF2-40B4-BE49-F238E27FC236}">
                <a16:creationId xmlns:a16="http://schemas.microsoft.com/office/drawing/2014/main" id="{714CD1BB-2BFC-BF74-965B-9EF29E585B2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b="12221"/>
          <a:stretch/>
        </p:blipFill>
        <p:spPr>
          <a:xfrm>
            <a:off x="1" y="10"/>
            <a:ext cx="5215066" cy="6857990"/>
          </a:xfrm>
          <a:custGeom>
            <a:avLst/>
            <a:gdLst/>
            <a:ahLst/>
            <a:cxnLst/>
            <a:rect l="l" t="t" r="r" b="b"/>
            <a:pathLst>
              <a:path w="5215066" h="6845983">
                <a:moveTo>
                  <a:pt x="0" y="0"/>
                </a:moveTo>
                <a:lnTo>
                  <a:pt x="3197713" y="0"/>
                </a:lnTo>
                <a:lnTo>
                  <a:pt x="3259787" y="39795"/>
                </a:lnTo>
                <a:cubicBezTo>
                  <a:pt x="4439462" y="836768"/>
                  <a:pt x="5215066" y="2186425"/>
                  <a:pt x="5215066" y="3717234"/>
                </a:cubicBezTo>
                <a:cubicBezTo>
                  <a:pt x="5215066" y="4788800"/>
                  <a:pt x="4835020" y="5771602"/>
                  <a:pt x="4202364" y="6538204"/>
                </a:cubicBezTo>
                <a:lnTo>
                  <a:pt x="3922635" y="6845983"/>
                </a:lnTo>
                <a:lnTo>
                  <a:pt x="0" y="6845983"/>
                </a:lnTo>
                <a:close/>
              </a:path>
            </a:pathLst>
          </a:custGeom>
        </p:spPr>
      </p:pic>
      <p:cxnSp>
        <p:nvCxnSpPr>
          <p:cNvPr id="15" name="Straight Connector 14">
            <a:extLst>
              <a:ext uri="{FF2B5EF4-FFF2-40B4-BE49-F238E27FC236}">
                <a16:creationId xmlns:a16="http://schemas.microsoft.com/office/drawing/2014/main" id="{C1FC086D-39EC-448D-97E7-FF232355AE1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86332" y="3088919"/>
            <a:ext cx="521208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kstin paikkamerkki 2">
            <a:extLst>
              <a:ext uri="{FF2B5EF4-FFF2-40B4-BE49-F238E27FC236}">
                <a16:creationId xmlns:a16="http://schemas.microsoft.com/office/drawing/2014/main" id="{9FCEE193-8471-A5D9-955F-EE4480CE1F12}"/>
              </a:ext>
            </a:extLst>
          </p:cNvPr>
          <p:cNvSpPr>
            <a:spLocks noGrp="1"/>
          </p:cNvSpPr>
          <p:nvPr>
            <p:ph type="body" sz="half" idx="2"/>
          </p:nvPr>
        </p:nvSpPr>
        <p:spPr>
          <a:xfrm>
            <a:off x="5877532" y="3309582"/>
            <a:ext cx="5312254" cy="2485157"/>
          </a:xfrm>
        </p:spPr>
        <p:txBody>
          <a:bodyPr vert="horz" lIns="91440" tIns="45720" rIns="91440" bIns="45720" rtlCol="0">
            <a:normAutofit fontScale="55000" lnSpcReduction="20000"/>
          </a:bodyPr>
          <a:lstStyle/>
          <a:p>
            <a:pPr marL="182880"/>
            <a:r>
              <a:rPr lang="fi-FI" b="0" i="0" dirty="0">
                <a:solidFill>
                  <a:srgbClr val="0A0A0A"/>
                </a:solidFill>
                <a:effectLst/>
                <a:latin typeface="CadizWeb"/>
              </a:rPr>
              <a:t>Rauha-mummo on uuden rikoksen jäljillä ja tarvitsee taas tyttärenpoikansa Alexin apua. Peli kovenee, sillä salaperäinen Hopeakettu on päättänyt saada haltuunsa tekoälyohjelmiston, jota mummo säilyttää muistitikullaan. Miten Alex ja mummo voivat estää Hopeaketun katalat aikeet, kun mummo ei edes muista, minne muistitikun on piilottanut?</a:t>
            </a:r>
            <a:br>
              <a:rPr lang="fi-FI" dirty="0"/>
            </a:br>
            <a:br>
              <a:rPr lang="fi-FI" dirty="0"/>
            </a:br>
            <a:r>
              <a:rPr lang="fi-FI" b="0" i="0" dirty="0">
                <a:solidFill>
                  <a:srgbClr val="0A0A0A"/>
                </a:solidFill>
                <a:effectLst/>
                <a:latin typeface="CadizWeb"/>
              </a:rPr>
              <a:t>Kun Alexin </a:t>
            </a:r>
            <a:r>
              <a:rPr lang="fi-FI" b="0" i="0" dirty="0" err="1">
                <a:solidFill>
                  <a:srgbClr val="0A0A0A"/>
                </a:solidFill>
                <a:effectLst/>
                <a:latin typeface="CadizWeb"/>
              </a:rPr>
              <a:t>Fortnite</a:t>
            </a:r>
            <a:r>
              <a:rPr lang="fi-FI" b="0" i="0" dirty="0">
                <a:solidFill>
                  <a:srgbClr val="0A0A0A"/>
                </a:solidFill>
                <a:effectLst/>
                <a:latin typeface="CadizWeb"/>
              </a:rPr>
              <a:t>-pelitili kaapataan ja hänen vanha vihollisensa Veikko ilmaantuu mukaan kuvioihin, koko operaatio muuttuu kertaheitolla henkilökohtaisemmaksi. Vaaralliseksi käyvässä kuviossa panoksena on paljon muutakin kuin se, onnistuuko Hopeakettu valjastamaan tekoälyn aseeksi koko maailmaa vastaan.</a:t>
            </a:r>
            <a:br>
              <a:rPr lang="fi-FI" dirty="0"/>
            </a:br>
            <a:br>
              <a:rPr lang="fi-FI" dirty="0"/>
            </a:br>
            <a:r>
              <a:rPr lang="fi-FI" b="0" i="0" dirty="0">
                <a:solidFill>
                  <a:srgbClr val="0A0A0A"/>
                </a:solidFill>
                <a:effectLst/>
                <a:latin typeface="CadizWeb"/>
              </a:rPr>
              <a:t>Hillitön Agenttimummo ja salainen huussi jatkaa vauhdikasta seikkailua samassa hengessä kuin sarjan ensimmäinen osa, Agenttimummo ja lentävät tekarit.</a:t>
            </a:r>
          </a:p>
          <a:p>
            <a:pPr marL="182880"/>
            <a:r>
              <a:rPr lang="fi-FI" dirty="0">
                <a:solidFill>
                  <a:srgbClr val="0A0A0A"/>
                </a:solidFill>
                <a:latin typeface="CadizWeb"/>
              </a:rPr>
              <a:t>Into kustannus 2024, 194 s.</a:t>
            </a:r>
            <a:endParaRPr lang="en-US" dirty="0"/>
          </a:p>
        </p:txBody>
      </p:sp>
      <p:sp>
        <p:nvSpPr>
          <p:cNvPr id="17"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606367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72411438-92A5-42B0-9C54-EA4FB32AC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useBgFill="1">
        <p:nvSpPr>
          <p:cNvPr id="13" name="Rectangle 12">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tsikko 3">
            <a:extLst>
              <a:ext uri="{FF2B5EF4-FFF2-40B4-BE49-F238E27FC236}">
                <a16:creationId xmlns:a16="http://schemas.microsoft.com/office/drawing/2014/main" id="{C78A18F0-3C05-D37B-1AF9-048B4986157D}"/>
              </a:ext>
            </a:extLst>
          </p:cNvPr>
          <p:cNvSpPr>
            <a:spLocks noGrp="1"/>
          </p:cNvSpPr>
          <p:nvPr>
            <p:ph type="title"/>
          </p:nvPr>
        </p:nvSpPr>
        <p:spPr>
          <a:xfrm>
            <a:off x="5148335" y="758952"/>
            <a:ext cx="6281663" cy="1952716"/>
          </a:xfrm>
        </p:spPr>
        <p:txBody>
          <a:bodyPr vert="horz" lIns="91440" tIns="45720" rIns="91440" bIns="45720" rtlCol="0" anchor="ctr">
            <a:normAutofit/>
          </a:bodyPr>
          <a:lstStyle/>
          <a:p>
            <a:r>
              <a:rPr lang="en-US" sz="5100" i="1" kern="1200" spc="100" baseline="0">
                <a:solidFill>
                  <a:schemeClr val="tx1">
                    <a:lumMod val="85000"/>
                    <a:lumOff val="15000"/>
                  </a:schemeClr>
                </a:solidFill>
                <a:latin typeface="+mj-lt"/>
                <a:ea typeface="+mj-ea"/>
                <a:cs typeface="+mj-cs"/>
              </a:rPr>
              <a:t>Vallilan kaupunki – tapahtumia naapurissa</a:t>
            </a:r>
          </a:p>
        </p:txBody>
      </p:sp>
      <p:pic>
        <p:nvPicPr>
          <p:cNvPr id="6" name="Kuvan paikkamerkki 5" descr="Kuva, joka sisältää kohteen teksti, animaatio, vaate, juliste&#10;&#10;Kuvaus luotu automaattisesti">
            <a:extLst>
              <a:ext uri="{FF2B5EF4-FFF2-40B4-BE49-F238E27FC236}">
                <a16:creationId xmlns:a16="http://schemas.microsoft.com/office/drawing/2014/main" id="{06476E09-9A91-2470-5B1D-99F37DE30E5A}"/>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3634" r="971"/>
          <a:stretch/>
        </p:blipFill>
        <p:spPr>
          <a:xfrm>
            <a:off x="20" y="10"/>
            <a:ext cx="4595888" cy="6857990"/>
          </a:xfrm>
          <a:prstGeom prst="rect">
            <a:avLst/>
          </a:prstGeom>
        </p:spPr>
      </p:pic>
      <p:cxnSp>
        <p:nvCxnSpPr>
          <p:cNvPr id="15" name="Straight Connector 14">
            <a:extLst>
              <a:ext uri="{FF2B5EF4-FFF2-40B4-BE49-F238E27FC236}">
                <a16:creationId xmlns:a16="http://schemas.microsoft.com/office/drawing/2014/main" id="{DF96FA98-52E5-4AA7-98B9-BE6200CF01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181601" y="2933080"/>
            <a:ext cx="6248397"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kstin paikkamerkki 2">
            <a:extLst>
              <a:ext uri="{FF2B5EF4-FFF2-40B4-BE49-F238E27FC236}">
                <a16:creationId xmlns:a16="http://schemas.microsoft.com/office/drawing/2014/main" id="{012615C5-98C3-036E-5EB3-14D1B9C96BAF}"/>
              </a:ext>
            </a:extLst>
          </p:cNvPr>
          <p:cNvSpPr>
            <a:spLocks noGrp="1"/>
          </p:cNvSpPr>
          <p:nvPr>
            <p:ph type="body" sz="half" idx="2"/>
          </p:nvPr>
        </p:nvSpPr>
        <p:spPr>
          <a:xfrm>
            <a:off x="5148208" y="3161680"/>
            <a:ext cx="6281663" cy="2620409"/>
          </a:xfrm>
        </p:spPr>
        <p:txBody>
          <a:bodyPr vert="horz" lIns="91440" tIns="45720" rIns="91440" bIns="45720" rtlCol="0">
            <a:normAutofit/>
          </a:bodyPr>
          <a:lstStyle/>
          <a:p>
            <a:pPr marL="182880">
              <a:lnSpc>
                <a:spcPct val="100000"/>
              </a:lnSpc>
            </a:pPr>
            <a:r>
              <a:rPr lang="en-US" sz="1400" b="0" i="1" dirty="0">
                <a:effectLst/>
              </a:rPr>
              <a:t>Lasse-</a:t>
            </a:r>
            <a:r>
              <a:rPr lang="en-US" sz="1400" b="0" i="1" dirty="0" err="1">
                <a:effectLst/>
              </a:rPr>
              <a:t>Maijan</a:t>
            </a:r>
            <a:r>
              <a:rPr lang="en-US" sz="1400" b="0" i="1" dirty="0">
                <a:effectLst/>
              </a:rPr>
              <a:t> </a:t>
            </a:r>
            <a:r>
              <a:rPr lang="en-US" sz="1400" b="0" i="1" dirty="0" err="1">
                <a:effectLst/>
              </a:rPr>
              <a:t>etsivätoimisto</a:t>
            </a:r>
            <a:r>
              <a:rPr lang="en-US" sz="1400" b="0" i="0" dirty="0">
                <a:effectLst/>
              </a:rPr>
              <a:t> on </a:t>
            </a:r>
            <a:r>
              <a:rPr lang="en-US" sz="1400" b="0" i="0" dirty="0" err="1">
                <a:effectLst/>
              </a:rPr>
              <a:t>ruotsalaisen</a:t>
            </a:r>
            <a:r>
              <a:rPr lang="en-US" sz="1400" b="0" i="0" dirty="0">
                <a:effectLst/>
              </a:rPr>
              <a:t> </a:t>
            </a:r>
            <a:r>
              <a:rPr lang="en-US" sz="1400" b="1" i="0" dirty="0">
                <a:effectLst/>
              </a:rPr>
              <a:t>Martin </a:t>
            </a:r>
            <a:r>
              <a:rPr lang="en-US" sz="1400" b="1" i="0" dirty="0" err="1">
                <a:effectLst/>
              </a:rPr>
              <a:t>Widmarkin</a:t>
            </a:r>
            <a:r>
              <a:rPr lang="en-US" sz="1400" b="0" i="0" dirty="0">
                <a:effectLst/>
              </a:rPr>
              <a:t> </a:t>
            </a:r>
            <a:r>
              <a:rPr lang="en-US" sz="1400" b="0" i="0" dirty="0" err="1">
                <a:effectLst/>
              </a:rPr>
              <a:t>kirjoittama</a:t>
            </a:r>
            <a:r>
              <a:rPr lang="en-US" sz="1400" b="0" i="0" dirty="0">
                <a:effectLst/>
              </a:rPr>
              <a:t> </a:t>
            </a:r>
            <a:r>
              <a:rPr lang="en-US" sz="1400" b="0" i="0" dirty="0" err="1">
                <a:effectLst/>
              </a:rPr>
              <a:t>lastenkirjasarja</a:t>
            </a:r>
            <a:r>
              <a:rPr lang="en-US" sz="1400" b="0" i="0" dirty="0">
                <a:effectLst/>
              </a:rPr>
              <a:t>, </a:t>
            </a:r>
            <a:r>
              <a:rPr lang="en-US" sz="1400" b="0" i="0" dirty="0" err="1">
                <a:effectLst/>
              </a:rPr>
              <a:t>jonka</a:t>
            </a:r>
            <a:r>
              <a:rPr lang="en-US" sz="1400" b="0" i="0" dirty="0">
                <a:effectLst/>
              </a:rPr>
              <a:t> </a:t>
            </a:r>
            <a:r>
              <a:rPr lang="en-US" sz="1400" b="0" i="0" dirty="0" err="1">
                <a:effectLst/>
              </a:rPr>
              <a:t>keskeiset</a:t>
            </a:r>
            <a:r>
              <a:rPr lang="en-US" sz="1400" b="0" i="0" dirty="0">
                <a:effectLst/>
              </a:rPr>
              <a:t> </a:t>
            </a:r>
            <a:r>
              <a:rPr lang="en-US" sz="1400" b="0" i="0" dirty="0" err="1">
                <a:effectLst/>
              </a:rPr>
              <a:t>hahmot</a:t>
            </a:r>
            <a:r>
              <a:rPr lang="en-US" sz="1400" b="0" i="0" dirty="0">
                <a:effectLst/>
              </a:rPr>
              <a:t> Lasse ja </a:t>
            </a:r>
            <a:r>
              <a:rPr lang="en-US" sz="1400" b="0" i="0" dirty="0" err="1">
                <a:effectLst/>
              </a:rPr>
              <a:t>Maija</a:t>
            </a:r>
            <a:r>
              <a:rPr lang="en-US" sz="1400" b="0" i="0" dirty="0">
                <a:effectLst/>
              </a:rPr>
              <a:t> </a:t>
            </a:r>
            <a:r>
              <a:rPr lang="en-US" sz="1400" b="0" i="0" dirty="0" err="1">
                <a:effectLst/>
              </a:rPr>
              <a:t>ratkovat</a:t>
            </a:r>
            <a:r>
              <a:rPr lang="en-US" sz="1400" b="0" i="0" dirty="0">
                <a:effectLst/>
              </a:rPr>
              <a:t> </a:t>
            </a:r>
            <a:r>
              <a:rPr lang="en-US" sz="1400" b="0" i="0" dirty="0" err="1">
                <a:effectLst/>
              </a:rPr>
              <a:t>erinäisiä</a:t>
            </a:r>
            <a:r>
              <a:rPr lang="en-US" sz="1400" b="0" i="0" dirty="0">
                <a:effectLst/>
              </a:rPr>
              <a:t> </a:t>
            </a:r>
            <a:r>
              <a:rPr lang="en-US" sz="1400" b="0" i="0" dirty="0" err="1">
                <a:effectLst/>
              </a:rPr>
              <a:t>arvoituksia</a:t>
            </a:r>
            <a:r>
              <a:rPr lang="en-US" sz="1400" b="0" i="0" dirty="0">
                <a:effectLst/>
              </a:rPr>
              <a:t>. </a:t>
            </a:r>
            <a:r>
              <a:rPr lang="en-US" sz="1400" b="0" i="0" dirty="0" err="1">
                <a:effectLst/>
              </a:rPr>
              <a:t>Tämä</a:t>
            </a:r>
            <a:r>
              <a:rPr lang="en-US" sz="1400" b="0" i="0" dirty="0">
                <a:effectLst/>
              </a:rPr>
              <a:t> </a:t>
            </a:r>
            <a:r>
              <a:rPr lang="en-US" sz="1400" b="0" i="0" dirty="0" err="1">
                <a:effectLst/>
              </a:rPr>
              <a:t>helppolukuinen</a:t>
            </a:r>
            <a:r>
              <a:rPr lang="en-US" sz="1400" b="0" i="0" dirty="0">
                <a:effectLst/>
              </a:rPr>
              <a:t> </a:t>
            </a:r>
            <a:r>
              <a:rPr lang="en-US" sz="1400" b="0" i="0" dirty="0" err="1">
                <a:effectLst/>
              </a:rPr>
              <a:t>dekkarisarja</a:t>
            </a:r>
            <a:r>
              <a:rPr lang="en-US" sz="1400" b="0" i="0" dirty="0">
                <a:effectLst/>
              </a:rPr>
              <a:t> </a:t>
            </a:r>
            <a:r>
              <a:rPr lang="en-US" sz="1400" b="0" i="0" dirty="0" err="1">
                <a:effectLst/>
              </a:rPr>
              <a:t>ihastuttaa</a:t>
            </a:r>
            <a:r>
              <a:rPr lang="en-US" sz="1400" b="0" i="0" dirty="0">
                <a:effectLst/>
              </a:rPr>
              <a:t> </a:t>
            </a:r>
            <a:r>
              <a:rPr lang="en-US" sz="1400" b="0" i="0" dirty="0" err="1">
                <a:effectLst/>
              </a:rPr>
              <a:t>värikuvitetuin</a:t>
            </a:r>
            <a:r>
              <a:rPr lang="en-US" sz="1400" b="0" i="0" dirty="0">
                <a:effectLst/>
              </a:rPr>
              <a:t> </a:t>
            </a:r>
            <a:r>
              <a:rPr lang="en-US" sz="1400" b="0" i="0" dirty="0" err="1">
                <a:effectLst/>
              </a:rPr>
              <a:t>teoksin</a:t>
            </a:r>
            <a:r>
              <a:rPr lang="en-US" sz="1400" b="0" i="0" dirty="0">
                <a:effectLst/>
              </a:rPr>
              <a:t> ja </a:t>
            </a:r>
            <a:r>
              <a:rPr lang="en-US" sz="1400" b="0" i="0" dirty="0" err="1">
                <a:effectLst/>
              </a:rPr>
              <a:t>jännittävin</a:t>
            </a:r>
            <a:r>
              <a:rPr lang="en-US" sz="1400" b="0" i="0" dirty="0">
                <a:effectLst/>
              </a:rPr>
              <a:t> </a:t>
            </a:r>
            <a:r>
              <a:rPr lang="en-US" sz="1400" b="0" i="0" dirty="0" err="1">
                <a:effectLst/>
              </a:rPr>
              <a:t>juonenkääntein</a:t>
            </a:r>
            <a:r>
              <a:rPr lang="en-US" sz="1400" b="0" i="0" dirty="0">
                <a:effectLst/>
              </a:rPr>
              <a:t>.</a:t>
            </a:r>
            <a:br>
              <a:rPr lang="en-US" sz="1400" b="0" i="0" dirty="0">
                <a:effectLst/>
              </a:rPr>
            </a:br>
            <a:endParaRPr lang="en-US" sz="1400" b="0" i="0" dirty="0">
              <a:effectLst/>
            </a:endParaRPr>
          </a:p>
          <a:p>
            <a:pPr marL="182880">
              <a:lnSpc>
                <a:spcPct val="100000"/>
              </a:lnSpc>
            </a:pPr>
            <a:r>
              <a:rPr lang="en-US" sz="1400" b="0" i="0" dirty="0">
                <a:effectLst/>
              </a:rPr>
              <a:t>Martin </a:t>
            </a:r>
            <a:r>
              <a:rPr lang="en-US" sz="1400" b="0" i="0" dirty="0" err="1">
                <a:effectLst/>
              </a:rPr>
              <a:t>Widmark</a:t>
            </a:r>
            <a:r>
              <a:rPr lang="en-US" sz="1400" b="0" i="0" dirty="0">
                <a:effectLst/>
              </a:rPr>
              <a:t> on </a:t>
            </a:r>
            <a:r>
              <a:rPr lang="en-US" sz="1400" b="0" i="0" dirty="0" err="1">
                <a:effectLst/>
              </a:rPr>
              <a:t>yksi</a:t>
            </a:r>
            <a:r>
              <a:rPr lang="en-US" sz="1400" b="0" i="0" dirty="0">
                <a:effectLst/>
              </a:rPr>
              <a:t> </a:t>
            </a:r>
            <a:r>
              <a:rPr lang="en-US" sz="1400" b="0" i="0" dirty="0" err="1">
                <a:effectLst/>
              </a:rPr>
              <a:t>Ruotsin</a:t>
            </a:r>
            <a:r>
              <a:rPr lang="en-US" sz="1400" b="0" i="0" dirty="0">
                <a:effectLst/>
              </a:rPr>
              <a:t> </a:t>
            </a:r>
            <a:r>
              <a:rPr lang="en-US" sz="1400" b="0" i="0" dirty="0" err="1">
                <a:effectLst/>
              </a:rPr>
              <a:t>rakastetuimmista</a:t>
            </a:r>
            <a:r>
              <a:rPr lang="en-US" sz="1400" b="0" i="0" dirty="0">
                <a:effectLst/>
              </a:rPr>
              <a:t> </a:t>
            </a:r>
            <a:r>
              <a:rPr lang="en-US" sz="1400" b="0" i="0" dirty="0" err="1">
                <a:effectLst/>
              </a:rPr>
              <a:t>lastenkirjailijoista</a:t>
            </a:r>
            <a:r>
              <a:rPr lang="en-US" sz="1400" b="0" i="0" dirty="0">
                <a:effectLst/>
              </a:rPr>
              <a:t>. </a:t>
            </a:r>
            <a:r>
              <a:rPr lang="en-US" sz="1400" b="0" i="0" dirty="0" err="1">
                <a:effectLst/>
              </a:rPr>
              <a:t>Hänet</a:t>
            </a:r>
            <a:r>
              <a:rPr lang="en-US" sz="1400" b="0" i="0" dirty="0">
                <a:effectLst/>
              </a:rPr>
              <a:t> on </a:t>
            </a:r>
            <a:r>
              <a:rPr lang="en-US" sz="1400" b="0" i="0" dirty="0" err="1">
                <a:effectLst/>
              </a:rPr>
              <a:t>kotimaassaan</a:t>
            </a:r>
            <a:r>
              <a:rPr lang="en-US" sz="1400" b="0" i="0" dirty="0">
                <a:effectLst/>
              </a:rPr>
              <a:t> </a:t>
            </a:r>
            <a:r>
              <a:rPr lang="en-US" sz="1400" b="0" i="0" dirty="0" err="1">
                <a:effectLst/>
              </a:rPr>
              <a:t>palkittu</a:t>
            </a:r>
            <a:r>
              <a:rPr lang="en-US" sz="1400" b="0" i="0" dirty="0">
                <a:effectLst/>
              </a:rPr>
              <a:t> </a:t>
            </a:r>
            <a:r>
              <a:rPr lang="en-US" sz="1400" b="0" i="0" dirty="0" err="1">
                <a:effectLst/>
              </a:rPr>
              <a:t>lukuisilla</a:t>
            </a:r>
            <a:r>
              <a:rPr lang="en-US" sz="1400" b="0" i="0" dirty="0">
                <a:effectLst/>
              </a:rPr>
              <a:t> </a:t>
            </a:r>
            <a:r>
              <a:rPr lang="en-US" sz="1400" b="0" i="0" dirty="0" err="1">
                <a:effectLst/>
              </a:rPr>
              <a:t>kirja-alan</a:t>
            </a:r>
            <a:r>
              <a:rPr lang="en-US" sz="1400" b="0" i="0" dirty="0">
                <a:effectLst/>
              </a:rPr>
              <a:t> </a:t>
            </a:r>
            <a:r>
              <a:rPr lang="en-US" sz="1400" b="0" i="0" dirty="0" err="1">
                <a:effectLst/>
              </a:rPr>
              <a:t>palkinnoilla</a:t>
            </a:r>
            <a:r>
              <a:rPr lang="en-US" sz="1400" b="0" i="0" dirty="0">
                <a:effectLst/>
              </a:rPr>
              <a:t>. </a:t>
            </a:r>
            <a:r>
              <a:rPr lang="en-US" sz="1400" b="0" i="0" dirty="0" err="1">
                <a:effectLst/>
              </a:rPr>
              <a:t>Widmarkin</a:t>
            </a:r>
            <a:r>
              <a:rPr lang="en-US" sz="1400" b="0" i="0" dirty="0">
                <a:effectLst/>
              </a:rPr>
              <a:t> </a:t>
            </a:r>
            <a:r>
              <a:rPr lang="en-US" sz="1400" b="0" i="0" dirty="0" err="1">
                <a:effectLst/>
              </a:rPr>
              <a:t>teokset</a:t>
            </a:r>
            <a:r>
              <a:rPr lang="en-US" sz="1400" b="0" i="0" dirty="0">
                <a:effectLst/>
              </a:rPr>
              <a:t> </a:t>
            </a:r>
            <a:r>
              <a:rPr lang="en-US" sz="1400" b="0" i="0" dirty="0" err="1">
                <a:effectLst/>
              </a:rPr>
              <a:t>ovat</a:t>
            </a:r>
            <a:r>
              <a:rPr lang="en-US" sz="1400" b="0" i="0" dirty="0">
                <a:effectLst/>
              </a:rPr>
              <a:t> </a:t>
            </a:r>
            <a:r>
              <a:rPr lang="en-US" sz="1400" b="0" i="0" dirty="0" err="1">
                <a:effectLst/>
              </a:rPr>
              <a:t>erittäin</a:t>
            </a:r>
            <a:r>
              <a:rPr lang="en-US" sz="1400" b="0" i="0" dirty="0">
                <a:effectLst/>
              </a:rPr>
              <a:t> </a:t>
            </a:r>
            <a:r>
              <a:rPr lang="en-US" sz="1400" b="0" i="0" dirty="0" err="1">
                <a:effectLst/>
              </a:rPr>
              <a:t>suosittuja</a:t>
            </a:r>
            <a:r>
              <a:rPr lang="en-US" sz="1400" b="0" i="0" dirty="0">
                <a:effectLst/>
              </a:rPr>
              <a:t> </a:t>
            </a:r>
            <a:r>
              <a:rPr lang="en-US" sz="1400" b="0" i="0" dirty="0" err="1">
                <a:effectLst/>
              </a:rPr>
              <a:t>myös</a:t>
            </a:r>
            <a:r>
              <a:rPr lang="en-US" sz="1400" b="0" i="0" dirty="0">
                <a:effectLst/>
              </a:rPr>
              <a:t> </a:t>
            </a:r>
            <a:r>
              <a:rPr lang="en-US" sz="1400" b="0" i="0" dirty="0" err="1">
                <a:effectLst/>
              </a:rPr>
              <a:t>Ruotsissa</a:t>
            </a:r>
            <a:r>
              <a:rPr lang="en-US" sz="1400" b="0" i="0" dirty="0">
                <a:effectLst/>
              </a:rPr>
              <a:t>, </a:t>
            </a:r>
            <a:r>
              <a:rPr lang="en-US" sz="1400" b="0" i="0" dirty="0" err="1">
                <a:effectLst/>
              </a:rPr>
              <a:t>jossa</a:t>
            </a:r>
            <a:r>
              <a:rPr lang="en-US" sz="1400" b="0" i="0" dirty="0">
                <a:effectLst/>
              </a:rPr>
              <a:t> ne </a:t>
            </a:r>
            <a:r>
              <a:rPr lang="en-US" sz="1400" b="0" i="0" dirty="0" err="1">
                <a:effectLst/>
              </a:rPr>
              <a:t>ovat</a:t>
            </a:r>
            <a:r>
              <a:rPr lang="en-US" sz="1400" b="0" i="0" dirty="0">
                <a:effectLst/>
              </a:rPr>
              <a:t> </a:t>
            </a:r>
            <a:r>
              <a:rPr lang="en-US" sz="1400" b="0" i="0" dirty="0" err="1">
                <a:effectLst/>
              </a:rPr>
              <a:t>tuttu</a:t>
            </a:r>
            <a:r>
              <a:rPr lang="en-US" sz="1400" b="0" i="0" dirty="0">
                <a:effectLst/>
              </a:rPr>
              <a:t> </a:t>
            </a:r>
            <a:r>
              <a:rPr lang="en-US" sz="1400" b="0" i="0" dirty="0" err="1">
                <a:effectLst/>
              </a:rPr>
              <a:t>näky</a:t>
            </a:r>
            <a:r>
              <a:rPr lang="en-US" sz="1400" b="0" i="0" dirty="0">
                <a:effectLst/>
              </a:rPr>
              <a:t> </a:t>
            </a:r>
            <a:r>
              <a:rPr lang="en-US" sz="1400" b="0" i="0" dirty="0" err="1">
                <a:effectLst/>
              </a:rPr>
              <a:t>myyntilistojen</a:t>
            </a:r>
            <a:r>
              <a:rPr lang="en-US" sz="1400" b="0" i="0" dirty="0">
                <a:effectLst/>
              </a:rPr>
              <a:t> </a:t>
            </a:r>
            <a:r>
              <a:rPr lang="en-US" sz="1400" b="0" i="0" dirty="0" err="1">
                <a:effectLst/>
              </a:rPr>
              <a:t>kärjessä</a:t>
            </a:r>
            <a:r>
              <a:rPr lang="en-US" sz="1400" b="0" i="0" dirty="0">
                <a:effectLst/>
              </a:rPr>
              <a:t>.</a:t>
            </a:r>
          </a:p>
          <a:p>
            <a:pPr marL="182880">
              <a:lnSpc>
                <a:spcPct val="100000"/>
              </a:lnSpc>
            </a:pPr>
            <a:endParaRPr lang="en-US" sz="1400" dirty="0"/>
          </a:p>
        </p:txBody>
      </p:sp>
      <p:sp>
        <p:nvSpPr>
          <p:cNvPr id="17"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2794940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DF0887F-E0BF-4B86-ACEF-83A89F0519AB}"/>
              </a:ext>
            </a:extLst>
          </p:cNvPr>
          <p:cNvSpPr>
            <a:spLocks noGrp="1"/>
          </p:cNvSpPr>
          <p:nvPr>
            <p:ph type="title"/>
          </p:nvPr>
        </p:nvSpPr>
        <p:spPr>
          <a:xfrm>
            <a:off x="763052" y="4381500"/>
            <a:ext cx="9895424" cy="1132332"/>
          </a:xfrm>
        </p:spPr>
        <p:txBody>
          <a:bodyPr>
            <a:normAutofit fontScale="90000"/>
          </a:bodyPr>
          <a:lstStyle/>
          <a:p>
            <a:r>
              <a:rPr lang="fi-FI" dirty="0"/>
              <a:t>Lasse-Maijan etsivätoimistosta on tehty elokuvia, TV-sarjoja ja 3 sarjakuva-albumia</a:t>
            </a:r>
          </a:p>
        </p:txBody>
      </p:sp>
      <p:sp>
        <p:nvSpPr>
          <p:cNvPr id="3" name="Tekstin paikkamerkki 2">
            <a:extLst>
              <a:ext uri="{FF2B5EF4-FFF2-40B4-BE49-F238E27FC236}">
                <a16:creationId xmlns:a16="http://schemas.microsoft.com/office/drawing/2014/main" id="{7D687C21-E858-9228-EC16-CA971D49AB85}"/>
              </a:ext>
            </a:extLst>
          </p:cNvPr>
          <p:cNvSpPr>
            <a:spLocks noGrp="1"/>
          </p:cNvSpPr>
          <p:nvPr>
            <p:ph type="body" idx="1"/>
          </p:nvPr>
        </p:nvSpPr>
        <p:spPr>
          <a:xfrm>
            <a:off x="571500" y="257175"/>
            <a:ext cx="10858500" cy="4124325"/>
          </a:xfrm>
        </p:spPr>
        <p:txBody>
          <a:bodyPr>
            <a:normAutofit fontScale="40000" lnSpcReduction="20000"/>
          </a:bodyPr>
          <a:lstStyle/>
          <a:p>
            <a:pPr algn="l"/>
            <a:r>
              <a:rPr lang="fi-FI" b="0" i="0" dirty="0">
                <a:solidFill>
                  <a:srgbClr val="414141"/>
                </a:solidFill>
                <a:effectLst/>
                <a:latin typeface="Georgia" panose="02040502050405020303" pitchFamily="18" charset="0"/>
              </a:rPr>
              <a:t>Suomen suosituimmat lapsietsivät ovat vauhdissa Lasse-Maijan Etsivätoimisto kirjasarjassa. Menestyneen lastenkirjasarjan takana on kirjailija </a:t>
            </a:r>
            <a:r>
              <a:rPr lang="fi-FI" b="0" i="0" dirty="0">
                <a:solidFill>
                  <a:srgbClr val="414141"/>
                </a:solidFill>
                <a:effectLst/>
                <a:latin typeface="Georgia" panose="02040502050405020303" pitchFamily="18" charset="0"/>
                <a:hlinkClick r:id="rId2" tooltip="Martin Widmark kirjailijasivu Kirja.fi"/>
              </a:rPr>
              <a:t>Martin </a:t>
            </a:r>
            <a:r>
              <a:rPr lang="fi-FI" b="0" i="0" dirty="0" err="1">
                <a:solidFill>
                  <a:srgbClr val="414141"/>
                </a:solidFill>
                <a:effectLst/>
                <a:latin typeface="Georgia" panose="02040502050405020303" pitchFamily="18" charset="0"/>
                <a:hlinkClick r:id="rId2" tooltip="Martin Widmark kirjailijasivu Kirja.fi"/>
              </a:rPr>
              <a:t>Widmark</a:t>
            </a:r>
            <a:r>
              <a:rPr lang="fi-FI" b="0" i="0" dirty="0">
                <a:solidFill>
                  <a:srgbClr val="414141"/>
                </a:solidFill>
                <a:effectLst/>
                <a:latin typeface="Georgia" panose="02040502050405020303" pitchFamily="18" charset="0"/>
              </a:rPr>
              <a:t> ja hauska kuvitus on </a:t>
            </a:r>
            <a:r>
              <a:rPr lang="fi-FI" b="1" i="0" dirty="0">
                <a:solidFill>
                  <a:srgbClr val="414141"/>
                </a:solidFill>
                <a:effectLst/>
                <a:latin typeface="Georgia" panose="02040502050405020303" pitchFamily="18" charset="0"/>
              </a:rPr>
              <a:t>Helena Willisin</a:t>
            </a:r>
            <a:r>
              <a:rPr lang="fi-FI" b="0" i="0" dirty="0">
                <a:solidFill>
                  <a:srgbClr val="414141"/>
                </a:solidFill>
                <a:effectLst/>
                <a:latin typeface="Georgia" panose="02040502050405020303" pitchFamily="18" charset="0"/>
              </a:rPr>
              <a:t> käsialaa. Lasse-Maijan etsivätoimisto on helppolukuinen ja jännittävä, ihan oikea dekkarisarja lapsille. Sarja ilmestyy nykyisin myös värikuvitettuna, ja sarjan alkuperäiset kirjat on uudistettu neliväriseen asuun. Kirjasarja on suositeltu alkaen 7-vuotiaille lapsille.</a:t>
            </a:r>
          </a:p>
          <a:p>
            <a:pPr algn="l"/>
            <a:r>
              <a:rPr lang="fi-FI" b="1" i="0" dirty="0">
                <a:solidFill>
                  <a:srgbClr val="414141"/>
                </a:solidFill>
                <a:effectLst/>
                <a:latin typeface="var(--font-heading-family)"/>
              </a:rPr>
              <a:t>Lasse-Maija etsivätoimisto kirjat järjestyksessä:</a:t>
            </a:r>
          </a:p>
          <a:p>
            <a:pPr algn="l"/>
            <a:r>
              <a:rPr lang="fi-FI" b="0" i="0" dirty="0">
                <a:solidFill>
                  <a:srgbClr val="414141"/>
                </a:solidFill>
                <a:effectLst/>
                <a:latin typeface="Georgia" panose="02040502050405020303" pitchFamily="18" charset="0"/>
              </a:rPr>
              <a:t>1. </a:t>
            </a:r>
            <a:r>
              <a:rPr lang="fi-FI" b="0" i="1" dirty="0">
                <a:solidFill>
                  <a:srgbClr val="414141"/>
                </a:solidFill>
                <a:effectLst/>
                <a:latin typeface="Georgia" panose="02040502050405020303" pitchFamily="18" charset="0"/>
                <a:hlinkClick r:id="rId3" tooltip="Lasse-Maijan Etsivätoimisto Timanttien arvoitus"/>
              </a:rPr>
              <a:t>Timanttien arvoitus</a:t>
            </a:r>
            <a:br>
              <a:rPr lang="fi-FI" b="0" i="1" dirty="0">
                <a:solidFill>
                  <a:srgbClr val="414141"/>
                </a:solidFill>
                <a:effectLst/>
                <a:latin typeface="Georgia" panose="02040502050405020303" pitchFamily="18" charset="0"/>
                <a:hlinkClick r:id="rId3" tooltip="Lasse-Maijan Etsivätoimisto Timanttien arvoitus"/>
              </a:rPr>
            </a:br>
            <a:r>
              <a:rPr lang="fi-FI" b="0" i="1" dirty="0">
                <a:solidFill>
                  <a:srgbClr val="414141"/>
                </a:solidFill>
                <a:effectLst/>
                <a:latin typeface="Georgia" panose="02040502050405020303" pitchFamily="18" charset="0"/>
              </a:rPr>
              <a:t>2. Hotellin arvoitus</a:t>
            </a:r>
            <a:br>
              <a:rPr lang="fi-FI" b="0" i="1" dirty="0">
                <a:solidFill>
                  <a:srgbClr val="414141"/>
                </a:solidFill>
                <a:effectLst/>
                <a:latin typeface="Georgia" panose="02040502050405020303" pitchFamily="18" charset="0"/>
              </a:rPr>
            </a:br>
            <a:r>
              <a:rPr lang="fi-FI" b="0" i="0" dirty="0">
                <a:solidFill>
                  <a:srgbClr val="414141"/>
                </a:solidFill>
                <a:effectLst/>
                <a:latin typeface="Georgia" panose="02040502050405020303" pitchFamily="18" charset="0"/>
              </a:rPr>
              <a:t>3. </a:t>
            </a:r>
            <a:r>
              <a:rPr lang="fi-FI" b="0" i="1" dirty="0">
                <a:solidFill>
                  <a:srgbClr val="414141"/>
                </a:solidFill>
                <a:effectLst/>
                <a:latin typeface="Georgia" panose="02040502050405020303" pitchFamily="18" charset="0"/>
              </a:rPr>
              <a:t>Sirkuksen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4. Kahvilan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5. Muumion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6. Kullan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7. Elokuvateatterin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8. Sanomalehden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9. Junan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10. Koulun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11. Sahramin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12. Eläinpuodin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13. Syntymäpäivän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14. Uimahallin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15. Palokunnan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16. Polkupyörän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17. Vankilan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18. Jalkapallon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19. Linnan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20. Rakkausarvoitus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21. Muodin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22. Elokuvan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23. Kirjaston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24. Sairaalan arvoitus</a:t>
            </a:r>
            <a:br>
              <a:rPr lang="fi-FI" b="0" i="1" dirty="0">
                <a:solidFill>
                  <a:srgbClr val="414141"/>
                </a:solidFill>
                <a:effectLst/>
                <a:latin typeface="Georgia" panose="02040502050405020303" pitchFamily="18" charset="0"/>
              </a:rPr>
            </a:br>
            <a:r>
              <a:rPr lang="fi-FI" b="0" i="0" dirty="0">
                <a:solidFill>
                  <a:srgbClr val="414141"/>
                </a:solidFill>
                <a:effectLst/>
                <a:latin typeface="Georgia" panose="02040502050405020303" pitchFamily="18" charset="0"/>
              </a:rPr>
              <a:t>25. </a:t>
            </a:r>
            <a:r>
              <a:rPr lang="fi-FI" b="0" i="1" dirty="0">
                <a:solidFill>
                  <a:srgbClr val="414141"/>
                </a:solidFill>
                <a:effectLst/>
                <a:latin typeface="Georgia" panose="02040502050405020303" pitchFamily="18" charset="0"/>
              </a:rPr>
              <a:t>Kirkon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26. Salapoliisin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27. </a:t>
            </a:r>
            <a:r>
              <a:rPr lang="fi-FI" b="0" i="1" dirty="0">
                <a:solidFill>
                  <a:srgbClr val="414141"/>
                </a:solidFill>
                <a:effectLst/>
                <a:latin typeface="Georgia" panose="02040502050405020303" pitchFamily="18" charset="0"/>
                <a:hlinkClick r:id="rId4" tooltip="Martin Widmark, Helena Willis Musii­kin ar­voi­tus. Las­se-Mai­jan et­si­vä­toi­mis­to"/>
              </a:rPr>
              <a:t>Musiikin arvoitus</a:t>
            </a:r>
            <a:br>
              <a:rPr lang="fi-FI" b="0" i="1" dirty="0">
                <a:solidFill>
                  <a:srgbClr val="414141"/>
                </a:solidFill>
                <a:effectLst/>
                <a:latin typeface="Georgia" panose="02040502050405020303" pitchFamily="18" charset="0"/>
              </a:rPr>
            </a:br>
            <a:r>
              <a:rPr lang="fi-FI" b="0" i="1" dirty="0">
                <a:solidFill>
                  <a:srgbClr val="414141"/>
                </a:solidFill>
                <a:effectLst/>
                <a:latin typeface="Georgia" panose="02040502050405020303" pitchFamily="18" charset="0"/>
              </a:rPr>
              <a:t>28. </a:t>
            </a:r>
            <a:r>
              <a:rPr lang="fi-FI" b="0" i="1" dirty="0">
                <a:solidFill>
                  <a:srgbClr val="414141"/>
                </a:solidFill>
                <a:effectLst/>
                <a:latin typeface="Georgia" panose="02040502050405020303" pitchFamily="18" charset="0"/>
                <a:hlinkClick r:id="rId5" tooltip="Naamiaisten arvoitus"/>
              </a:rPr>
              <a:t>Naamiaisten arvoitus</a:t>
            </a:r>
            <a:endParaRPr lang="fi-FI" b="0" i="0" dirty="0">
              <a:solidFill>
                <a:srgbClr val="414141"/>
              </a:solidFill>
              <a:effectLst/>
              <a:latin typeface="Georgia" panose="02040502050405020303" pitchFamily="18" charset="0"/>
            </a:endParaRPr>
          </a:p>
          <a:p>
            <a:endParaRPr lang="fi-FI" dirty="0"/>
          </a:p>
        </p:txBody>
      </p:sp>
    </p:spTree>
    <p:extLst>
      <p:ext uri="{BB962C8B-B14F-4D97-AF65-F5344CB8AC3E}">
        <p14:creationId xmlns:p14="http://schemas.microsoft.com/office/powerpoint/2010/main" val="1598899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401D798F-AF92-037A-0A37-8DE9547C1790}"/>
              </a:ext>
            </a:extLst>
          </p:cNvPr>
          <p:cNvSpPr>
            <a:spLocks noGrp="1"/>
          </p:cNvSpPr>
          <p:nvPr>
            <p:ph sz="half" idx="1"/>
          </p:nvPr>
        </p:nvSpPr>
        <p:spPr/>
        <p:txBody>
          <a:bodyPr>
            <a:normAutofit fontScale="85000" lnSpcReduction="20000"/>
          </a:bodyPr>
          <a:lstStyle/>
          <a:p>
            <a:pPr algn="l"/>
            <a:r>
              <a:rPr lang="fi-FI" dirty="0">
                <a:solidFill>
                  <a:srgbClr val="414141"/>
                </a:solidFill>
                <a:latin typeface="Georgia" panose="02040502050405020303" pitchFamily="18" charset="0"/>
              </a:rPr>
              <a:t>V</a:t>
            </a:r>
            <a:r>
              <a:rPr lang="fi-FI" b="0" i="0" dirty="0">
                <a:solidFill>
                  <a:srgbClr val="414141"/>
                </a:solidFill>
                <a:effectLst/>
                <a:latin typeface="Georgia" panose="02040502050405020303" pitchFamily="18" charset="0"/>
              </a:rPr>
              <a:t>auhdikkaassa </a:t>
            </a:r>
            <a:r>
              <a:rPr lang="fi-FI" b="1" i="0" dirty="0" err="1">
                <a:solidFill>
                  <a:schemeClr val="accent6">
                    <a:lumMod val="75000"/>
                  </a:schemeClr>
                </a:solidFill>
                <a:effectLst/>
                <a:latin typeface="Georgia" panose="02040502050405020303" pitchFamily="18" charset="0"/>
              </a:rPr>
              <a:t>Pet</a:t>
            </a:r>
            <a:r>
              <a:rPr lang="fi-FI" b="1" i="0" dirty="0">
                <a:solidFill>
                  <a:schemeClr val="accent6">
                    <a:lumMod val="75000"/>
                  </a:schemeClr>
                </a:solidFill>
                <a:effectLst/>
                <a:latin typeface="Georgia" panose="02040502050405020303" pitchFamily="18" charset="0"/>
              </a:rPr>
              <a:t> </a:t>
            </a:r>
            <a:r>
              <a:rPr lang="fi-FI" b="1" i="0" dirty="0" err="1">
                <a:solidFill>
                  <a:schemeClr val="accent6">
                    <a:lumMod val="75000"/>
                  </a:schemeClr>
                </a:solidFill>
                <a:effectLst/>
                <a:latin typeface="Georgia" panose="02040502050405020303" pitchFamily="18" charset="0"/>
              </a:rPr>
              <a:t>Agents</a:t>
            </a:r>
            <a:r>
              <a:rPr lang="fi-FI" b="1" i="0" dirty="0">
                <a:solidFill>
                  <a:schemeClr val="accent6">
                    <a:lumMod val="75000"/>
                  </a:schemeClr>
                </a:solidFill>
                <a:effectLst/>
                <a:latin typeface="Georgia" panose="02040502050405020303" pitchFamily="18" charset="0"/>
              </a:rPr>
              <a:t> </a:t>
            </a:r>
            <a:r>
              <a:rPr lang="fi-FI" b="0" i="0" dirty="0">
                <a:solidFill>
                  <a:srgbClr val="414141"/>
                </a:solidFill>
                <a:effectLst/>
                <a:latin typeface="Georgia" panose="02040502050405020303" pitchFamily="18" charset="0"/>
              </a:rPr>
              <a:t>-sarjassa on jokaiselle jotakin: se tempaa mukaansa niin eläinrakkaat kuin nörtit. Kirjoissa on sopivasti tekstiä ja runsas nelivärikuvitus. Katolta ja yläilmoista avautuvat upeat urbaanit maisemat voisivat sijoittua melkein mihin tahansa maailman metropoliin. </a:t>
            </a:r>
          </a:p>
          <a:p>
            <a:pPr algn="l"/>
            <a:r>
              <a:rPr lang="fi-FI" b="0" i="0" dirty="0">
                <a:solidFill>
                  <a:srgbClr val="414141"/>
                </a:solidFill>
                <a:effectLst/>
                <a:latin typeface="Georgia" panose="02040502050405020303" pitchFamily="18" charset="0"/>
              </a:rPr>
              <a:t>Tekijä tiimiin on liittynyt keväällä 2022 </a:t>
            </a:r>
            <a:r>
              <a:rPr lang="fi-FI" b="1" i="0" dirty="0">
                <a:solidFill>
                  <a:srgbClr val="414141"/>
                </a:solidFill>
                <a:effectLst/>
                <a:latin typeface="Georgia" panose="02040502050405020303" pitchFamily="18" charset="0"/>
              </a:rPr>
              <a:t>Anders </a:t>
            </a:r>
            <a:r>
              <a:rPr lang="fi-FI" b="1" i="0" dirty="0" err="1">
                <a:solidFill>
                  <a:srgbClr val="414141"/>
                </a:solidFill>
                <a:effectLst/>
                <a:latin typeface="Georgia" panose="02040502050405020303" pitchFamily="18" charset="0"/>
              </a:rPr>
              <a:t>Vacklin</a:t>
            </a:r>
            <a:r>
              <a:rPr lang="fi-FI" b="0" i="0" dirty="0">
                <a:solidFill>
                  <a:srgbClr val="414141"/>
                </a:solidFill>
                <a:effectLst/>
                <a:latin typeface="Georgia" panose="02040502050405020303" pitchFamily="18" charset="0"/>
              </a:rPr>
              <a:t>, joka tunnetaan </a:t>
            </a:r>
            <a:r>
              <a:rPr lang="fi-FI" b="0" i="0" dirty="0" err="1">
                <a:solidFill>
                  <a:srgbClr val="414141"/>
                </a:solidFill>
                <a:effectLst/>
                <a:latin typeface="Georgia" panose="02040502050405020303" pitchFamily="18" charset="0"/>
              </a:rPr>
              <a:t>mm.scifiä</a:t>
            </a:r>
            <a:r>
              <a:rPr lang="fi-FI" b="0" i="0" dirty="0">
                <a:solidFill>
                  <a:srgbClr val="414141"/>
                </a:solidFill>
                <a:effectLst/>
                <a:latin typeface="Georgia" panose="02040502050405020303" pitchFamily="18" charset="0"/>
              </a:rPr>
              <a:t> ja pelimaailmaa yhdistelevästä </a:t>
            </a:r>
            <a:r>
              <a:rPr lang="fi-FI" b="0" i="0" dirty="0" err="1">
                <a:solidFill>
                  <a:srgbClr val="414141"/>
                </a:solidFill>
                <a:effectLst/>
                <a:latin typeface="Georgia" panose="02040502050405020303" pitchFamily="18" charset="0"/>
              </a:rPr>
              <a:t>Sensored</a:t>
            </a:r>
            <a:r>
              <a:rPr lang="fi-FI" b="0" i="0" dirty="0">
                <a:solidFill>
                  <a:srgbClr val="414141"/>
                </a:solidFill>
                <a:effectLst/>
                <a:latin typeface="Georgia" panose="02040502050405020303" pitchFamily="18" charset="0"/>
              </a:rPr>
              <a:t> </a:t>
            </a:r>
            <a:r>
              <a:rPr lang="fi-FI" b="0" i="0" dirty="0" err="1">
                <a:solidFill>
                  <a:srgbClr val="414141"/>
                </a:solidFill>
                <a:effectLst/>
                <a:latin typeface="Georgia" panose="02040502050405020303" pitchFamily="18" charset="0"/>
              </a:rPr>
              <a:t>Reality</a:t>
            </a:r>
            <a:r>
              <a:rPr lang="fi-FI" b="0" i="0" dirty="0">
                <a:solidFill>
                  <a:srgbClr val="414141"/>
                </a:solidFill>
                <a:effectLst/>
                <a:latin typeface="Georgia" panose="02040502050405020303" pitchFamily="18" charset="0"/>
              </a:rPr>
              <a:t> -nuortenromaanitrilogiasta. </a:t>
            </a:r>
          </a:p>
          <a:p>
            <a:endParaRPr lang="fi-FI" dirty="0"/>
          </a:p>
        </p:txBody>
      </p:sp>
      <p:sp>
        <p:nvSpPr>
          <p:cNvPr id="3" name="Sisällön paikkamerkki 2">
            <a:extLst>
              <a:ext uri="{FF2B5EF4-FFF2-40B4-BE49-F238E27FC236}">
                <a16:creationId xmlns:a16="http://schemas.microsoft.com/office/drawing/2014/main" id="{2E782780-CFEE-B7E3-E6BE-019614DF206C}"/>
              </a:ext>
            </a:extLst>
          </p:cNvPr>
          <p:cNvSpPr>
            <a:spLocks noGrp="1"/>
          </p:cNvSpPr>
          <p:nvPr>
            <p:ph sz="half" idx="2"/>
          </p:nvPr>
        </p:nvSpPr>
        <p:spPr/>
        <p:txBody>
          <a:bodyPr>
            <a:normAutofit fontScale="77500" lnSpcReduction="20000"/>
          </a:bodyPr>
          <a:lstStyle/>
          <a:p>
            <a:pPr algn="l"/>
            <a:r>
              <a:rPr lang="fi-FI" b="1" i="0" dirty="0">
                <a:solidFill>
                  <a:schemeClr val="accent6">
                    <a:lumMod val="75000"/>
                  </a:schemeClr>
                </a:solidFill>
                <a:effectLst/>
                <a:latin typeface="Lora" pitchFamily="2" charset="0"/>
              </a:rPr>
              <a:t>Lemmikkifrendit</a:t>
            </a:r>
            <a:r>
              <a:rPr lang="fi-FI" b="0" i="0" dirty="0">
                <a:solidFill>
                  <a:srgbClr val="000000"/>
                </a:solidFill>
                <a:effectLst/>
                <a:latin typeface="Lora" pitchFamily="2" charset="0"/>
              </a:rPr>
              <a:t>-sarja ilmestyy rinnakkain </a:t>
            </a:r>
            <a:r>
              <a:rPr lang="fi-FI" b="0" i="0" dirty="0" err="1">
                <a:solidFill>
                  <a:srgbClr val="000000"/>
                </a:solidFill>
                <a:effectLst/>
                <a:latin typeface="Lora" pitchFamily="2" charset="0"/>
              </a:rPr>
              <a:t>Pet</a:t>
            </a:r>
            <a:r>
              <a:rPr lang="fi-FI" b="0" i="0" dirty="0">
                <a:solidFill>
                  <a:srgbClr val="000000"/>
                </a:solidFill>
                <a:effectLst/>
                <a:latin typeface="Lora" pitchFamily="2" charset="0"/>
              </a:rPr>
              <a:t> </a:t>
            </a:r>
            <a:r>
              <a:rPr lang="fi-FI" b="0" i="0" dirty="0" err="1">
                <a:solidFill>
                  <a:srgbClr val="000000"/>
                </a:solidFill>
                <a:effectLst/>
                <a:latin typeface="Lora" pitchFamily="2" charset="0"/>
              </a:rPr>
              <a:t>Agents</a:t>
            </a:r>
            <a:r>
              <a:rPr lang="fi-FI" b="0" i="0" dirty="0">
                <a:solidFill>
                  <a:srgbClr val="000000"/>
                </a:solidFill>
                <a:effectLst/>
                <a:latin typeface="Lora" pitchFamily="2" charset="0"/>
              </a:rPr>
              <a:t> -sarjan ohessa. Ensimmäisessä Lemmikkifrendit-kirjassa kerrotaan, miten kuusivuotias Kati-e sai ensimmäisten lemmikkinsä, miten hän tutustui parhaaseen ystäväänsä Lisaan ja rakensi ensimmäisen robottinsa.</a:t>
            </a:r>
          </a:p>
          <a:p>
            <a:pPr algn="l"/>
            <a:r>
              <a:rPr lang="fi-FI" b="0" i="0" dirty="0">
                <a:solidFill>
                  <a:srgbClr val="000000"/>
                </a:solidFill>
                <a:effectLst/>
                <a:latin typeface="Lora" pitchFamily="2" charset="0"/>
              </a:rPr>
              <a:t>Lemmikkifrendit käynnistää </a:t>
            </a:r>
            <a:r>
              <a:rPr lang="fi-FI" b="0" i="0" dirty="0" err="1">
                <a:solidFill>
                  <a:srgbClr val="000000"/>
                </a:solidFill>
                <a:effectLst/>
                <a:latin typeface="Lora" pitchFamily="2" charset="0"/>
              </a:rPr>
              <a:t>Pet</a:t>
            </a:r>
            <a:r>
              <a:rPr lang="fi-FI" b="0" i="0" dirty="0">
                <a:solidFill>
                  <a:srgbClr val="000000"/>
                </a:solidFill>
                <a:effectLst/>
                <a:latin typeface="Lora" pitchFamily="2" charset="0"/>
              </a:rPr>
              <a:t> </a:t>
            </a:r>
            <a:r>
              <a:rPr lang="fi-FI" b="0" i="0" dirty="0" err="1">
                <a:solidFill>
                  <a:srgbClr val="000000"/>
                </a:solidFill>
                <a:effectLst/>
                <a:latin typeface="Lora" pitchFamily="2" charset="0"/>
              </a:rPr>
              <a:t>Agentsille</a:t>
            </a:r>
            <a:r>
              <a:rPr lang="fi-FI" b="0" i="0" dirty="0">
                <a:solidFill>
                  <a:srgbClr val="000000"/>
                </a:solidFill>
                <a:effectLst/>
                <a:latin typeface="Lora" pitchFamily="2" charset="0"/>
              </a:rPr>
              <a:t> helppolukuisemman rinnakkaissarjan, joka kertoo miten Kati-en ja Ti-botin agenttikaksikko sai alkunsa ja ratkaisi ensimmäiset tehtävänsä.</a:t>
            </a:r>
          </a:p>
          <a:p>
            <a:endParaRPr lang="fi-FI" dirty="0"/>
          </a:p>
        </p:txBody>
      </p:sp>
      <p:sp>
        <p:nvSpPr>
          <p:cNvPr id="4" name="Otsikko 3">
            <a:extLst>
              <a:ext uri="{FF2B5EF4-FFF2-40B4-BE49-F238E27FC236}">
                <a16:creationId xmlns:a16="http://schemas.microsoft.com/office/drawing/2014/main" id="{29FF5168-1A29-835E-87FC-4D48BDCF276F}"/>
              </a:ext>
            </a:extLst>
          </p:cNvPr>
          <p:cNvSpPr>
            <a:spLocks noGrp="1"/>
          </p:cNvSpPr>
          <p:nvPr>
            <p:ph type="title"/>
          </p:nvPr>
        </p:nvSpPr>
        <p:spPr/>
        <p:txBody>
          <a:bodyPr>
            <a:normAutofit/>
          </a:bodyPr>
          <a:lstStyle/>
          <a:p>
            <a:pPr algn="ctr"/>
            <a:r>
              <a:rPr lang="fi-FI" sz="4800" b="1" dirty="0">
                <a:solidFill>
                  <a:schemeClr val="accent6">
                    <a:lumMod val="75000"/>
                  </a:schemeClr>
                </a:solidFill>
              </a:rPr>
              <a:t>Eläinystäville lempeää jännitystä</a:t>
            </a:r>
          </a:p>
        </p:txBody>
      </p:sp>
      <p:pic>
        <p:nvPicPr>
          <p:cNvPr id="6" name="Kuva 5" descr="Kuva, joka sisältää kohteen teksti, Ihmisen kasvot, juliste, animaatio&#10;&#10;Kuvaus luotu automaattisesti">
            <a:extLst>
              <a:ext uri="{FF2B5EF4-FFF2-40B4-BE49-F238E27FC236}">
                <a16:creationId xmlns:a16="http://schemas.microsoft.com/office/drawing/2014/main" id="{2743F9C5-80CF-22FF-2F80-6C14A0B9A2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3951" y="3390277"/>
            <a:ext cx="1926337" cy="2719660"/>
          </a:xfrm>
          <a:prstGeom prst="rect">
            <a:avLst/>
          </a:prstGeom>
        </p:spPr>
      </p:pic>
      <p:pic>
        <p:nvPicPr>
          <p:cNvPr id="8" name="Kuva 7" descr="Kuva, joka sisältää kohteen teksti, juliste, animaatio, fiktio&#10;&#10;Kuvaus luotu automaattisesti">
            <a:extLst>
              <a:ext uri="{FF2B5EF4-FFF2-40B4-BE49-F238E27FC236}">
                <a16:creationId xmlns:a16="http://schemas.microsoft.com/office/drawing/2014/main" id="{E29747AE-9A24-A9EF-B082-C30BD87A2D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203" y="3412998"/>
            <a:ext cx="1905000" cy="2686050"/>
          </a:xfrm>
          <a:prstGeom prst="rect">
            <a:avLst/>
          </a:prstGeom>
        </p:spPr>
      </p:pic>
    </p:spTree>
    <p:extLst>
      <p:ext uri="{BB962C8B-B14F-4D97-AF65-F5344CB8AC3E}">
        <p14:creationId xmlns:p14="http://schemas.microsoft.com/office/powerpoint/2010/main" val="2337083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834FB506-8F0C-BB8E-187D-28B87830BC80}"/>
              </a:ext>
            </a:extLst>
          </p:cNvPr>
          <p:cNvSpPr>
            <a:spLocks noGrp="1"/>
          </p:cNvSpPr>
          <p:nvPr>
            <p:ph type="body" idx="1"/>
          </p:nvPr>
        </p:nvSpPr>
        <p:spPr/>
        <p:txBody>
          <a:bodyPr/>
          <a:lstStyle/>
          <a:p>
            <a:r>
              <a:rPr lang="fi-FI" b="1" dirty="0" err="1">
                <a:solidFill>
                  <a:schemeClr val="accent6">
                    <a:lumMod val="75000"/>
                  </a:schemeClr>
                </a:solidFill>
              </a:rPr>
              <a:t>Pet</a:t>
            </a:r>
            <a:r>
              <a:rPr lang="fi-FI" b="1" dirty="0">
                <a:solidFill>
                  <a:schemeClr val="accent6">
                    <a:lumMod val="75000"/>
                  </a:schemeClr>
                </a:solidFill>
              </a:rPr>
              <a:t> </a:t>
            </a:r>
            <a:r>
              <a:rPr lang="fi-FI" b="1" dirty="0" err="1">
                <a:solidFill>
                  <a:schemeClr val="accent6">
                    <a:lumMod val="75000"/>
                  </a:schemeClr>
                </a:solidFill>
              </a:rPr>
              <a:t>Agents</a:t>
            </a:r>
            <a:r>
              <a:rPr lang="fi-FI" b="1" dirty="0">
                <a:solidFill>
                  <a:schemeClr val="accent6">
                    <a:lumMod val="75000"/>
                  </a:schemeClr>
                </a:solidFill>
              </a:rPr>
              <a:t> -sarja</a:t>
            </a:r>
          </a:p>
        </p:txBody>
      </p:sp>
      <p:sp>
        <p:nvSpPr>
          <p:cNvPr id="3" name="Sisällön paikkamerkki 2">
            <a:extLst>
              <a:ext uri="{FF2B5EF4-FFF2-40B4-BE49-F238E27FC236}">
                <a16:creationId xmlns:a16="http://schemas.microsoft.com/office/drawing/2014/main" id="{3A858B7F-0B4D-6A1D-9311-67A81E39ADE8}"/>
              </a:ext>
            </a:extLst>
          </p:cNvPr>
          <p:cNvSpPr>
            <a:spLocks noGrp="1"/>
          </p:cNvSpPr>
          <p:nvPr>
            <p:ph sz="half" idx="2"/>
          </p:nvPr>
        </p:nvSpPr>
        <p:spPr>
          <a:xfrm>
            <a:off x="5190323" y="1377197"/>
            <a:ext cx="6239675" cy="2194677"/>
          </a:xfrm>
        </p:spPr>
        <p:txBody>
          <a:bodyPr>
            <a:normAutofit fontScale="55000" lnSpcReduction="20000"/>
          </a:bodyPr>
          <a:lstStyle/>
          <a:p>
            <a:pPr algn="l"/>
            <a:r>
              <a:rPr lang="fi-FI" sz="2200" b="1" i="0" dirty="0" err="1">
                <a:solidFill>
                  <a:srgbClr val="414141"/>
                </a:solidFill>
                <a:effectLst/>
                <a:latin typeface="var(--font-heading-family)"/>
              </a:rPr>
              <a:t>Pet</a:t>
            </a:r>
            <a:r>
              <a:rPr lang="fi-FI" sz="2200" b="1" i="0" dirty="0">
                <a:solidFill>
                  <a:srgbClr val="414141"/>
                </a:solidFill>
                <a:effectLst/>
                <a:latin typeface="var(--font-heading-family)"/>
              </a:rPr>
              <a:t> </a:t>
            </a:r>
            <a:r>
              <a:rPr lang="fi-FI" sz="2200" b="1" i="0" dirty="0" err="1">
                <a:solidFill>
                  <a:srgbClr val="414141"/>
                </a:solidFill>
                <a:effectLst/>
                <a:latin typeface="var(--font-heading-family)"/>
              </a:rPr>
              <a:t>Agents</a:t>
            </a:r>
            <a:r>
              <a:rPr lang="fi-FI" sz="2200" b="1" i="0" dirty="0">
                <a:solidFill>
                  <a:srgbClr val="414141"/>
                </a:solidFill>
                <a:effectLst/>
                <a:latin typeface="var(--font-heading-family)"/>
              </a:rPr>
              <a:t> -kirjat järjestyksessä:</a:t>
            </a:r>
          </a:p>
          <a:p>
            <a:pPr algn="l"/>
            <a:r>
              <a:rPr lang="fi-FI" sz="2200" b="0" i="0" dirty="0">
                <a:solidFill>
                  <a:srgbClr val="414141"/>
                </a:solidFill>
                <a:effectLst/>
                <a:latin typeface="Georgia" panose="02040502050405020303" pitchFamily="18" charset="0"/>
              </a:rPr>
              <a:t>1. </a:t>
            </a:r>
            <a:r>
              <a:rPr lang="fi-FI" sz="2200" b="0" i="1" dirty="0">
                <a:solidFill>
                  <a:srgbClr val="414141"/>
                </a:solidFill>
                <a:effectLst/>
                <a:latin typeface="Georgia" panose="02040502050405020303" pitchFamily="18" charset="0"/>
              </a:rPr>
              <a:t>Täältä tullaan lemmikit! </a:t>
            </a:r>
            <a:r>
              <a:rPr lang="fi-FI" sz="2200" b="0" i="1" dirty="0" err="1">
                <a:solidFill>
                  <a:srgbClr val="414141"/>
                </a:solidFill>
                <a:effectLst/>
                <a:latin typeface="Georgia" panose="02040502050405020303" pitchFamily="18" charset="0"/>
              </a:rPr>
              <a:t>Pet</a:t>
            </a:r>
            <a:r>
              <a:rPr lang="fi-FI" sz="2200" b="0" i="1" dirty="0">
                <a:solidFill>
                  <a:srgbClr val="414141"/>
                </a:solidFill>
                <a:effectLst/>
                <a:latin typeface="Georgia" panose="02040502050405020303" pitchFamily="18" charset="0"/>
              </a:rPr>
              <a:t> </a:t>
            </a:r>
            <a:r>
              <a:rPr lang="fi-FI" sz="2200" b="0" i="1" dirty="0" err="1">
                <a:solidFill>
                  <a:srgbClr val="414141"/>
                </a:solidFill>
                <a:effectLst/>
                <a:latin typeface="Georgia" panose="02040502050405020303" pitchFamily="18" charset="0"/>
              </a:rPr>
              <a:t>Agents</a:t>
            </a:r>
            <a:r>
              <a:rPr lang="fi-FI" sz="2200" b="0" i="1" dirty="0">
                <a:solidFill>
                  <a:srgbClr val="414141"/>
                </a:solidFill>
                <a:effectLst/>
                <a:latin typeface="Georgia" panose="02040502050405020303" pitchFamily="18" charset="0"/>
              </a:rPr>
              <a:t> 1</a:t>
            </a:r>
            <a:br>
              <a:rPr lang="fi-FI" sz="2200" b="0" i="0" dirty="0">
                <a:solidFill>
                  <a:srgbClr val="414141"/>
                </a:solidFill>
                <a:effectLst/>
                <a:latin typeface="Georgia" panose="02040502050405020303" pitchFamily="18" charset="0"/>
              </a:rPr>
            </a:br>
            <a:r>
              <a:rPr lang="fi-FI" sz="2200" b="0" i="0" dirty="0">
                <a:solidFill>
                  <a:srgbClr val="414141"/>
                </a:solidFill>
                <a:effectLst/>
                <a:latin typeface="Georgia" panose="02040502050405020303" pitchFamily="18" charset="0"/>
              </a:rPr>
              <a:t>2. </a:t>
            </a:r>
            <a:r>
              <a:rPr lang="fi-FI" sz="2200" b="0" i="1" dirty="0">
                <a:solidFill>
                  <a:srgbClr val="414141"/>
                </a:solidFill>
                <a:effectLst/>
                <a:latin typeface="Georgia" panose="02040502050405020303" pitchFamily="18" charset="0"/>
              </a:rPr>
              <a:t>Varkaan jäljillä. </a:t>
            </a:r>
            <a:r>
              <a:rPr lang="fi-FI" sz="2200" b="0" i="1" dirty="0" err="1">
                <a:solidFill>
                  <a:srgbClr val="414141"/>
                </a:solidFill>
                <a:effectLst/>
                <a:latin typeface="Georgia" panose="02040502050405020303" pitchFamily="18" charset="0"/>
              </a:rPr>
              <a:t>Pet</a:t>
            </a:r>
            <a:r>
              <a:rPr lang="fi-FI" sz="2200" b="0" i="1" dirty="0">
                <a:solidFill>
                  <a:srgbClr val="414141"/>
                </a:solidFill>
                <a:effectLst/>
                <a:latin typeface="Georgia" panose="02040502050405020303" pitchFamily="18" charset="0"/>
              </a:rPr>
              <a:t> </a:t>
            </a:r>
            <a:r>
              <a:rPr lang="fi-FI" sz="2200" b="0" i="1" dirty="0" err="1">
                <a:solidFill>
                  <a:srgbClr val="414141"/>
                </a:solidFill>
                <a:effectLst/>
                <a:latin typeface="Georgia" panose="02040502050405020303" pitchFamily="18" charset="0"/>
              </a:rPr>
              <a:t>Agents</a:t>
            </a:r>
            <a:r>
              <a:rPr lang="fi-FI" sz="2200" b="0" i="1" dirty="0">
                <a:solidFill>
                  <a:srgbClr val="414141"/>
                </a:solidFill>
                <a:effectLst/>
                <a:latin typeface="Georgia" panose="02040502050405020303" pitchFamily="18" charset="0"/>
              </a:rPr>
              <a:t> 2</a:t>
            </a:r>
            <a:br>
              <a:rPr lang="fi-FI" sz="2200" b="0" i="0" dirty="0">
                <a:solidFill>
                  <a:srgbClr val="414141"/>
                </a:solidFill>
                <a:effectLst/>
                <a:latin typeface="Georgia" panose="02040502050405020303" pitchFamily="18" charset="0"/>
              </a:rPr>
            </a:br>
            <a:r>
              <a:rPr lang="fi-FI" sz="2200" b="0" i="0" dirty="0">
                <a:solidFill>
                  <a:srgbClr val="414141"/>
                </a:solidFill>
                <a:effectLst/>
                <a:latin typeface="Georgia" panose="02040502050405020303" pitchFamily="18" charset="0"/>
              </a:rPr>
              <a:t>3. </a:t>
            </a:r>
            <a:r>
              <a:rPr lang="fi-FI" sz="2200" b="0" i="1" dirty="0">
                <a:solidFill>
                  <a:srgbClr val="414141"/>
                </a:solidFill>
                <a:effectLst/>
                <a:latin typeface="Georgia" panose="02040502050405020303" pitchFamily="18" charset="0"/>
              </a:rPr>
              <a:t>Kadonnut kenttä. </a:t>
            </a:r>
            <a:r>
              <a:rPr lang="fi-FI" sz="2200" b="0" i="1" dirty="0" err="1">
                <a:solidFill>
                  <a:srgbClr val="414141"/>
                </a:solidFill>
                <a:effectLst/>
                <a:latin typeface="Georgia" panose="02040502050405020303" pitchFamily="18" charset="0"/>
              </a:rPr>
              <a:t>Pet</a:t>
            </a:r>
            <a:r>
              <a:rPr lang="fi-FI" sz="2200" b="0" i="1" dirty="0">
                <a:solidFill>
                  <a:srgbClr val="414141"/>
                </a:solidFill>
                <a:effectLst/>
                <a:latin typeface="Georgia" panose="02040502050405020303" pitchFamily="18" charset="0"/>
              </a:rPr>
              <a:t> </a:t>
            </a:r>
            <a:r>
              <a:rPr lang="fi-FI" sz="2200" b="0" i="1" dirty="0" err="1">
                <a:solidFill>
                  <a:srgbClr val="414141"/>
                </a:solidFill>
                <a:effectLst/>
                <a:latin typeface="Georgia" panose="02040502050405020303" pitchFamily="18" charset="0"/>
              </a:rPr>
              <a:t>Agnets</a:t>
            </a:r>
            <a:r>
              <a:rPr lang="fi-FI" sz="2200" b="0" i="1" dirty="0">
                <a:solidFill>
                  <a:srgbClr val="414141"/>
                </a:solidFill>
                <a:effectLst/>
                <a:latin typeface="Georgia" panose="02040502050405020303" pitchFamily="18" charset="0"/>
              </a:rPr>
              <a:t> 3</a:t>
            </a:r>
            <a:br>
              <a:rPr lang="fi-FI" sz="2200" b="0" i="0" dirty="0">
                <a:solidFill>
                  <a:srgbClr val="414141"/>
                </a:solidFill>
                <a:effectLst/>
                <a:latin typeface="Georgia" panose="02040502050405020303" pitchFamily="18" charset="0"/>
              </a:rPr>
            </a:br>
            <a:r>
              <a:rPr lang="fi-FI" sz="2200" b="0" i="0" dirty="0">
                <a:solidFill>
                  <a:srgbClr val="414141"/>
                </a:solidFill>
                <a:effectLst/>
                <a:latin typeface="Georgia" panose="02040502050405020303" pitchFamily="18" charset="0"/>
              </a:rPr>
              <a:t>4. </a:t>
            </a:r>
            <a:r>
              <a:rPr lang="fi-FI" sz="2200" b="0" i="1" dirty="0">
                <a:solidFill>
                  <a:srgbClr val="414141"/>
                </a:solidFill>
                <a:effectLst/>
                <a:latin typeface="Georgia" panose="02040502050405020303" pitchFamily="18" charset="0"/>
              </a:rPr>
              <a:t>Peliin kätketyt. </a:t>
            </a:r>
            <a:r>
              <a:rPr lang="fi-FI" sz="2200" b="0" i="1" dirty="0" err="1">
                <a:solidFill>
                  <a:srgbClr val="414141"/>
                </a:solidFill>
                <a:effectLst/>
                <a:latin typeface="Georgia" panose="02040502050405020303" pitchFamily="18" charset="0"/>
              </a:rPr>
              <a:t>Pet</a:t>
            </a:r>
            <a:r>
              <a:rPr lang="fi-FI" sz="2200" b="0" i="1" dirty="0">
                <a:solidFill>
                  <a:srgbClr val="414141"/>
                </a:solidFill>
                <a:effectLst/>
                <a:latin typeface="Georgia" panose="02040502050405020303" pitchFamily="18" charset="0"/>
              </a:rPr>
              <a:t> </a:t>
            </a:r>
            <a:r>
              <a:rPr lang="fi-FI" sz="2200" b="0" i="1" dirty="0" err="1">
                <a:solidFill>
                  <a:srgbClr val="414141"/>
                </a:solidFill>
                <a:effectLst/>
                <a:latin typeface="Georgia" panose="02040502050405020303" pitchFamily="18" charset="0"/>
              </a:rPr>
              <a:t>Agents</a:t>
            </a:r>
            <a:r>
              <a:rPr lang="fi-FI" sz="2200" b="0" i="1" dirty="0">
                <a:solidFill>
                  <a:srgbClr val="414141"/>
                </a:solidFill>
                <a:effectLst/>
                <a:latin typeface="Georgia" panose="02040502050405020303" pitchFamily="18" charset="0"/>
              </a:rPr>
              <a:t> 4</a:t>
            </a:r>
            <a:br>
              <a:rPr lang="fi-FI" sz="2200" b="0" i="0" dirty="0">
                <a:solidFill>
                  <a:srgbClr val="414141"/>
                </a:solidFill>
                <a:effectLst/>
                <a:latin typeface="Georgia" panose="02040502050405020303" pitchFamily="18" charset="0"/>
              </a:rPr>
            </a:br>
            <a:r>
              <a:rPr lang="fi-FI" sz="2200" b="0" i="0" dirty="0">
                <a:solidFill>
                  <a:srgbClr val="414141"/>
                </a:solidFill>
                <a:effectLst/>
                <a:latin typeface="Georgia" panose="02040502050405020303" pitchFamily="18" charset="0"/>
              </a:rPr>
              <a:t>5. </a:t>
            </a:r>
            <a:r>
              <a:rPr lang="fi-FI" sz="2200" b="0" i="1" dirty="0">
                <a:solidFill>
                  <a:srgbClr val="414141"/>
                </a:solidFill>
                <a:effectLst/>
                <a:latin typeface="Georgia" panose="02040502050405020303" pitchFamily="18" charset="0"/>
              </a:rPr>
              <a:t>Pinnan alla. </a:t>
            </a:r>
            <a:r>
              <a:rPr lang="fi-FI" sz="2200" b="0" i="1" dirty="0" err="1">
                <a:solidFill>
                  <a:srgbClr val="414141"/>
                </a:solidFill>
                <a:effectLst/>
                <a:latin typeface="Georgia" panose="02040502050405020303" pitchFamily="18" charset="0"/>
              </a:rPr>
              <a:t>Pet</a:t>
            </a:r>
            <a:r>
              <a:rPr lang="fi-FI" sz="2200" b="0" i="1" dirty="0">
                <a:solidFill>
                  <a:srgbClr val="414141"/>
                </a:solidFill>
                <a:effectLst/>
                <a:latin typeface="Georgia" panose="02040502050405020303" pitchFamily="18" charset="0"/>
              </a:rPr>
              <a:t> </a:t>
            </a:r>
            <a:r>
              <a:rPr lang="fi-FI" sz="2200" b="0" i="1" dirty="0" err="1">
                <a:solidFill>
                  <a:srgbClr val="414141"/>
                </a:solidFill>
                <a:effectLst/>
                <a:latin typeface="Georgia" panose="02040502050405020303" pitchFamily="18" charset="0"/>
              </a:rPr>
              <a:t>Agents</a:t>
            </a:r>
            <a:r>
              <a:rPr lang="fi-FI" sz="2200" b="0" i="1" dirty="0">
                <a:solidFill>
                  <a:srgbClr val="414141"/>
                </a:solidFill>
                <a:effectLst/>
                <a:latin typeface="Georgia" panose="02040502050405020303" pitchFamily="18" charset="0"/>
              </a:rPr>
              <a:t> 5</a:t>
            </a:r>
            <a:br>
              <a:rPr lang="fi-FI" sz="2200" b="0" i="0" dirty="0">
                <a:solidFill>
                  <a:srgbClr val="414141"/>
                </a:solidFill>
                <a:effectLst/>
                <a:latin typeface="Georgia" panose="02040502050405020303" pitchFamily="18" charset="0"/>
              </a:rPr>
            </a:br>
            <a:r>
              <a:rPr lang="fi-FI" sz="2200" b="0" i="0" dirty="0">
                <a:solidFill>
                  <a:srgbClr val="414141"/>
                </a:solidFill>
                <a:effectLst/>
                <a:latin typeface="Georgia" panose="02040502050405020303" pitchFamily="18" charset="0"/>
              </a:rPr>
              <a:t>6. </a:t>
            </a:r>
            <a:r>
              <a:rPr lang="fi-FI" sz="2200" b="0" i="1" dirty="0">
                <a:solidFill>
                  <a:srgbClr val="414141"/>
                </a:solidFill>
                <a:effectLst/>
                <a:latin typeface="Georgia" panose="02040502050405020303" pitchFamily="18" charset="0"/>
              </a:rPr>
              <a:t>Lumen saartamat. </a:t>
            </a:r>
            <a:r>
              <a:rPr lang="fi-FI" sz="2200" b="0" i="1" dirty="0" err="1">
                <a:solidFill>
                  <a:srgbClr val="414141"/>
                </a:solidFill>
                <a:effectLst/>
                <a:latin typeface="Georgia" panose="02040502050405020303" pitchFamily="18" charset="0"/>
              </a:rPr>
              <a:t>Pet</a:t>
            </a:r>
            <a:r>
              <a:rPr lang="fi-FI" sz="2200" b="0" i="1" dirty="0">
                <a:solidFill>
                  <a:srgbClr val="414141"/>
                </a:solidFill>
                <a:effectLst/>
                <a:latin typeface="Georgia" panose="02040502050405020303" pitchFamily="18" charset="0"/>
              </a:rPr>
              <a:t> </a:t>
            </a:r>
            <a:r>
              <a:rPr lang="fi-FI" sz="2200" b="0" i="1" dirty="0" err="1">
                <a:solidFill>
                  <a:srgbClr val="414141"/>
                </a:solidFill>
                <a:effectLst/>
                <a:latin typeface="Georgia" panose="02040502050405020303" pitchFamily="18" charset="0"/>
              </a:rPr>
              <a:t>Agents</a:t>
            </a:r>
            <a:r>
              <a:rPr lang="fi-FI" sz="2200" b="0" i="1" dirty="0">
                <a:solidFill>
                  <a:srgbClr val="414141"/>
                </a:solidFill>
                <a:effectLst/>
                <a:latin typeface="Georgia" panose="02040502050405020303" pitchFamily="18" charset="0"/>
              </a:rPr>
              <a:t> 6</a:t>
            </a:r>
            <a:br>
              <a:rPr lang="fi-FI" sz="2200" b="0" i="0" dirty="0">
                <a:solidFill>
                  <a:srgbClr val="414141"/>
                </a:solidFill>
                <a:effectLst/>
                <a:latin typeface="Georgia" panose="02040502050405020303" pitchFamily="18" charset="0"/>
              </a:rPr>
            </a:br>
            <a:r>
              <a:rPr lang="fi-FI" sz="2200" b="0" i="0" dirty="0">
                <a:solidFill>
                  <a:srgbClr val="414141"/>
                </a:solidFill>
                <a:effectLst/>
                <a:latin typeface="Georgia" panose="02040502050405020303" pitchFamily="18" charset="0"/>
              </a:rPr>
              <a:t>7.</a:t>
            </a:r>
            <a:r>
              <a:rPr lang="fi-FI" sz="2200" b="0" i="1" dirty="0">
                <a:solidFill>
                  <a:srgbClr val="414141"/>
                </a:solidFill>
                <a:effectLst/>
                <a:latin typeface="Georgia" panose="02040502050405020303" pitchFamily="18" charset="0"/>
              </a:rPr>
              <a:t> Eläinten kaupunki. </a:t>
            </a:r>
            <a:r>
              <a:rPr lang="fi-FI" sz="2200" b="0" i="1" dirty="0" err="1">
                <a:solidFill>
                  <a:srgbClr val="414141"/>
                </a:solidFill>
                <a:effectLst/>
                <a:latin typeface="Georgia" panose="02040502050405020303" pitchFamily="18" charset="0"/>
              </a:rPr>
              <a:t>Pet</a:t>
            </a:r>
            <a:r>
              <a:rPr lang="fi-FI" sz="2200" b="0" i="1" dirty="0">
                <a:solidFill>
                  <a:srgbClr val="414141"/>
                </a:solidFill>
                <a:effectLst/>
                <a:latin typeface="Georgia" panose="02040502050405020303" pitchFamily="18" charset="0"/>
              </a:rPr>
              <a:t> </a:t>
            </a:r>
            <a:r>
              <a:rPr lang="fi-FI" sz="2200" b="0" i="1" dirty="0" err="1">
                <a:solidFill>
                  <a:srgbClr val="414141"/>
                </a:solidFill>
                <a:effectLst/>
                <a:latin typeface="Georgia" panose="02040502050405020303" pitchFamily="18" charset="0"/>
              </a:rPr>
              <a:t>Agents</a:t>
            </a:r>
            <a:r>
              <a:rPr lang="fi-FI" sz="2200" b="0" i="1" dirty="0">
                <a:solidFill>
                  <a:srgbClr val="414141"/>
                </a:solidFill>
                <a:effectLst/>
                <a:latin typeface="Georgia" panose="02040502050405020303" pitchFamily="18" charset="0"/>
              </a:rPr>
              <a:t> 7</a:t>
            </a:r>
            <a:br>
              <a:rPr lang="fi-FI" sz="2200" b="0" i="0" dirty="0">
                <a:solidFill>
                  <a:srgbClr val="414141"/>
                </a:solidFill>
                <a:effectLst/>
                <a:latin typeface="Georgia" panose="02040502050405020303" pitchFamily="18" charset="0"/>
              </a:rPr>
            </a:br>
            <a:r>
              <a:rPr lang="fi-FI" sz="2200" b="0" i="0" dirty="0">
                <a:solidFill>
                  <a:srgbClr val="414141"/>
                </a:solidFill>
                <a:effectLst/>
                <a:latin typeface="Georgia" panose="02040502050405020303" pitchFamily="18" charset="0"/>
              </a:rPr>
              <a:t>8.</a:t>
            </a:r>
            <a:r>
              <a:rPr lang="fi-FI" sz="2200" b="0" i="1" dirty="0">
                <a:solidFill>
                  <a:srgbClr val="414141"/>
                </a:solidFill>
                <a:effectLst/>
                <a:latin typeface="Georgia" panose="02040502050405020303" pitchFamily="18" charset="0"/>
              </a:rPr>
              <a:t> Tehtävä kuussa. </a:t>
            </a:r>
            <a:r>
              <a:rPr lang="fi-FI" sz="2200" b="0" i="1" dirty="0" err="1">
                <a:solidFill>
                  <a:srgbClr val="414141"/>
                </a:solidFill>
                <a:effectLst/>
                <a:latin typeface="Georgia" panose="02040502050405020303" pitchFamily="18" charset="0"/>
              </a:rPr>
              <a:t>Pet</a:t>
            </a:r>
            <a:r>
              <a:rPr lang="fi-FI" sz="2200" b="0" i="1" dirty="0">
                <a:solidFill>
                  <a:srgbClr val="414141"/>
                </a:solidFill>
                <a:effectLst/>
                <a:latin typeface="Georgia" panose="02040502050405020303" pitchFamily="18" charset="0"/>
              </a:rPr>
              <a:t> </a:t>
            </a:r>
            <a:r>
              <a:rPr lang="fi-FI" sz="2200" b="0" i="1" dirty="0" err="1">
                <a:solidFill>
                  <a:srgbClr val="414141"/>
                </a:solidFill>
                <a:effectLst/>
                <a:latin typeface="Georgia" panose="02040502050405020303" pitchFamily="18" charset="0"/>
              </a:rPr>
              <a:t>Agents</a:t>
            </a:r>
            <a:r>
              <a:rPr lang="fi-FI" sz="2200" b="0" i="1" dirty="0">
                <a:solidFill>
                  <a:srgbClr val="414141"/>
                </a:solidFill>
                <a:effectLst/>
                <a:latin typeface="Georgia" panose="02040502050405020303" pitchFamily="18" charset="0"/>
              </a:rPr>
              <a:t> 8</a:t>
            </a:r>
            <a:br>
              <a:rPr lang="fi-FI" sz="2200" b="0" i="0" dirty="0">
                <a:solidFill>
                  <a:srgbClr val="414141"/>
                </a:solidFill>
                <a:effectLst/>
                <a:latin typeface="Georgia" panose="02040502050405020303" pitchFamily="18" charset="0"/>
              </a:rPr>
            </a:br>
            <a:r>
              <a:rPr lang="fi-FI" sz="2200" b="0" i="0" dirty="0">
                <a:solidFill>
                  <a:srgbClr val="414141"/>
                </a:solidFill>
                <a:effectLst/>
                <a:latin typeface="Georgia" panose="02040502050405020303" pitchFamily="18" charset="0"/>
              </a:rPr>
              <a:t>9. </a:t>
            </a:r>
            <a:r>
              <a:rPr lang="fi-FI" sz="2200" b="0" i="1" dirty="0">
                <a:solidFill>
                  <a:srgbClr val="414141"/>
                </a:solidFill>
                <a:effectLst/>
                <a:latin typeface="Georgia" panose="02040502050405020303" pitchFamily="18" charset="0"/>
              </a:rPr>
              <a:t>Viidakon valtiaat. </a:t>
            </a:r>
            <a:r>
              <a:rPr lang="fi-FI" sz="2200" b="0" i="1" dirty="0" err="1">
                <a:solidFill>
                  <a:srgbClr val="414141"/>
                </a:solidFill>
                <a:effectLst/>
                <a:latin typeface="Georgia" panose="02040502050405020303" pitchFamily="18" charset="0"/>
              </a:rPr>
              <a:t>Pet</a:t>
            </a:r>
            <a:r>
              <a:rPr lang="fi-FI" sz="2200" b="0" i="1" dirty="0">
                <a:solidFill>
                  <a:srgbClr val="414141"/>
                </a:solidFill>
                <a:effectLst/>
                <a:latin typeface="Georgia" panose="02040502050405020303" pitchFamily="18" charset="0"/>
              </a:rPr>
              <a:t> </a:t>
            </a:r>
            <a:r>
              <a:rPr lang="fi-FI" sz="2200" b="0" i="1" dirty="0" err="1">
                <a:solidFill>
                  <a:srgbClr val="414141"/>
                </a:solidFill>
                <a:effectLst/>
                <a:latin typeface="Georgia" panose="02040502050405020303" pitchFamily="18" charset="0"/>
              </a:rPr>
              <a:t>Agents</a:t>
            </a:r>
            <a:r>
              <a:rPr lang="fi-FI" sz="2200" b="0" i="1" dirty="0">
                <a:solidFill>
                  <a:srgbClr val="414141"/>
                </a:solidFill>
                <a:effectLst/>
                <a:latin typeface="Georgia" panose="02040502050405020303" pitchFamily="18" charset="0"/>
              </a:rPr>
              <a:t> 9</a:t>
            </a:r>
            <a:br>
              <a:rPr lang="fi-FI" sz="2200" b="0" i="0" dirty="0">
                <a:solidFill>
                  <a:srgbClr val="414141"/>
                </a:solidFill>
                <a:effectLst/>
                <a:latin typeface="Georgia" panose="02040502050405020303" pitchFamily="18" charset="0"/>
              </a:rPr>
            </a:br>
            <a:r>
              <a:rPr lang="fi-FI" sz="2200" b="0" i="0" dirty="0">
                <a:solidFill>
                  <a:srgbClr val="414141"/>
                </a:solidFill>
                <a:effectLst/>
                <a:latin typeface="Georgia" panose="02040502050405020303" pitchFamily="18" charset="0"/>
              </a:rPr>
              <a:t>10. </a:t>
            </a:r>
            <a:r>
              <a:rPr lang="fi-FI" sz="2200" b="0" i="1" dirty="0">
                <a:solidFill>
                  <a:schemeClr val="tx1"/>
                </a:solidFill>
                <a:effectLst/>
                <a:latin typeface="Georgia" panose="02040502050405020303" pitchFamily="18" charset="0"/>
                <a:hlinkClick r:id="rId2" tooltip="Keppihevoskuiskaajat. Pet Agents 10">
                  <a:extLst>
                    <a:ext uri="{A12FA001-AC4F-418D-AE19-62706E023703}">
                      <ahyp:hlinkClr xmlns:ahyp="http://schemas.microsoft.com/office/drawing/2018/hyperlinkcolor" val="tx"/>
                    </a:ext>
                  </a:extLst>
                </a:hlinkClick>
              </a:rPr>
              <a:t>Keppihevoskuiskaajat. </a:t>
            </a:r>
            <a:r>
              <a:rPr lang="fi-FI" sz="2200" b="0" i="1" dirty="0" err="1">
                <a:solidFill>
                  <a:schemeClr val="tx1"/>
                </a:solidFill>
                <a:effectLst/>
                <a:latin typeface="Georgia" panose="02040502050405020303" pitchFamily="18" charset="0"/>
                <a:hlinkClick r:id="rId2" tooltip="Keppihevoskuiskaajat. Pet Agents 10">
                  <a:extLst>
                    <a:ext uri="{A12FA001-AC4F-418D-AE19-62706E023703}">
                      <ahyp:hlinkClr xmlns:ahyp="http://schemas.microsoft.com/office/drawing/2018/hyperlinkcolor" val="tx"/>
                    </a:ext>
                  </a:extLst>
                </a:hlinkClick>
              </a:rPr>
              <a:t>Pet</a:t>
            </a:r>
            <a:r>
              <a:rPr lang="fi-FI" sz="2200" b="0" i="1" dirty="0">
                <a:solidFill>
                  <a:schemeClr val="tx1"/>
                </a:solidFill>
                <a:effectLst/>
                <a:latin typeface="Georgia" panose="02040502050405020303" pitchFamily="18" charset="0"/>
                <a:hlinkClick r:id="rId2" tooltip="Keppihevoskuiskaajat. Pet Agents 10">
                  <a:extLst>
                    <a:ext uri="{A12FA001-AC4F-418D-AE19-62706E023703}">
                      <ahyp:hlinkClr xmlns:ahyp="http://schemas.microsoft.com/office/drawing/2018/hyperlinkcolor" val="tx"/>
                    </a:ext>
                  </a:extLst>
                </a:hlinkClick>
              </a:rPr>
              <a:t> </a:t>
            </a:r>
            <a:r>
              <a:rPr lang="fi-FI" sz="2200" b="0" i="1" dirty="0" err="1">
                <a:solidFill>
                  <a:schemeClr val="tx1"/>
                </a:solidFill>
                <a:effectLst/>
                <a:latin typeface="Georgia" panose="02040502050405020303" pitchFamily="18" charset="0"/>
                <a:hlinkClick r:id="rId2" tooltip="Keppihevoskuiskaajat. Pet Agents 10">
                  <a:extLst>
                    <a:ext uri="{A12FA001-AC4F-418D-AE19-62706E023703}">
                      <ahyp:hlinkClr xmlns:ahyp="http://schemas.microsoft.com/office/drawing/2018/hyperlinkcolor" val="tx"/>
                    </a:ext>
                  </a:extLst>
                </a:hlinkClick>
              </a:rPr>
              <a:t>Agents</a:t>
            </a:r>
            <a:r>
              <a:rPr lang="fi-FI" sz="2200" b="0" i="1" dirty="0">
                <a:solidFill>
                  <a:schemeClr val="tx1"/>
                </a:solidFill>
                <a:effectLst/>
                <a:latin typeface="Georgia" panose="02040502050405020303" pitchFamily="18" charset="0"/>
                <a:hlinkClick r:id="rId2" tooltip="Keppihevoskuiskaajat. Pet Agents 10">
                  <a:extLst>
                    <a:ext uri="{A12FA001-AC4F-418D-AE19-62706E023703}">
                      <ahyp:hlinkClr xmlns:ahyp="http://schemas.microsoft.com/office/drawing/2018/hyperlinkcolor" val="tx"/>
                    </a:ext>
                  </a:extLst>
                </a:hlinkClick>
              </a:rPr>
              <a:t> 10</a:t>
            </a:r>
            <a:endParaRPr lang="fi-FI" sz="2200" b="0" i="0" dirty="0">
              <a:solidFill>
                <a:schemeClr val="tx1"/>
              </a:solidFill>
              <a:effectLst/>
              <a:latin typeface="Georgia" panose="02040502050405020303" pitchFamily="18" charset="0"/>
            </a:endParaRPr>
          </a:p>
          <a:p>
            <a:endParaRPr lang="fi-FI" dirty="0"/>
          </a:p>
        </p:txBody>
      </p:sp>
      <p:sp>
        <p:nvSpPr>
          <p:cNvPr id="4" name="Tekstin paikkamerkki 3">
            <a:extLst>
              <a:ext uri="{FF2B5EF4-FFF2-40B4-BE49-F238E27FC236}">
                <a16:creationId xmlns:a16="http://schemas.microsoft.com/office/drawing/2014/main" id="{9FCB67E9-3198-A5B8-76C3-512ED1B49B78}"/>
              </a:ext>
            </a:extLst>
          </p:cNvPr>
          <p:cNvSpPr>
            <a:spLocks noGrp="1"/>
          </p:cNvSpPr>
          <p:nvPr>
            <p:ph type="body" sz="quarter" idx="3"/>
          </p:nvPr>
        </p:nvSpPr>
        <p:spPr/>
        <p:txBody>
          <a:bodyPr/>
          <a:lstStyle/>
          <a:p>
            <a:r>
              <a:rPr lang="fi-FI" b="1" dirty="0" err="1">
                <a:solidFill>
                  <a:schemeClr val="accent6">
                    <a:lumMod val="75000"/>
                  </a:schemeClr>
                </a:solidFill>
              </a:rPr>
              <a:t>Pet</a:t>
            </a:r>
            <a:r>
              <a:rPr lang="fi-FI" b="1" dirty="0">
                <a:solidFill>
                  <a:schemeClr val="accent6">
                    <a:lumMod val="75000"/>
                  </a:schemeClr>
                </a:solidFill>
              </a:rPr>
              <a:t> </a:t>
            </a:r>
            <a:r>
              <a:rPr lang="fi-FI" b="1" dirty="0" err="1">
                <a:solidFill>
                  <a:schemeClr val="accent6">
                    <a:lumMod val="75000"/>
                  </a:schemeClr>
                </a:solidFill>
              </a:rPr>
              <a:t>Agents</a:t>
            </a:r>
            <a:r>
              <a:rPr lang="fi-FI" b="1" dirty="0">
                <a:solidFill>
                  <a:schemeClr val="accent6">
                    <a:lumMod val="75000"/>
                  </a:schemeClr>
                </a:solidFill>
              </a:rPr>
              <a:t> Lemmikkifrendit -sarja</a:t>
            </a:r>
          </a:p>
        </p:txBody>
      </p:sp>
      <p:sp>
        <p:nvSpPr>
          <p:cNvPr id="5" name="Sisällön paikkamerkki 4">
            <a:extLst>
              <a:ext uri="{FF2B5EF4-FFF2-40B4-BE49-F238E27FC236}">
                <a16:creationId xmlns:a16="http://schemas.microsoft.com/office/drawing/2014/main" id="{DB7D8D6B-BF30-B8FB-66E9-9A57C5210084}"/>
              </a:ext>
            </a:extLst>
          </p:cNvPr>
          <p:cNvSpPr>
            <a:spLocks noGrp="1"/>
          </p:cNvSpPr>
          <p:nvPr>
            <p:ph sz="quarter" idx="4"/>
          </p:nvPr>
        </p:nvSpPr>
        <p:spPr>
          <a:xfrm>
            <a:off x="5184646" y="4276724"/>
            <a:ext cx="6248402" cy="1484447"/>
          </a:xfrm>
        </p:spPr>
        <p:txBody>
          <a:bodyPr>
            <a:normAutofit/>
          </a:bodyPr>
          <a:lstStyle/>
          <a:p>
            <a:r>
              <a:rPr lang="fi-FI" sz="1200" b="0" i="1" dirty="0">
                <a:solidFill>
                  <a:srgbClr val="000000"/>
                </a:solidFill>
                <a:effectLst/>
                <a:latin typeface="Open Sans" panose="020B0606030504020204" pitchFamily="34" charset="0"/>
              </a:rPr>
              <a:t>Bitti ja Moodi, 2022</a:t>
            </a:r>
            <a:br>
              <a:rPr lang="fi-FI" sz="1200" i="1" dirty="0"/>
            </a:br>
            <a:r>
              <a:rPr lang="fi-FI" sz="1200" b="0" i="1" dirty="0">
                <a:solidFill>
                  <a:srgbClr val="000000"/>
                </a:solidFill>
                <a:effectLst/>
                <a:latin typeface="Open Sans" panose="020B0606030504020204" pitchFamily="34" charset="0"/>
              </a:rPr>
              <a:t>Moppi, 2022</a:t>
            </a:r>
            <a:br>
              <a:rPr lang="fi-FI" sz="1200" i="1" dirty="0"/>
            </a:br>
            <a:r>
              <a:rPr lang="fi-FI" sz="1200" b="0" i="1" dirty="0">
                <a:solidFill>
                  <a:srgbClr val="000000"/>
                </a:solidFill>
                <a:effectLst/>
                <a:latin typeface="Open Sans" panose="020B0606030504020204" pitchFamily="34" charset="0"/>
              </a:rPr>
              <a:t>Papu, 2023</a:t>
            </a:r>
            <a:br>
              <a:rPr lang="fi-FI" sz="1200" i="1" dirty="0"/>
            </a:br>
            <a:r>
              <a:rPr lang="fi-FI" sz="1200" b="0" i="1" dirty="0">
                <a:solidFill>
                  <a:srgbClr val="000000"/>
                </a:solidFill>
                <a:effectLst/>
                <a:latin typeface="Open Sans" panose="020B0606030504020204" pitchFamily="34" charset="0"/>
              </a:rPr>
              <a:t>Mir, 2023</a:t>
            </a:r>
            <a:br>
              <a:rPr lang="fi-FI" sz="1200" i="1" dirty="0"/>
            </a:br>
            <a:r>
              <a:rPr lang="fi-FI" sz="1200" b="0" i="1" dirty="0" err="1">
                <a:solidFill>
                  <a:srgbClr val="000000"/>
                </a:solidFill>
                <a:effectLst/>
                <a:latin typeface="Open Sans" panose="020B0606030504020204" pitchFamily="34" charset="0"/>
              </a:rPr>
              <a:t>Om</a:t>
            </a:r>
            <a:r>
              <a:rPr lang="fi-FI" sz="1200" b="0" i="1" dirty="0">
                <a:solidFill>
                  <a:srgbClr val="000000"/>
                </a:solidFill>
                <a:effectLst/>
                <a:latin typeface="Open Sans" panose="020B0606030504020204" pitchFamily="34" charset="0"/>
              </a:rPr>
              <a:t>, 2024</a:t>
            </a:r>
          </a:p>
          <a:p>
            <a:r>
              <a:rPr lang="fi-FI" sz="1200" i="1" dirty="0">
                <a:solidFill>
                  <a:srgbClr val="000000"/>
                </a:solidFill>
                <a:latin typeface="Open Sans" panose="020B0606030504020204" pitchFamily="34" charset="0"/>
              </a:rPr>
              <a:t>Pulu, 2024</a:t>
            </a:r>
            <a:endParaRPr lang="fi-FI" sz="1200" i="1" dirty="0"/>
          </a:p>
        </p:txBody>
      </p:sp>
      <p:sp>
        <p:nvSpPr>
          <p:cNvPr id="6" name="Otsikko 5">
            <a:extLst>
              <a:ext uri="{FF2B5EF4-FFF2-40B4-BE49-F238E27FC236}">
                <a16:creationId xmlns:a16="http://schemas.microsoft.com/office/drawing/2014/main" id="{3F5D410B-214E-5666-9036-26068CF78185}"/>
              </a:ext>
            </a:extLst>
          </p:cNvPr>
          <p:cNvSpPr>
            <a:spLocks noGrp="1"/>
          </p:cNvSpPr>
          <p:nvPr>
            <p:ph type="title"/>
          </p:nvPr>
        </p:nvSpPr>
        <p:spPr/>
        <p:txBody>
          <a:bodyPr/>
          <a:lstStyle/>
          <a:p>
            <a:r>
              <a:rPr lang="fi-FI" dirty="0"/>
              <a:t>Lue kaikki, ne ovat helppoja </a:t>
            </a:r>
            <a:r>
              <a:rPr lang="fi-FI" dirty="0">
                <a:sym typeface="Wingdings" panose="05000000000000000000" pitchFamily="2" charset="2"/>
              </a:rPr>
              <a:t></a:t>
            </a:r>
            <a:endParaRPr lang="fi-FI" dirty="0"/>
          </a:p>
        </p:txBody>
      </p:sp>
      <p:pic>
        <p:nvPicPr>
          <p:cNvPr id="8" name="Kuva 7" descr="Kuva, joka sisältää kohteen kissa, teksti, animaatio, clipart&#10;&#10;Kuvaus luotu automaattisesti">
            <a:extLst>
              <a:ext uri="{FF2B5EF4-FFF2-40B4-BE49-F238E27FC236}">
                <a16:creationId xmlns:a16="http://schemas.microsoft.com/office/drawing/2014/main" id="{E148ED9A-B328-5C87-B261-3F93C3D9FF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677" y="3618046"/>
            <a:ext cx="2143125" cy="2143125"/>
          </a:xfrm>
          <a:prstGeom prst="rect">
            <a:avLst/>
          </a:prstGeom>
        </p:spPr>
      </p:pic>
    </p:spTree>
    <p:extLst>
      <p:ext uri="{BB962C8B-B14F-4D97-AF65-F5344CB8AC3E}">
        <p14:creationId xmlns:p14="http://schemas.microsoft.com/office/powerpoint/2010/main" val="1585282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72411438-92A5-42B0-9C54-EA4FB32AC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useBgFill="1">
        <p:nvSpPr>
          <p:cNvPr id="13" name="Rectangle 12">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tsikko 3">
            <a:extLst>
              <a:ext uri="{FF2B5EF4-FFF2-40B4-BE49-F238E27FC236}">
                <a16:creationId xmlns:a16="http://schemas.microsoft.com/office/drawing/2014/main" id="{C8356E97-DB33-8C43-F439-878193BBED30}"/>
              </a:ext>
            </a:extLst>
          </p:cNvPr>
          <p:cNvSpPr>
            <a:spLocks noGrp="1"/>
          </p:cNvSpPr>
          <p:nvPr>
            <p:ph type="title"/>
          </p:nvPr>
        </p:nvSpPr>
        <p:spPr>
          <a:xfrm>
            <a:off x="5877532" y="1063255"/>
            <a:ext cx="5312254" cy="1806727"/>
          </a:xfrm>
        </p:spPr>
        <p:txBody>
          <a:bodyPr vert="horz" lIns="91440" tIns="45720" rIns="91440" bIns="45720" rtlCol="0" anchor="t">
            <a:normAutofit/>
          </a:bodyPr>
          <a:lstStyle/>
          <a:p>
            <a:r>
              <a:rPr lang="en-US" sz="5600" b="1" i="1" kern="1200" spc="100" baseline="0" dirty="0" err="1">
                <a:solidFill>
                  <a:schemeClr val="accent6">
                    <a:lumMod val="75000"/>
                  </a:schemeClr>
                </a:solidFill>
                <a:latin typeface="+mj-lt"/>
                <a:ea typeface="+mj-ea"/>
                <a:cs typeface="+mj-cs"/>
              </a:rPr>
              <a:t>Aivopähkinöiden</a:t>
            </a:r>
            <a:r>
              <a:rPr lang="en-US" sz="5600" b="1" i="1" kern="1200" spc="100" baseline="0" dirty="0">
                <a:solidFill>
                  <a:schemeClr val="accent6">
                    <a:lumMod val="75000"/>
                  </a:schemeClr>
                </a:solidFill>
                <a:latin typeface="+mj-lt"/>
                <a:ea typeface="+mj-ea"/>
                <a:cs typeface="+mj-cs"/>
              </a:rPr>
              <a:t> </a:t>
            </a:r>
            <a:r>
              <a:rPr lang="en-US" sz="5600" b="1" i="1" kern="1200" spc="100" baseline="0" dirty="0" err="1">
                <a:solidFill>
                  <a:schemeClr val="accent6">
                    <a:lumMod val="75000"/>
                  </a:schemeClr>
                </a:solidFill>
                <a:latin typeface="+mj-lt"/>
                <a:ea typeface="+mj-ea"/>
                <a:cs typeface="+mj-cs"/>
              </a:rPr>
              <a:t>parhaimistoa</a:t>
            </a:r>
            <a:endParaRPr lang="en-US" sz="5600" b="1" i="1" kern="1200" spc="100" baseline="0" dirty="0">
              <a:solidFill>
                <a:schemeClr val="accent6">
                  <a:lumMod val="75000"/>
                </a:schemeClr>
              </a:solidFill>
              <a:latin typeface="+mj-lt"/>
              <a:ea typeface="+mj-ea"/>
              <a:cs typeface="+mj-cs"/>
            </a:endParaRPr>
          </a:p>
        </p:txBody>
      </p:sp>
      <p:pic>
        <p:nvPicPr>
          <p:cNvPr id="6" name="Kuvan paikkamerkki 5" descr="Kuva, joka sisältää kohteen teksti, animaatio, Animoidut lastenohjelmat, fiktio&#10;&#10;Kuvaus luotu automaattisesti">
            <a:extLst>
              <a:ext uri="{FF2B5EF4-FFF2-40B4-BE49-F238E27FC236}">
                <a16:creationId xmlns:a16="http://schemas.microsoft.com/office/drawing/2014/main" id="{76318A91-1763-31E6-0CFB-F8CEA2BF6A7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562"/>
          <a:stretch/>
        </p:blipFill>
        <p:spPr>
          <a:xfrm>
            <a:off x="1" y="10"/>
            <a:ext cx="5215066" cy="6857990"/>
          </a:xfrm>
          <a:custGeom>
            <a:avLst/>
            <a:gdLst/>
            <a:ahLst/>
            <a:cxnLst/>
            <a:rect l="l" t="t" r="r" b="b"/>
            <a:pathLst>
              <a:path w="5215066" h="6845983">
                <a:moveTo>
                  <a:pt x="0" y="0"/>
                </a:moveTo>
                <a:lnTo>
                  <a:pt x="3197713" y="0"/>
                </a:lnTo>
                <a:lnTo>
                  <a:pt x="3259787" y="39795"/>
                </a:lnTo>
                <a:cubicBezTo>
                  <a:pt x="4439462" y="836768"/>
                  <a:pt x="5215066" y="2186425"/>
                  <a:pt x="5215066" y="3717234"/>
                </a:cubicBezTo>
                <a:cubicBezTo>
                  <a:pt x="5215066" y="4788800"/>
                  <a:pt x="4835020" y="5771602"/>
                  <a:pt x="4202364" y="6538204"/>
                </a:cubicBezTo>
                <a:lnTo>
                  <a:pt x="3922635" y="6845983"/>
                </a:lnTo>
                <a:lnTo>
                  <a:pt x="0" y="6845983"/>
                </a:lnTo>
                <a:close/>
              </a:path>
            </a:pathLst>
          </a:custGeom>
        </p:spPr>
      </p:pic>
      <p:cxnSp>
        <p:nvCxnSpPr>
          <p:cNvPr id="15" name="Straight Connector 14">
            <a:extLst>
              <a:ext uri="{FF2B5EF4-FFF2-40B4-BE49-F238E27FC236}">
                <a16:creationId xmlns:a16="http://schemas.microsoft.com/office/drawing/2014/main" id="{C1FC086D-39EC-448D-97E7-FF232355AE1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86332" y="3088919"/>
            <a:ext cx="521208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kstin paikkamerkki 2">
            <a:extLst>
              <a:ext uri="{FF2B5EF4-FFF2-40B4-BE49-F238E27FC236}">
                <a16:creationId xmlns:a16="http://schemas.microsoft.com/office/drawing/2014/main" id="{7D19E97C-A175-4A22-AA0B-6D38C87DA927}"/>
              </a:ext>
            </a:extLst>
          </p:cNvPr>
          <p:cNvSpPr>
            <a:spLocks noGrp="1"/>
          </p:cNvSpPr>
          <p:nvPr>
            <p:ph type="body" sz="half" idx="2"/>
          </p:nvPr>
        </p:nvSpPr>
        <p:spPr>
          <a:xfrm>
            <a:off x="5877532" y="3309582"/>
            <a:ext cx="5312254" cy="2485157"/>
          </a:xfrm>
        </p:spPr>
        <p:txBody>
          <a:bodyPr vert="horz" lIns="91440" tIns="45720" rIns="91440" bIns="45720" rtlCol="0">
            <a:normAutofit/>
          </a:bodyPr>
          <a:lstStyle/>
          <a:p>
            <a:pPr marL="182880"/>
            <a:r>
              <a:rPr lang="en-US" b="1" i="0">
                <a:effectLst/>
              </a:rPr>
              <a:t>Mestarietsivä Peppunen</a:t>
            </a:r>
            <a:r>
              <a:rPr lang="en-US" b="0" i="0">
                <a:effectLst/>
              </a:rPr>
              <a:t> on japanilainen lastenkirjasarja, jota Suomessa kustantaa </a:t>
            </a:r>
            <a:r>
              <a:rPr lang="en-US" b="0" i="0" u="none" strike="noStrike">
                <a:effectLst/>
                <a:hlinkClick r:id="rId3" tooltip="Nemo (kirjankustantamo)"/>
              </a:rPr>
              <a:t>Nemo</a:t>
            </a:r>
            <a:r>
              <a:rPr lang="en-US" b="0" i="0">
                <a:effectLst/>
              </a:rPr>
              <a:t>. Sarjaa tekevät kirjailija Yoko Tanaka (s. 1976) ja kuvittaja Masahide Fukasawa (s. 1981), jotka käyttävät yhteistä nimimerkkiä "Troll"</a:t>
            </a:r>
            <a:endParaRPr lang="en-US"/>
          </a:p>
        </p:txBody>
      </p:sp>
      <p:sp>
        <p:nvSpPr>
          <p:cNvPr id="17"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1275144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107CC463-EC8A-51E5-141B-9C6222BC9FC8}"/>
              </a:ext>
            </a:extLst>
          </p:cNvPr>
          <p:cNvSpPr>
            <a:spLocks noGrp="1"/>
          </p:cNvSpPr>
          <p:nvPr>
            <p:ph idx="1"/>
          </p:nvPr>
        </p:nvSpPr>
        <p:spPr/>
        <p:txBody>
          <a:bodyPr>
            <a:normAutofit fontScale="92500" lnSpcReduction="10000"/>
          </a:bodyPr>
          <a:lstStyle/>
          <a:p>
            <a:r>
              <a:rPr lang="fi-FI" b="0" i="0" dirty="0">
                <a:solidFill>
                  <a:srgbClr val="111111"/>
                </a:solidFill>
                <a:effectLst/>
                <a:latin typeface="Gentium Book Basic"/>
              </a:rPr>
              <a:t>Jos </a:t>
            </a:r>
            <a:r>
              <a:rPr lang="fi-FI" b="0" i="1" dirty="0">
                <a:solidFill>
                  <a:srgbClr val="111111"/>
                </a:solidFill>
                <a:effectLst/>
                <a:latin typeface="Gentium Book Basic"/>
              </a:rPr>
              <a:t>Uskollinen naapuri </a:t>
            </a:r>
            <a:r>
              <a:rPr lang="fi-FI" b="0" i="0" dirty="0">
                <a:solidFill>
                  <a:srgbClr val="111111"/>
                </a:solidFill>
                <a:effectLst/>
                <a:latin typeface="Gentium Book Basic"/>
              </a:rPr>
              <a:t>tarjosi aikuisille </a:t>
            </a:r>
            <a:r>
              <a:rPr lang="fi-FI" b="0" i="0" dirty="0" err="1">
                <a:solidFill>
                  <a:srgbClr val="111111"/>
                </a:solidFill>
                <a:effectLst/>
                <a:latin typeface="Gentium Book Basic"/>
              </a:rPr>
              <a:t>Hercule</a:t>
            </a:r>
            <a:r>
              <a:rPr lang="fi-FI" b="0" i="0" dirty="0">
                <a:solidFill>
                  <a:srgbClr val="111111"/>
                </a:solidFill>
                <a:effectLst/>
                <a:latin typeface="Gentium Book Basic"/>
              </a:rPr>
              <a:t> Poirot-tyyppistä ongelmanratkaisun jännitystä, niin lapsia hemmotellaan jo kolmannella </a:t>
            </a:r>
            <a:r>
              <a:rPr lang="fi-FI" b="0" i="0" dirty="0" err="1">
                <a:solidFill>
                  <a:srgbClr val="111111"/>
                </a:solidFill>
                <a:effectLst/>
                <a:latin typeface="Gentium Book Basic"/>
              </a:rPr>
              <a:t>Peppus</a:t>
            </a:r>
            <a:r>
              <a:rPr lang="fi-FI" b="0" i="0" dirty="0">
                <a:solidFill>
                  <a:srgbClr val="111111"/>
                </a:solidFill>
                <a:effectLst/>
                <a:latin typeface="Gentium Book Basic"/>
              </a:rPr>
              <a:t>-kirjalla. Mestarietsivä </a:t>
            </a:r>
            <a:r>
              <a:rPr lang="fi-FI" b="0" i="0" dirty="0" err="1">
                <a:solidFill>
                  <a:srgbClr val="111111"/>
                </a:solidFill>
                <a:effectLst/>
                <a:latin typeface="Gentium Book Basic"/>
              </a:rPr>
              <a:t>Peppunen</a:t>
            </a:r>
            <a:r>
              <a:rPr lang="fi-FI" b="0" i="0" dirty="0">
                <a:solidFill>
                  <a:srgbClr val="111111"/>
                </a:solidFill>
                <a:effectLst/>
                <a:latin typeface="Gentium Book Basic"/>
              </a:rPr>
              <a:t>, </a:t>
            </a:r>
            <a:r>
              <a:rPr lang="fi-FI" b="0" i="1" dirty="0" err="1">
                <a:solidFill>
                  <a:srgbClr val="111111"/>
                </a:solidFill>
                <a:effectLst/>
                <a:latin typeface="Gentium Book Basic"/>
              </a:rPr>
              <a:t>Oshiri</a:t>
            </a:r>
            <a:r>
              <a:rPr lang="fi-FI" b="0" i="1" dirty="0">
                <a:solidFill>
                  <a:srgbClr val="111111"/>
                </a:solidFill>
                <a:effectLst/>
                <a:latin typeface="Gentium Book Basic"/>
              </a:rPr>
              <a:t> </a:t>
            </a:r>
            <a:r>
              <a:rPr lang="fi-FI" b="0" i="1" dirty="0" err="1">
                <a:solidFill>
                  <a:srgbClr val="111111"/>
                </a:solidFill>
                <a:effectLst/>
                <a:latin typeface="Gentium Book Basic"/>
              </a:rPr>
              <a:t>tantei</a:t>
            </a:r>
            <a:r>
              <a:rPr lang="fi-FI" b="0" i="0" dirty="0">
                <a:solidFill>
                  <a:srgbClr val="111111"/>
                </a:solidFill>
                <a:effectLst/>
                <a:latin typeface="Gentium Book Basic"/>
              </a:rPr>
              <a:t> (</a:t>
            </a:r>
            <a:r>
              <a:rPr lang="ja-JP" altLang="fi-FI" b="0" i="0" dirty="0">
                <a:solidFill>
                  <a:srgbClr val="111111"/>
                </a:solidFill>
                <a:effectLst/>
                <a:latin typeface="Gentium Book Basic"/>
              </a:rPr>
              <a:t>おしりたんてい</a:t>
            </a:r>
            <a:r>
              <a:rPr lang="fi-FI" altLang="ja-JP" b="0" i="0" dirty="0">
                <a:solidFill>
                  <a:srgbClr val="111111"/>
                </a:solidFill>
                <a:effectLst/>
                <a:latin typeface="Gentium Book Basic"/>
              </a:rPr>
              <a:t>) </a:t>
            </a:r>
            <a:r>
              <a:rPr lang="fi-FI" b="0" i="0" dirty="0">
                <a:solidFill>
                  <a:srgbClr val="111111"/>
                </a:solidFill>
                <a:effectLst/>
                <a:latin typeface="Gentium Book Basic"/>
              </a:rPr>
              <a:t>on ilmetty Sherlock Holmes, mutta hänen rikosten ratkaisukeinonsa on aivan omaa luokkaansa, se on nimittäin suunnaton </a:t>
            </a:r>
            <a:r>
              <a:rPr lang="fi-FI" b="0" i="0" dirty="0" err="1">
                <a:solidFill>
                  <a:srgbClr val="111111"/>
                </a:solidFill>
                <a:effectLst/>
                <a:latin typeface="Gentium Book Basic"/>
              </a:rPr>
              <a:t>pierunpöräytys</a:t>
            </a:r>
            <a:r>
              <a:rPr lang="fi-FI" b="0" i="0" dirty="0">
                <a:solidFill>
                  <a:srgbClr val="111111"/>
                </a:solidFill>
                <a:effectLst/>
                <a:latin typeface="Gentium Book Basic"/>
              </a:rPr>
              <a:t>! Ja se tulee häneltä päästä, joka on – peppu! Tämänkertaisen kirjan alaotsikko on </a:t>
            </a:r>
            <a:r>
              <a:rPr lang="fi-FI" b="0" i="1" dirty="0">
                <a:solidFill>
                  <a:srgbClr val="111111"/>
                </a:solidFill>
                <a:effectLst/>
                <a:latin typeface="Gentium Book Basic"/>
              </a:rPr>
              <a:t>Voittamaton rosvojoukko</a:t>
            </a:r>
            <a:r>
              <a:rPr lang="fi-FI" b="0" i="0" dirty="0">
                <a:solidFill>
                  <a:srgbClr val="111111"/>
                </a:solidFill>
                <a:effectLst/>
                <a:latin typeface="Gentium Book Basic"/>
              </a:rPr>
              <a:t>.</a:t>
            </a:r>
          </a:p>
          <a:p>
            <a:r>
              <a:rPr lang="fi-FI" b="0" i="0" dirty="0">
                <a:solidFill>
                  <a:srgbClr val="111111"/>
                </a:solidFill>
                <a:effectLst/>
                <a:latin typeface="Gentium Book Basic"/>
              </a:rPr>
              <a:t>Tämä vuodesta 2012 ilmestynyt lasten etsiväsarja on ollut Japanissa suoranainen lastenkirjailmiö. Kirjat soveltuvat sekä ääneen että itse luettaviksi ja ne tarjoavat lapsille lukemisen ohella myös pikkutehtäviä. Ikäsuositus on 6+, mutta voin kertoa, että 10-vuotias lapsenlapsenikin viihtyy vielä hyvin </a:t>
            </a:r>
            <a:r>
              <a:rPr lang="fi-FI" b="0" i="0" dirty="0" err="1">
                <a:solidFill>
                  <a:srgbClr val="111111"/>
                </a:solidFill>
                <a:effectLst/>
                <a:latin typeface="Gentium Book Basic"/>
              </a:rPr>
              <a:t>Peppusen</a:t>
            </a:r>
            <a:r>
              <a:rPr lang="fi-FI" b="0" i="0" dirty="0">
                <a:solidFill>
                  <a:srgbClr val="111111"/>
                </a:solidFill>
                <a:effectLst/>
                <a:latin typeface="Gentium Book Basic"/>
              </a:rPr>
              <a:t> parissa.</a:t>
            </a:r>
            <a:endParaRPr lang="fi-FI" dirty="0"/>
          </a:p>
        </p:txBody>
      </p:sp>
      <p:sp>
        <p:nvSpPr>
          <p:cNvPr id="3" name="Tekstin paikkamerkki 2">
            <a:extLst>
              <a:ext uri="{FF2B5EF4-FFF2-40B4-BE49-F238E27FC236}">
                <a16:creationId xmlns:a16="http://schemas.microsoft.com/office/drawing/2014/main" id="{8488BC51-0AB3-25A3-85F5-7337D5FBA7C8}"/>
              </a:ext>
            </a:extLst>
          </p:cNvPr>
          <p:cNvSpPr>
            <a:spLocks noGrp="1"/>
          </p:cNvSpPr>
          <p:nvPr>
            <p:ph type="body" sz="half" idx="2"/>
          </p:nvPr>
        </p:nvSpPr>
        <p:spPr>
          <a:xfrm>
            <a:off x="571501" y="1743075"/>
            <a:ext cx="4018788" cy="4754881"/>
          </a:xfrm>
        </p:spPr>
        <p:txBody>
          <a:bodyPr>
            <a:normAutofit fontScale="55000" lnSpcReduction="20000"/>
          </a:bodyPr>
          <a:lstStyle/>
          <a:p>
            <a:pPr algn="l">
              <a:buFont typeface="Arial" panose="020B0604020202020204" pitchFamily="34" charset="0"/>
              <a:buChar char="•"/>
            </a:pPr>
            <a:r>
              <a:rPr lang="fi-FI" sz="2200" b="0" i="0" dirty="0">
                <a:solidFill>
                  <a:srgbClr val="202122"/>
                </a:solidFill>
                <a:effectLst/>
                <a:latin typeface="Arial" panose="020B0604020202020204" pitchFamily="34" charset="0"/>
              </a:rPr>
              <a:t>Mestarietsivä </a:t>
            </a:r>
            <a:r>
              <a:rPr lang="fi-FI" sz="2200" b="0" i="0" dirty="0" err="1">
                <a:solidFill>
                  <a:srgbClr val="202122"/>
                </a:solidFill>
                <a:effectLst/>
                <a:latin typeface="Arial" panose="020B0604020202020204" pitchFamily="34" charset="0"/>
              </a:rPr>
              <a:t>Peppunen</a:t>
            </a:r>
            <a:r>
              <a:rPr lang="fi-FI" sz="2200" b="0" i="0" dirty="0">
                <a:solidFill>
                  <a:srgbClr val="202122"/>
                </a:solidFill>
                <a:effectLst/>
                <a:latin typeface="Arial" panose="020B0604020202020204" pitchFamily="34" charset="0"/>
              </a:rPr>
              <a:t> (2018)</a:t>
            </a:r>
          </a:p>
          <a:p>
            <a:pPr algn="l">
              <a:buFont typeface="Arial" panose="020B0604020202020204" pitchFamily="34" charset="0"/>
              <a:buChar char="•"/>
            </a:pPr>
            <a:r>
              <a:rPr lang="fi-FI" sz="2200" b="0" i="0" dirty="0">
                <a:solidFill>
                  <a:srgbClr val="202122"/>
                </a:solidFill>
                <a:effectLst/>
                <a:latin typeface="Arial" panose="020B0604020202020204" pitchFamily="34" charset="0"/>
              </a:rPr>
              <a:t>Mestarietsivä </a:t>
            </a:r>
            <a:r>
              <a:rPr lang="fi-FI" sz="2200" b="0" i="0" dirty="0" err="1">
                <a:solidFill>
                  <a:srgbClr val="202122"/>
                </a:solidFill>
                <a:effectLst/>
                <a:latin typeface="Arial" panose="020B0604020202020204" pitchFamily="34" charset="0"/>
              </a:rPr>
              <a:t>Peppunen</a:t>
            </a:r>
            <a:r>
              <a:rPr lang="fi-FI" sz="2200" b="0" i="0" dirty="0">
                <a:solidFill>
                  <a:srgbClr val="202122"/>
                </a:solidFill>
                <a:effectLst/>
                <a:latin typeface="Arial" panose="020B0604020202020204" pitchFamily="34" charset="0"/>
              </a:rPr>
              <a:t>: kuuttoman yön jättiläinen (2019)</a:t>
            </a:r>
          </a:p>
          <a:p>
            <a:pPr algn="l">
              <a:buFont typeface="Arial" panose="020B0604020202020204" pitchFamily="34" charset="0"/>
              <a:buChar char="•"/>
            </a:pPr>
            <a:r>
              <a:rPr lang="fi-FI" sz="2200" b="0" i="0" dirty="0">
                <a:solidFill>
                  <a:srgbClr val="202122"/>
                </a:solidFill>
                <a:effectLst/>
                <a:latin typeface="Arial" panose="020B0604020202020204" pitchFamily="34" charset="0"/>
              </a:rPr>
              <a:t>Mestarietsivä </a:t>
            </a:r>
            <a:r>
              <a:rPr lang="fi-FI" sz="2200" b="0" i="0" dirty="0" err="1">
                <a:solidFill>
                  <a:srgbClr val="202122"/>
                </a:solidFill>
                <a:effectLst/>
                <a:latin typeface="Arial" panose="020B0604020202020204" pitchFamily="34" charset="0"/>
              </a:rPr>
              <a:t>Peppunen</a:t>
            </a:r>
            <a:r>
              <a:rPr lang="fi-FI" sz="2200" b="0" i="0" dirty="0">
                <a:solidFill>
                  <a:srgbClr val="202122"/>
                </a:solidFill>
                <a:effectLst/>
                <a:latin typeface="Arial" panose="020B0604020202020204" pitchFamily="34" charset="0"/>
              </a:rPr>
              <a:t>: voittamaton rosvojoukko (2020)</a:t>
            </a:r>
          </a:p>
          <a:p>
            <a:pPr algn="l">
              <a:buFont typeface="Arial" panose="020B0604020202020204" pitchFamily="34" charset="0"/>
              <a:buChar char="•"/>
            </a:pPr>
            <a:r>
              <a:rPr lang="fi-FI" sz="2200" b="0" i="0" dirty="0">
                <a:solidFill>
                  <a:srgbClr val="202122"/>
                </a:solidFill>
                <a:effectLst/>
                <a:latin typeface="Arial" panose="020B0604020202020204" pitchFamily="34" charset="0"/>
              </a:rPr>
              <a:t>Mestarietsivä </a:t>
            </a:r>
            <a:r>
              <a:rPr lang="fi-FI" sz="2200" b="0" i="0" dirty="0" err="1">
                <a:solidFill>
                  <a:srgbClr val="202122"/>
                </a:solidFill>
                <a:effectLst/>
                <a:latin typeface="Arial" panose="020B0604020202020204" pitchFamily="34" charset="0"/>
              </a:rPr>
              <a:t>Peppunen</a:t>
            </a:r>
            <a:r>
              <a:rPr lang="fi-FI" sz="2200" b="0" i="0" dirty="0">
                <a:solidFill>
                  <a:srgbClr val="202122"/>
                </a:solidFill>
                <a:effectLst/>
                <a:latin typeface="Arial" panose="020B0604020202020204" pitchFamily="34" charset="0"/>
              </a:rPr>
              <a:t>: rauniotemppelin arvoitus (2020)</a:t>
            </a:r>
          </a:p>
          <a:p>
            <a:pPr algn="l">
              <a:buFont typeface="Arial" panose="020B0604020202020204" pitchFamily="34" charset="0"/>
              <a:buChar char="•"/>
            </a:pPr>
            <a:r>
              <a:rPr lang="fi-FI" sz="2200" b="0" i="0" dirty="0">
                <a:solidFill>
                  <a:srgbClr val="202122"/>
                </a:solidFill>
                <a:effectLst/>
                <a:latin typeface="Arial" panose="020B0604020202020204" pitchFamily="34" charset="0"/>
              </a:rPr>
              <a:t>Mestarietsivä </a:t>
            </a:r>
            <a:r>
              <a:rPr lang="fi-FI" sz="2200" b="0" i="0" dirty="0" err="1">
                <a:solidFill>
                  <a:srgbClr val="202122"/>
                </a:solidFill>
                <a:effectLst/>
                <a:latin typeface="Arial" panose="020B0604020202020204" pitchFamily="34" charset="0"/>
              </a:rPr>
              <a:t>Peppunen</a:t>
            </a:r>
            <a:r>
              <a:rPr lang="fi-FI" sz="2200" b="0" i="0" dirty="0">
                <a:solidFill>
                  <a:srgbClr val="202122"/>
                </a:solidFill>
                <a:effectLst/>
                <a:latin typeface="Arial" panose="020B0604020202020204" pitchFamily="34" charset="0"/>
              </a:rPr>
              <a:t>: mestarivaras ja mestarietsivä (2020)</a:t>
            </a:r>
          </a:p>
          <a:p>
            <a:pPr algn="l">
              <a:buFont typeface="Arial" panose="020B0604020202020204" pitchFamily="34" charset="0"/>
              <a:buChar char="•"/>
            </a:pPr>
            <a:r>
              <a:rPr lang="fi-FI" sz="2200" b="0" i="0" dirty="0">
                <a:solidFill>
                  <a:srgbClr val="202122"/>
                </a:solidFill>
                <a:effectLst/>
                <a:latin typeface="Arial" panose="020B0604020202020204" pitchFamily="34" charset="0"/>
              </a:rPr>
              <a:t>Mestarietsivä </a:t>
            </a:r>
            <a:r>
              <a:rPr lang="fi-FI" sz="2200" b="0" i="0" dirty="0" err="1">
                <a:solidFill>
                  <a:srgbClr val="202122"/>
                </a:solidFill>
                <a:effectLst/>
                <a:latin typeface="Arial" panose="020B0604020202020204" pitchFamily="34" charset="0"/>
              </a:rPr>
              <a:t>Peppunen</a:t>
            </a:r>
            <a:r>
              <a:rPr lang="fi-FI" sz="2200" b="0" i="0" dirty="0">
                <a:solidFill>
                  <a:srgbClr val="202122"/>
                </a:solidFill>
                <a:effectLst/>
                <a:latin typeface="Arial" panose="020B0604020202020204" pitchFamily="34" charset="0"/>
              </a:rPr>
              <a:t>: etsivätoimisto vaarassa (2021)</a:t>
            </a:r>
          </a:p>
          <a:p>
            <a:pPr algn="l">
              <a:buFont typeface="Arial" panose="020B0604020202020204" pitchFamily="34" charset="0"/>
              <a:buChar char="•"/>
            </a:pPr>
            <a:r>
              <a:rPr lang="fi-FI" sz="2200" b="0" i="0" dirty="0">
                <a:solidFill>
                  <a:srgbClr val="202122"/>
                </a:solidFill>
                <a:effectLst/>
                <a:latin typeface="Arial" panose="020B0604020202020204" pitchFamily="34" charset="0"/>
              </a:rPr>
              <a:t>Mestarietsivä </a:t>
            </a:r>
            <a:r>
              <a:rPr lang="fi-FI" sz="2200" b="0" i="0" dirty="0" err="1">
                <a:solidFill>
                  <a:srgbClr val="202122"/>
                </a:solidFill>
                <a:effectLst/>
                <a:latin typeface="Arial" panose="020B0604020202020204" pitchFamily="34" charset="0"/>
              </a:rPr>
              <a:t>Peppunen</a:t>
            </a:r>
            <a:r>
              <a:rPr lang="fi-FI" sz="2200" b="0" i="0" dirty="0">
                <a:solidFill>
                  <a:srgbClr val="202122"/>
                </a:solidFill>
                <a:effectLst/>
                <a:latin typeface="Arial" panose="020B0604020202020204" pitchFamily="34" charset="0"/>
              </a:rPr>
              <a:t>: hylätyn hotellin mysteeri (2021)</a:t>
            </a:r>
          </a:p>
          <a:p>
            <a:pPr algn="l">
              <a:buFont typeface="Arial" panose="020B0604020202020204" pitchFamily="34" charset="0"/>
              <a:buChar char="•"/>
            </a:pPr>
            <a:r>
              <a:rPr lang="fi-FI" sz="2200" b="0" i="0" dirty="0">
                <a:solidFill>
                  <a:srgbClr val="202122"/>
                </a:solidFill>
                <a:effectLst/>
                <a:latin typeface="Arial" panose="020B0604020202020204" pitchFamily="34" charset="0"/>
              </a:rPr>
              <a:t>Mestarietsivä </a:t>
            </a:r>
            <a:r>
              <a:rPr lang="fi-FI" sz="2200" b="0" i="0" dirty="0" err="1">
                <a:solidFill>
                  <a:srgbClr val="202122"/>
                </a:solidFill>
                <a:effectLst/>
                <a:latin typeface="Arial" panose="020B0604020202020204" pitchFamily="34" charset="0"/>
              </a:rPr>
              <a:t>Peppunen</a:t>
            </a:r>
            <a:r>
              <a:rPr lang="fi-FI" sz="2200" b="0" i="0" dirty="0">
                <a:solidFill>
                  <a:srgbClr val="202122"/>
                </a:solidFill>
                <a:effectLst/>
                <a:latin typeface="Arial" panose="020B0604020202020204" pitchFamily="34" charset="0"/>
              </a:rPr>
              <a:t>: kadonneen currymausteen tapaus (2022)</a:t>
            </a:r>
          </a:p>
          <a:p>
            <a:pPr algn="l">
              <a:buFont typeface="Arial" panose="020B0604020202020204" pitchFamily="34" charset="0"/>
              <a:buChar char="•"/>
            </a:pPr>
            <a:r>
              <a:rPr lang="fi-FI" sz="2200" b="0" i="0" dirty="0">
                <a:solidFill>
                  <a:srgbClr val="202122"/>
                </a:solidFill>
                <a:effectLst/>
                <a:latin typeface="Arial" panose="020B0604020202020204" pitchFamily="34" charset="0"/>
              </a:rPr>
              <a:t>Mestarietsivä </a:t>
            </a:r>
            <a:r>
              <a:rPr lang="fi-FI" sz="2200" b="0" i="0" dirty="0" err="1">
                <a:solidFill>
                  <a:srgbClr val="202122"/>
                </a:solidFill>
                <a:effectLst/>
                <a:latin typeface="Arial" panose="020B0604020202020204" pitchFamily="34" charset="0"/>
              </a:rPr>
              <a:t>Peppunen</a:t>
            </a:r>
            <a:r>
              <a:rPr lang="fi-FI" sz="2200" b="0" i="0" dirty="0">
                <a:solidFill>
                  <a:srgbClr val="202122"/>
                </a:solidFill>
                <a:effectLst/>
                <a:latin typeface="Arial" panose="020B0604020202020204" pitchFamily="34" charset="0"/>
              </a:rPr>
              <a:t>: Mestarietsivä rakastuu?! (2022)</a:t>
            </a:r>
          </a:p>
          <a:p>
            <a:pPr algn="l">
              <a:buFont typeface="Arial" panose="020B0604020202020204" pitchFamily="34" charset="0"/>
              <a:buChar char="•"/>
            </a:pPr>
            <a:r>
              <a:rPr lang="fi-FI" sz="2200" b="0" i="0" dirty="0">
                <a:solidFill>
                  <a:srgbClr val="202122"/>
                </a:solidFill>
                <a:effectLst/>
                <a:latin typeface="Arial" panose="020B0604020202020204" pitchFamily="34" charset="0"/>
              </a:rPr>
              <a:t>Mestarietsivä </a:t>
            </a:r>
            <a:r>
              <a:rPr lang="fi-FI" sz="2200" b="0" i="0" dirty="0" err="1">
                <a:solidFill>
                  <a:srgbClr val="202122"/>
                </a:solidFill>
                <a:effectLst/>
                <a:latin typeface="Arial" panose="020B0604020202020204" pitchFamily="34" charset="0"/>
              </a:rPr>
              <a:t>Peppunen</a:t>
            </a:r>
            <a:r>
              <a:rPr lang="fi-FI" sz="2200" b="0" i="0" dirty="0">
                <a:solidFill>
                  <a:srgbClr val="202122"/>
                </a:solidFill>
                <a:effectLst/>
                <a:latin typeface="Arial" panose="020B0604020202020204" pitchFamily="34" charset="0"/>
              </a:rPr>
              <a:t>: Felix ja onnenkissat (2022)</a:t>
            </a:r>
          </a:p>
          <a:p>
            <a:pPr algn="l">
              <a:buFont typeface="Arial" panose="020B0604020202020204" pitchFamily="34" charset="0"/>
              <a:buChar char="•"/>
            </a:pPr>
            <a:r>
              <a:rPr lang="fi-FI" sz="2200" b="0" i="0" dirty="0">
                <a:solidFill>
                  <a:srgbClr val="202122"/>
                </a:solidFill>
                <a:effectLst/>
                <a:latin typeface="Arial" panose="020B0604020202020204" pitchFamily="34" charset="0"/>
              </a:rPr>
              <a:t>Mestarietsivä </a:t>
            </a:r>
            <a:r>
              <a:rPr lang="fi-FI" sz="2200" b="0" i="0" dirty="0" err="1">
                <a:solidFill>
                  <a:srgbClr val="202122"/>
                </a:solidFill>
                <a:effectLst/>
                <a:latin typeface="Arial" panose="020B0604020202020204" pitchFamily="34" charset="0"/>
              </a:rPr>
              <a:t>Peppunen</a:t>
            </a:r>
            <a:r>
              <a:rPr lang="fi-FI" sz="2200" b="0" i="0" dirty="0">
                <a:solidFill>
                  <a:srgbClr val="202122"/>
                </a:solidFill>
                <a:effectLst/>
                <a:latin typeface="Arial" panose="020B0604020202020204" pitchFamily="34" charset="0"/>
              </a:rPr>
              <a:t>: mestarivaras ja Hohtava huntu (2022)</a:t>
            </a:r>
          </a:p>
          <a:p>
            <a:pPr algn="l">
              <a:buFont typeface="Arial" panose="020B0604020202020204" pitchFamily="34" charset="0"/>
              <a:buChar char="•"/>
            </a:pPr>
            <a:r>
              <a:rPr lang="fi-FI" sz="2200" b="0" i="0" dirty="0">
                <a:solidFill>
                  <a:srgbClr val="202122"/>
                </a:solidFill>
                <a:effectLst/>
                <a:latin typeface="Arial" panose="020B0604020202020204" pitchFamily="34" charset="0"/>
              </a:rPr>
              <a:t>Mestarietsivä </a:t>
            </a:r>
            <a:r>
              <a:rPr lang="fi-FI" sz="2200" b="0" i="0" dirty="0" err="1">
                <a:solidFill>
                  <a:srgbClr val="202122"/>
                </a:solidFill>
                <a:effectLst/>
                <a:latin typeface="Arial" panose="020B0604020202020204" pitchFamily="34" charset="0"/>
              </a:rPr>
              <a:t>Peppunen</a:t>
            </a:r>
            <a:r>
              <a:rPr lang="fi-FI" sz="2200" b="0" i="0" dirty="0">
                <a:solidFill>
                  <a:srgbClr val="202122"/>
                </a:solidFill>
                <a:effectLst/>
                <a:latin typeface="Arial" panose="020B0604020202020204" pitchFamily="34" charset="0"/>
              </a:rPr>
              <a:t>: Sateenkaaritimanttia etsimässä (2023)</a:t>
            </a:r>
          </a:p>
          <a:p>
            <a:endParaRPr lang="fi-FI" dirty="0"/>
          </a:p>
        </p:txBody>
      </p:sp>
      <p:sp>
        <p:nvSpPr>
          <p:cNvPr id="4" name="Otsikko 3">
            <a:extLst>
              <a:ext uri="{FF2B5EF4-FFF2-40B4-BE49-F238E27FC236}">
                <a16:creationId xmlns:a16="http://schemas.microsoft.com/office/drawing/2014/main" id="{F2F87233-C8D2-068B-4EF9-40BBE6BF9BD9}"/>
              </a:ext>
            </a:extLst>
          </p:cNvPr>
          <p:cNvSpPr>
            <a:spLocks noGrp="1"/>
          </p:cNvSpPr>
          <p:nvPr>
            <p:ph type="title"/>
          </p:nvPr>
        </p:nvSpPr>
        <p:spPr>
          <a:xfrm>
            <a:off x="1104900" y="758953"/>
            <a:ext cx="3485388" cy="1069848"/>
          </a:xfrm>
        </p:spPr>
        <p:txBody>
          <a:bodyPr>
            <a:normAutofit/>
          </a:bodyPr>
          <a:lstStyle/>
          <a:p>
            <a:r>
              <a:rPr lang="fi-FI" sz="4800" dirty="0">
                <a:solidFill>
                  <a:schemeClr val="accent6">
                    <a:lumMod val="75000"/>
                  </a:schemeClr>
                </a:solidFill>
              </a:rPr>
              <a:t>Suomennetut</a:t>
            </a:r>
          </a:p>
        </p:txBody>
      </p:sp>
    </p:spTree>
    <p:extLst>
      <p:ext uri="{BB962C8B-B14F-4D97-AF65-F5344CB8AC3E}">
        <p14:creationId xmlns:p14="http://schemas.microsoft.com/office/powerpoint/2010/main" val="608390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72411438-92A5-42B0-9C54-EA4FB32AC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useBgFill="1">
        <p:nvSpPr>
          <p:cNvPr id="13" name="Rectangle 12">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tsikko 3">
            <a:extLst>
              <a:ext uri="{FF2B5EF4-FFF2-40B4-BE49-F238E27FC236}">
                <a16:creationId xmlns:a16="http://schemas.microsoft.com/office/drawing/2014/main" id="{229DE6C3-6E74-5CB1-8A1B-525129B9B6EE}"/>
              </a:ext>
            </a:extLst>
          </p:cNvPr>
          <p:cNvSpPr>
            <a:spLocks noGrp="1"/>
          </p:cNvSpPr>
          <p:nvPr>
            <p:ph type="title"/>
          </p:nvPr>
        </p:nvSpPr>
        <p:spPr>
          <a:xfrm>
            <a:off x="5877532" y="1063255"/>
            <a:ext cx="5312254" cy="1806727"/>
          </a:xfrm>
        </p:spPr>
        <p:txBody>
          <a:bodyPr vert="horz" lIns="91440" tIns="45720" rIns="91440" bIns="45720" rtlCol="0" anchor="t">
            <a:normAutofit/>
          </a:bodyPr>
          <a:lstStyle/>
          <a:p>
            <a:r>
              <a:rPr lang="en-US" sz="4200" i="1" kern="1200" spc="100" baseline="0">
                <a:solidFill>
                  <a:schemeClr val="tx1">
                    <a:lumMod val="85000"/>
                    <a:lumOff val="15000"/>
                  </a:schemeClr>
                </a:solidFill>
                <a:latin typeface="+mj-lt"/>
                <a:ea typeface="+mj-ea"/>
                <a:cs typeface="+mj-cs"/>
              </a:rPr>
              <a:t>Eläimet ja satuhahmot yksityisetsivinä</a:t>
            </a:r>
          </a:p>
        </p:txBody>
      </p:sp>
      <p:pic>
        <p:nvPicPr>
          <p:cNvPr id="6" name="Kuvan paikkamerkki 5" descr="Kuva, joka sisältää kohteen teksti, koira, nisäkäs, Lapsitaide&#10;&#10;Kuvaus luotu automaattisesti">
            <a:extLst>
              <a:ext uri="{FF2B5EF4-FFF2-40B4-BE49-F238E27FC236}">
                <a16:creationId xmlns:a16="http://schemas.microsoft.com/office/drawing/2014/main" id="{EB6B9EAF-3816-80B4-FDAE-CC8C698574B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3274" r="1" b="5025"/>
          <a:stretch/>
        </p:blipFill>
        <p:spPr>
          <a:xfrm>
            <a:off x="1" y="10"/>
            <a:ext cx="5215066" cy="6857990"/>
          </a:xfrm>
          <a:custGeom>
            <a:avLst/>
            <a:gdLst/>
            <a:ahLst/>
            <a:cxnLst/>
            <a:rect l="l" t="t" r="r" b="b"/>
            <a:pathLst>
              <a:path w="5215066" h="6845983">
                <a:moveTo>
                  <a:pt x="0" y="0"/>
                </a:moveTo>
                <a:lnTo>
                  <a:pt x="3197713" y="0"/>
                </a:lnTo>
                <a:lnTo>
                  <a:pt x="3259787" y="39795"/>
                </a:lnTo>
                <a:cubicBezTo>
                  <a:pt x="4439462" y="836768"/>
                  <a:pt x="5215066" y="2186425"/>
                  <a:pt x="5215066" y="3717234"/>
                </a:cubicBezTo>
                <a:cubicBezTo>
                  <a:pt x="5215066" y="4788800"/>
                  <a:pt x="4835020" y="5771602"/>
                  <a:pt x="4202364" y="6538204"/>
                </a:cubicBezTo>
                <a:lnTo>
                  <a:pt x="3922635" y="6845983"/>
                </a:lnTo>
                <a:lnTo>
                  <a:pt x="0" y="6845983"/>
                </a:lnTo>
                <a:close/>
              </a:path>
            </a:pathLst>
          </a:custGeom>
        </p:spPr>
      </p:pic>
      <p:cxnSp>
        <p:nvCxnSpPr>
          <p:cNvPr id="15" name="Straight Connector 14">
            <a:extLst>
              <a:ext uri="{FF2B5EF4-FFF2-40B4-BE49-F238E27FC236}">
                <a16:creationId xmlns:a16="http://schemas.microsoft.com/office/drawing/2014/main" id="{C1FC086D-39EC-448D-97E7-FF232355AE1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86332" y="3088919"/>
            <a:ext cx="521208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kstin paikkamerkki 2">
            <a:extLst>
              <a:ext uri="{FF2B5EF4-FFF2-40B4-BE49-F238E27FC236}">
                <a16:creationId xmlns:a16="http://schemas.microsoft.com/office/drawing/2014/main" id="{3A60C9CF-819C-33D2-EE48-C054103E3251}"/>
              </a:ext>
            </a:extLst>
          </p:cNvPr>
          <p:cNvSpPr>
            <a:spLocks noGrp="1"/>
          </p:cNvSpPr>
          <p:nvPr>
            <p:ph type="body" sz="half" idx="2"/>
          </p:nvPr>
        </p:nvSpPr>
        <p:spPr>
          <a:xfrm>
            <a:off x="5877532" y="3309582"/>
            <a:ext cx="5312254" cy="2485157"/>
          </a:xfrm>
        </p:spPr>
        <p:txBody>
          <a:bodyPr vert="horz" lIns="91440" tIns="45720" rIns="91440" bIns="45720" rtlCol="0">
            <a:normAutofit/>
          </a:bodyPr>
          <a:lstStyle/>
          <a:p>
            <a:pPr marL="182880">
              <a:lnSpc>
                <a:spcPct val="100000"/>
              </a:lnSpc>
            </a:pPr>
            <a:r>
              <a:rPr lang="en-US" sz="800" b="0" i="0">
                <a:effectLst/>
              </a:rPr>
              <a:t>Harva tietää, että Vilskeen kaupungin järjestyksenvalvojalla Nysä Nörtillä on mielikuvitusystävä nimeltä Pikkirii. Se johtuu varmaankin siitä, että Pikkirii on hyvin pieni ja hiljainen otus. Sen lempipuuhaa on nukkua Nysä Nörtin isoäidiltä perityssä kahvipannussa patalappu peittonaan.</a:t>
            </a:r>
            <a:br>
              <a:rPr lang="en-US" sz="800"/>
            </a:br>
            <a:br>
              <a:rPr lang="en-US" sz="800"/>
            </a:br>
            <a:r>
              <a:rPr lang="en-US" sz="800" b="0" i="0">
                <a:effectLst/>
              </a:rPr>
              <a:t>Mutta Vilskeessä on alkanut tapahtua kummia. Sukkia, myssyjä ja jopa kenkiä häviää aivan itsestään. Kaupunkilaisia on alkanut suorastaan pelottaa. Järjestyksenvalvoja Nysä Nörtti raapii neuvottomana päätään, mutta Pikkirii päättää toimia. Pikkiriin pulmatoimisto on pian valmis pelastamaan kaupunkilaiset näkymättömältä kaiken kadottajalta!</a:t>
            </a:r>
            <a:br>
              <a:rPr lang="en-US" sz="800"/>
            </a:br>
            <a:br>
              <a:rPr lang="en-US" sz="800"/>
            </a:br>
            <a:r>
              <a:rPr lang="en-US" sz="800" b="0" i="0">
                <a:effectLst/>
              </a:rPr>
              <a:t>Pikkiriin pulmatoimisto on helppolukuinen ja sopivasti jännittävä sarja juuri lukemaan oppineille. Sarja perustuu Reetta Niemelän ja Katri Kirkkopellon Vilske-aapiseen luomaan kiehtovaan ja hassunhauskaan satumaailmaan.</a:t>
            </a:r>
            <a:br>
              <a:rPr lang="en-US" sz="800"/>
            </a:br>
            <a:br>
              <a:rPr lang="en-US" sz="800"/>
            </a:br>
            <a:r>
              <a:rPr lang="en-US" sz="800" b="0" i="0">
                <a:effectLst/>
              </a:rPr>
              <a:t>Reetta Niemelä on palkittu runoilija ja lastenkirjailija. Niemelä toimii aktiivisesti lastenkulttuurin saralla, ja on mm. toteuttanut sanataidepajoja ja esiintynyt päiväkodeissa ja kouluissa ympäri Suomen. Niemelän ehtymättömästä mielikuvituksesta ovat saaneet alkunsa myös rakastetut Vilske-aapisen tarinat.</a:t>
            </a:r>
          </a:p>
          <a:p>
            <a:pPr marL="182880">
              <a:lnSpc>
                <a:spcPct val="100000"/>
              </a:lnSpc>
            </a:pPr>
            <a:r>
              <a:rPr lang="en-US" sz="800"/>
              <a:t>Lasten Keskus 2018, 52 s. Ikäsuositus: 5+</a:t>
            </a:r>
          </a:p>
        </p:txBody>
      </p:sp>
      <p:sp>
        <p:nvSpPr>
          <p:cNvPr id="17"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1733730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isällön paikkamerkki 5" descr="Kuva, joka sisältää kohteen teksti, Animoidut lastenohjelmat, animaatio, juliste&#10;&#10;Kuvaus luotu automaattisesti">
            <a:extLst>
              <a:ext uri="{FF2B5EF4-FFF2-40B4-BE49-F238E27FC236}">
                <a16:creationId xmlns:a16="http://schemas.microsoft.com/office/drawing/2014/main" id="{84416F14-3BF2-2747-AAA0-B83D256791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33452" y="231315"/>
            <a:ext cx="2868261" cy="3985451"/>
          </a:xfrm>
        </p:spPr>
      </p:pic>
      <p:sp>
        <p:nvSpPr>
          <p:cNvPr id="3" name="Tekstin paikkamerkki 2">
            <a:extLst>
              <a:ext uri="{FF2B5EF4-FFF2-40B4-BE49-F238E27FC236}">
                <a16:creationId xmlns:a16="http://schemas.microsoft.com/office/drawing/2014/main" id="{2DA89C5E-9301-27EC-207D-9A35423609C9}"/>
              </a:ext>
            </a:extLst>
          </p:cNvPr>
          <p:cNvSpPr>
            <a:spLocks noGrp="1"/>
          </p:cNvSpPr>
          <p:nvPr>
            <p:ph type="body" sz="half" idx="2"/>
          </p:nvPr>
        </p:nvSpPr>
        <p:spPr/>
        <p:txBody>
          <a:bodyPr>
            <a:normAutofit fontScale="32500" lnSpcReduction="20000"/>
          </a:bodyPr>
          <a:lstStyle/>
          <a:p>
            <a:pPr algn="l"/>
            <a:r>
              <a:rPr lang="fi-FI" b="1" i="0" dirty="0">
                <a:solidFill>
                  <a:srgbClr val="526069"/>
                </a:solidFill>
                <a:effectLst/>
                <a:latin typeface="Livvic" panose="020F0502020204030204" pitchFamily="2" charset="0"/>
              </a:rPr>
              <a:t>Ann-Katrin </a:t>
            </a:r>
            <a:r>
              <a:rPr lang="fi-FI" b="1" i="0" dirty="0" err="1">
                <a:solidFill>
                  <a:srgbClr val="526069"/>
                </a:solidFill>
                <a:effectLst/>
                <a:latin typeface="Livvic" panose="020F0502020204030204" pitchFamily="2" charset="0"/>
              </a:rPr>
              <a:t>Heger</a:t>
            </a:r>
            <a:r>
              <a:rPr lang="fi-FI" b="0" i="0" dirty="0">
                <a:solidFill>
                  <a:srgbClr val="526069"/>
                </a:solidFill>
                <a:effectLst/>
                <a:latin typeface="Livvic" panose="020F0502020204030204" pitchFamily="2" charset="0"/>
              </a:rPr>
              <a:t>, </a:t>
            </a:r>
            <a:r>
              <a:rPr lang="fi-FI" b="1" i="0" dirty="0" err="1">
                <a:solidFill>
                  <a:srgbClr val="526069"/>
                </a:solidFill>
                <a:effectLst/>
                <a:latin typeface="Livvic" panose="020F0502020204030204" pitchFamily="2" charset="0"/>
              </a:rPr>
              <a:t>Dominik</a:t>
            </a:r>
            <a:r>
              <a:rPr lang="fi-FI" b="1" i="0" dirty="0">
                <a:solidFill>
                  <a:srgbClr val="526069"/>
                </a:solidFill>
                <a:effectLst/>
                <a:latin typeface="Livvic" panose="020F0502020204030204" pitchFamily="2" charset="0"/>
              </a:rPr>
              <a:t> </a:t>
            </a:r>
            <a:r>
              <a:rPr lang="fi-FI" b="1" i="0" dirty="0" err="1">
                <a:solidFill>
                  <a:srgbClr val="526069"/>
                </a:solidFill>
                <a:effectLst/>
                <a:latin typeface="Livvic" panose="020F0502020204030204" pitchFamily="2" charset="0"/>
              </a:rPr>
              <a:t>Rupp</a:t>
            </a:r>
            <a:endParaRPr lang="fi-FI" b="0" i="0" dirty="0">
              <a:solidFill>
                <a:srgbClr val="526069"/>
              </a:solidFill>
              <a:effectLst/>
              <a:latin typeface="Livvic" panose="020F0502020204030204" pitchFamily="2" charset="0"/>
            </a:endParaRPr>
          </a:p>
          <a:p>
            <a:pPr algn="l"/>
            <a:r>
              <a:rPr lang="fi-FI" b="0" i="0" dirty="0">
                <a:solidFill>
                  <a:srgbClr val="526069"/>
                </a:solidFill>
                <a:effectLst/>
                <a:latin typeface="Livvic" panose="020F0502020204030204" pitchFamily="2" charset="0"/>
              </a:rPr>
              <a:t>Kana ja pässi johtavat uutta etsivätoimistoa heinäparvelta. Aluksi on hiljaista, mutta eräänä päivänä maatilan possu huomaa pihalla pelottavan ja harmaan olennon…</a:t>
            </a:r>
          </a:p>
          <a:p>
            <a:pPr algn="l"/>
            <a:r>
              <a:rPr lang="fi-FI" b="0" i="0" dirty="0">
                <a:solidFill>
                  <a:srgbClr val="526069"/>
                </a:solidFill>
                <a:effectLst/>
                <a:latin typeface="Livvic" panose="020F0502020204030204" pitchFamily="2" charset="0"/>
              </a:rPr>
              <a:t>Hiippaileeko siellä susi? Kuten tiedetään, lampaat eivät pidä niistä! Kanan aivoilla ja pässin päällä tilannetta tarkkaillaan, ja höyhenetkin pöllyävät. Saako etsivätoimisto ratkaistua arvoituksen kahdestaan, vai tarvitaanko tehtävässä apujoukkoja?</a:t>
            </a:r>
          </a:p>
          <a:p>
            <a:pPr algn="l"/>
            <a:r>
              <a:rPr lang="fi-FI" b="0" i="0" dirty="0">
                <a:solidFill>
                  <a:srgbClr val="526069"/>
                </a:solidFill>
                <a:effectLst/>
                <a:latin typeface="Livvic" panose="020F0502020204030204" pitchFamily="2" charset="0"/>
              </a:rPr>
              <a:t> </a:t>
            </a:r>
          </a:p>
          <a:p>
            <a:pPr algn="l"/>
            <a:r>
              <a:rPr lang="fi-FI" b="0" i="0" dirty="0">
                <a:solidFill>
                  <a:srgbClr val="526069"/>
                </a:solidFill>
                <a:effectLst/>
                <a:latin typeface="Livvic" panose="020F0502020204030204" pitchFamily="2" charset="0"/>
              </a:rPr>
              <a:t>Suomennos: Seija Kallinen</a:t>
            </a:r>
          </a:p>
          <a:p>
            <a:r>
              <a:rPr lang="fi-FI" dirty="0"/>
              <a:t>Mäkelä 2020, 77 s. </a:t>
            </a:r>
          </a:p>
        </p:txBody>
      </p:sp>
      <p:sp>
        <p:nvSpPr>
          <p:cNvPr id="4" name="Otsikko 3">
            <a:extLst>
              <a:ext uri="{FF2B5EF4-FFF2-40B4-BE49-F238E27FC236}">
                <a16:creationId xmlns:a16="http://schemas.microsoft.com/office/drawing/2014/main" id="{C909179E-D04A-EA9D-DF87-4F00CFCE72EE}"/>
              </a:ext>
            </a:extLst>
          </p:cNvPr>
          <p:cNvSpPr>
            <a:spLocks noGrp="1"/>
          </p:cNvSpPr>
          <p:nvPr>
            <p:ph type="title"/>
          </p:nvPr>
        </p:nvSpPr>
        <p:spPr/>
        <p:txBody>
          <a:bodyPr>
            <a:normAutofit fontScale="90000"/>
          </a:bodyPr>
          <a:lstStyle/>
          <a:p>
            <a:r>
              <a:rPr lang="fi-FI" dirty="0"/>
              <a:t>Maatilalla tapahtuu – eläimet vauhdissa</a:t>
            </a:r>
          </a:p>
        </p:txBody>
      </p:sp>
      <p:pic>
        <p:nvPicPr>
          <p:cNvPr id="8" name="Kuva 7" descr="Kuva, joka sisältää kohteen teksti, animaatio, Animoidut lastenohjelmat, kuvitus&#10;&#10;Kuvaus luotu automaattisesti">
            <a:extLst>
              <a:ext uri="{FF2B5EF4-FFF2-40B4-BE49-F238E27FC236}">
                <a16:creationId xmlns:a16="http://schemas.microsoft.com/office/drawing/2014/main" id="{F61712E6-D3CC-39F8-A601-680C990B42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0332" y="1361440"/>
            <a:ext cx="2676525" cy="3810000"/>
          </a:xfrm>
          <a:prstGeom prst="rect">
            <a:avLst/>
          </a:prstGeom>
        </p:spPr>
      </p:pic>
      <p:pic>
        <p:nvPicPr>
          <p:cNvPr id="10" name="Kuva 9" descr="Kuva, joka sisältää kohteen teksti, piirros, kuvitus, animaatio&#10;&#10;Kuvaus luotu automaattisesti">
            <a:extLst>
              <a:ext uri="{FF2B5EF4-FFF2-40B4-BE49-F238E27FC236}">
                <a16:creationId xmlns:a16="http://schemas.microsoft.com/office/drawing/2014/main" id="{AA3C7D07-8F9A-F05E-77F5-B096572B0E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15475" y="3048000"/>
            <a:ext cx="2676525" cy="3810000"/>
          </a:xfrm>
          <a:prstGeom prst="rect">
            <a:avLst/>
          </a:prstGeom>
        </p:spPr>
      </p:pic>
    </p:spTree>
    <p:extLst>
      <p:ext uri="{BB962C8B-B14F-4D97-AF65-F5344CB8AC3E}">
        <p14:creationId xmlns:p14="http://schemas.microsoft.com/office/powerpoint/2010/main" val="21704721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p:nvSpPr>
          <p:cNvPr id="30" name="Freeform 6">
            <a:extLst>
              <a:ext uri="{FF2B5EF4-FFF2-40B4-BE49-F238E27FC236}">
                <a16:creationId xmlns:a16="http://schemas.microsoft.com/office/drawing/2014/main" id="{72411438-92A5-42B0-9C54-EA4FB32AC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useBgFill="1">
        <p:nvSpPr>
          <p:cNvPr id="32" name="Rectangle 31">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tsikko 3">
            <a:extLst>
              <a:ext uri="{FF2B5EF4-FFF2-40B4-BE49-F238E27FC236}">
                <a16:creationId xmlns:a16="http://schemas.microsoft.com/office/drawing/2014/main" id="{FD4F37AE-A8D5-617A-0A5B-394339C84D9C}"/>
              </a:ext>
            </a:extLst>
          </p:cNvPr>
          <p:cNvSpPr>
            <a:spLocks noGrp="1"/>
          </p:cNvSpPr>
          <p:nvPr>
            <p:ph type="title"/>
          </p:nvPr>
        </p:nvSpPr>
        <p:spPr>
          <a:xfrm>
            <a:off x="7885744" y="691762"/>
            <a:ext cx="3541205" cy="1706649"/>
          </a:xfrm>
        </p:spPr>
        <p:txBody>
          <a:bodyPr vert="horz" lIns="91440" tIns="45720" rIns="91440" bIns="45720" rtlCol="0" anchor="ctr">
            <a:normAutofit/>
          </a:bodyPr>
          <a:lstStyle/>
          <a:p>
            <a:r>
              <a:rPr lang="en-US" sz="2600" b="1" i="1" kern="1200" spc="100" baseline="0">
                <a:solidFill>
                  <a:schemeClr val="tx1">
                    <a:lumMod val="85000"/>
                    <a:lumOff val="15000"/>
                  </a:schemeClr>
                </a:solidFill>
                <a:latin typeface="+mj-lt"/>
                <a:ea typeface="+mj-ea"/>
                <a:cs typeface="+mj-cs"/>
              </a:rPr>
              <a:t>Jännityshyllystä:</a:t>
            </a:r>
            <a:br>
              <a:rPr lang="en-US" sz="2600" b="1" i="1" kern="1200" spc="100" baseline="0">
                <a:solidFill>
                  <a:schemeClr val="tx1">
                    <a:lumMod val="85000"/>
                    <a:lumOff val="15000"/>
                  </a:schemeClr>
                </a:solidFill>
                <a:latin typeface="+mj-lt"/>
                <a:ea typeface="+mj-ea"/>
                <a:cs typeface="+mj-cs"/>
              </a:rPr>
            </a:br>
            <a:r>
              <a:rPr lang="en-US" sz="2600" b="1" i="1" kern="1200" spc="100" baseline="0">
                <a:solidFill>
                  <a:schemeClr val="tx1">
                    <a:lumMod val="85000"/>
                    <a:lumOff val="15000"/>
                  </a:schemeClr>
                </a:solidFill>
                <a:latin typeface="+mj-lt"/>
                <a:ea typeface="+mj-ea"/>
                <a:cs typeface="+mj-cs"/>
              </a:rPr>
              <a:t>JP Koskinen Mysteerijengi -sarja</a:t>
            </a:r>
          </a:p>
        </p:txBody>
      </p:sp>
      <p:pic>
        <p:nvPicPr>
          <p:cNvPr id="6" name="Kuvan paikkamerkki 5" descr="Kuva, joka sisältää kohteen teksti, Ihmisen kasvot, kirja, juliste&#10;&#10;Kuvaus luotu automaattisesti">
            <a:extLst>
              <a:ext uri="{FF2B5EF4-FFF2-40B4-BE49-F238E27FC236}">
                <a16:creationId xmlns:a16="http://schemas.microsoft.com/office/drawing/2014/main" id="{2D50D814-85E0-9931-DBA5-A43A81EFDF2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r="-3" b="12877"/>
          <a:stretch/>
        </p:blipFill>
        <p:spPr>
          <a:xfrm>
            <a:off x="296013" y="347237"/>
            <a:ext cx="2983940" cy="3923955"/>
          </a:xfrm>
          <a:prstGeom prst="rect">
            <a:avLst/>
          </a:prstGeom>
        </p:spPr>
      </p:pic>
      <p:pic>
        <p:nvPicPr>
          <p:cNvPr id="8" name="Kuva 7" descr="Kuva, joka sisältää kohteen teksti, fiktio, Animoidut lastenohjelmat, animaatio&#10;&#10;Kuvaus luotu automaattisesti">
            <a:extLst>
              <a:ext uri="{FF2B5EF4-FFF2-40B4-BE49-F238E27FC236}">
                <a16:creationId xmlns:a16="http://schemas.microsoft.com/office/drawing/2014/main" id="{927BC97E-F632-F0A5-01C7-26156A9914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8449" y="3193136"/>
            <a:ext cx="1808206" cy="2881602"/>
          </a:xfrm>
          <a:prstGeom prst="rect">
            <a:avLst/>
          </a:prstGeom>
        </p:spPr>
      </p:pic>
      <p:cxnSp>
        <p:nvCxnSpPr>
          <p:cNvPr id="34" name="Straight Connector 33">
            <a:extLst>
              <a:ext uri="{FF2B5EF4-FFF2-40B4-BE49-F238E27FC236}">
                <a16:creationId xmlns:a16="http://schemas.microsoft.com/office/drawing/2014/main" id="{61A0812C-8DCE-4CA2-904B-A5A5C12CA4F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2660" y="1005840"/>
            <a:ext cx="0" cy="58521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kstin paikkamerkki 2">
            <a:extLst>
              <a:ext uri="{FF2B5EF4-FFF2-40B4-BE49-F238E27FC236}">
                <a16:creationId xmlns:a16="http://schemas.microsoft.com/office/drawing/2014/main" id="{A7102507-132F-80CD-8672-117C6136EECA}"/>
              </a:ext>
            </a:extLst>
          </p:cNvPr>
          <p:cNvSpPr>
            <a:spLocks noGrp="1"/>
          </p:cNvSpPr>
          <p:nvPr>
            <p:ph type="body" sz="half" idx="2"/>
          </p:nvPr>
        </p:nvSpPr>
        <p:spPr>
          <a:xfrm>
            <a:off x="7888666" y="2623930"/>
            <a:ext cx="3541205" cy="3158160"/>
          </a:xfrm>
        </p:spPr>
        <p:txBody>
          <a:bodyPr vert="horz" lIns="91440" tIns="45720" rIns="91440" bIns="45720" rtlCol="0">
            <a:normAutofit/>
          </a:bodyPr>
          <a:lstStyle/>
          <a:p>
            <a:pPr marL="182880">
              <a:lnSpc>
                <a:spcPct val="100000"/>
              </a:lnSpc>
            </a:pPr>
            <a:r>
              <a:rPr lang="en-US" sz="1000" b="0" i="0">
                <a:effectLst/>
              </a:rPr>
              <a:t>Mysteerijengi ratkoo oudoimmatkin tapaukset! Alakoululaisten jännityssarja alkaa.</a:t>
            </a:r>
            <a:br>
              <a:rPr lang="en-US" sz="1000"/>
            </a:br>
            <a:br>
              <a:rPr lang="en-US" sz="1000"/>
            </a:br>
            <a:r>
              <a:rPr lang="en-US" sz="1000" b="0" i="0">
                <a:effectLst/>
              </a:rPr>
              <a:t>Nico, Mimosa ja Iivo ovat kiinnostuneet kaikesta kummallisesta. Kun kolmikko kuulee, että Rikhardinkadun kirjastossa kummittelee, he päättävät ryhtyä tutkimaan asiaa ja perustavat Mysteerijengin. Lopulta jengiin liittyy myös Iivon isotäti Elina, joka on todellinen kummitusasiantuntija.</a:t>
            </a:r>
            <a:br>
              <a:rPr lang="en-US" sz="1000"/>
            </a:br>
            <a:br>
              <a:rPr lang="en-US" sz="1000"/>
            </a:br>
            <a:r>
              <a:rPr lang="en-US" sz="1000" b="0" i="0">
                <a:effectLst/>
              </a:rPr>
              <a:t>Mutta mitä outoa on tekeillä kirjastossa, jossa kirjat putoilevat öisin hyllystä? Mitä kummitukset haluavat ja pitääkö niitä pelätä? Mysteerijengi ottaa asiasta selvää, vaikka seikkailu saa polvet tutisemaan ja hiukset nousemaan pystyyn! Kirjastossa kukaan ei kuule huutoasi, sillä siellä pitää olla hiljaa.</a:t>
            </a:r>
          </a:p>
          <a:p>
            <a:pPr marL="182880">
              <a:lnSpc>
                <a:spcPct val="100000"/>
              </a:lnSpc>
            </a:pPr>
            <a:r>
              <a:rPr lang="en-US" sz="1000"/>
              <a:t>Karisto 2022, 89 s.</a:t>
            </a:r>
          </a:p>
        </p:txBody>
      </p:sp>
      <p:sp>
        <p:nvSpPr>
          <p:cNvPr id="36"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pic>
        <p:nvPicPr>
          <p:cNvPr id="10" name="Kuva 9" descr="Kuva, joka sisältää kohteen teksti, Ihmisen kasvot, vaate, juliste&#10;&#10;Kuvaus luotu automaattisesti">
            <a:extLst>
              <a:ext uri="{FF2B5EF4-FFF2-40B4-BE49-F238E27FC236}">
                <a16:creationId xmlns:a16="http://schemas.microsoft.com/office/drawing/2014/main" id="{71C82C84-033D-1DCD-04C4-68FF0AA8B3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5465" y="2189692"/>
            <a:ext cx="1764981" cy="2881601"/>
          </a:xfrm>
          <a:prstGeom prst="rect">
            <a:avLst/>
          </a:prstGeom>
        </p:spPr>
      </p:pic>
      <p:sp>
        <p:nvSpPr>
          <p:cNvPr id="12" name="Tekstiruutu 11">
            <a:extLst>
              <a:ext uri="{FF2B5EF4-FFF2-40B4-BE49-F238E27FC236}">
                <a16:creationId xmlns:a16="http://schemas.microsoft.com/office/drawing/2014/main" id="{8C54DD86-FEE2-1ED7-4AFE-28875D1E987D}"/>
              </a:ext>
            </a:extLst>
          </p:cNvPr>
          <p:cNvSpPr txBox="1"/>
          <p:nvPr/>
        </p:nvSpPr>
        <p:spPr>
          <a:xfrm>
            <a:off x="812800" y="4917440"/>
            <a:ext cx="1686560" cy="369332"/>
          </a:xfrm>
          <a:prstGeom prst="rect">
            <a:avLst/>
          </a:prstGeom>
          <a:noFill/>
        </p:spPr>
        <p:txBody>
          <a:bodyPr wrap="square" rtlCol="0">
            <a:spAutoFit/>
          </a:bodyPr>
          <a:lstStyle/>
          <a:p>
            <a:r>
              <a:rPr lang="fi-FI" dirty="0"/>
              <a:t>2022</a:t>
            </a:r>
          </a:p>
        </p:txBody>
      </p:sp>
      <p:sp>
        <p:nvSpPr>
          <p:cNvPr id="14" name="Tekstiruutu 13">
            <a:extLst>
              <a:ext uri="{FF2B5EF4-FFF2-40B4-BE49-F238E27FC236}">
                <a16:creationId xmlns:a16="http://schemas.microsoft.com/office/drawing/2014/main" id="{7E7E5D6D-984E-E923-509B-2E3EF8BBF265}"/>
              </a:ext>
            </a:extLst>
          </p:cNvPr>
          <p:cNvSpPr txBox="1"/>
          <p:nvPr/>
        </p:nvSpPr>
        <p:spPr>
          <a:xfrm>
            <a:off x="3425465" y="5648960"/>
            <a:ext cx="1329415" cy="369332"/>
          </a:xfrm>
          <a:prstGeom prst="rect">
            <a:avLst/>
          </a:prstGeom>
          <a:noFill/>
        </p:spPr>
        <p:txBody>
          <a:bodyPr wrap="square" rtlCol="0">
            <a:spAutoFit/>
          </a:bodyPr>
          <a:lstStyle/>
          <a:p>
            <a:r>
              <a:rPr lang="fi-FI" dirty="0"/>
              <a:t>2023</a:t>
            </a:r>
          </a:p>
        </p:txBody>
      </p:sp>
      <p:sp>
        <p:nvSpPr>
          <p:cNvPr id="16" name="Tekstiruutu 15">
            <a:extLst>
              <a:ext uri="{FF2B5EF4-FFF2-40B4-BE49-F238E27FC236}">
                <a16:creationId xmlns:a16="http://schemas.microsoft.com/office/drawing/2014/main" id="{0AE129D3-FCDA-079A-3B43-A9E0419DCD1D}"/>
              </a:ext>
            </a:extLst>
          </p:cNvPr>
          <p:cNvSpPr txBox="1"/>
          <p:nvPr/>
        </p:nvSpPr>
        <p:spPr>
          <a:xfrm>
            <a:off x="5557520" y="6431280"/>
            <a:ext cx="1178557" cy="369332"/>
          </a:xfrm>
          <a:prstGeom prst="rect">
            <a:avLst/>
          </a:prstGeom>
          <a:noFill/>
        </p:spPr>
        <p:txBody>
          <a:bodyPr wrap="square" rtlCol="0">
            <a:spAutoFit/>
          </a:bodyPr>
          <a:lstStyle/>
          <a:p>
            <a:r>
              <a:rPr lang="fi-FI" dirty="0"/>
              <a:t>2024</a:t>
            </a:r>
          </a:p>
        </p:txBody>
      </p:sp>
    </p:spTree>
    <p:extLst>
      <p:ext uri="{BB962C8B-B14F-4D97-AF65-F5344CB8AC3E}">
        <p14:creationId xmlns:p14="http://schemas.microsoft.com/office/powerpoint/2010/main" val="133221076"/>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72411438-92A5-42B0-9C54-EA4FB32AC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useBgFill="1">
        <p:nvSpPr>
          <p:cNvPr id="13" name="Rectangle 12">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tsikko 3">
            <a:extLst>
              <a:ext uri="{FF2B5EF4-FFF2-40B4-BE49-F238E27FC236}">
                <a16:creationId xmlns:a16="http://schemas.microsoft.com/office/drawing/2014/main" id="{0AD85934-E6CE-93E7-B552-E7A225A3B90A}"/>
              </a:ext>
            </a:extLst>
          </p:cNvPr>
          <p:cNvSpPr>
            <a:spLocks noGrp="1"/>
          </p:cNvSpPr>
          <p:nvPr>
            <p:ph type="title"/>
          </p:nvPr>
        </p:nvSpPr>
        <p:spPr>
          <a:xfrm>
            <a:off x="5877532" y="1063255"/>
            <a:ext cx="5312254" cy="1806727"/>
          </a:xfrm>
        </p:spPr>
        <p:txBody>
          <a:bodyPr vert="horz" lIns="91440" tIns="45720" rIns="91440" bIns="45720" rtlCol="0" anchor="t">
            <a:normAutofit/>
          </a:bodyPr>
          <a:lstStyle/>
          <a:p>
            <a:r>
              <a:rPr lang="en-US" sz="6000" i="1" kern="1200" spc="100" baseline="0" dirty="0">
                <a:solidFill>
                  <a:schemeClr val="tx1">
                    <a:lumMod val="85000"/>
                    <a:lumOff val="15000"/>
                  </a:schemeClr>
                </a:solidFill>
                <a:latin typeface="+mj-lt"/>
                <a:ea typeface="+mj-ea"/>
                <a:cs typeface="+mj-cs"/>
              </a:rPr>
              <a:t>Jari </a:t>
            </a:r>
            <a:r>
              <a:rPr lang="en-US" sz="6000" i="1" kern="1200" spc="100" baseline="0" dirty="0" err="1">
                <a:solidFill>
                  <a:schemeClr val="tx1">
                    <a:lumMod val="85000"/>
                    <a:lumOff val="15000"/>
                  </a:schemeClr>
                </a:solidFill>
                <a:latin typeface="+mj-lt"/>
                <a:ea typeface="+mj-ea"/>
                <a:cs typeface="+mj-cs"/>
              </a:rPr>
              <a:t>Mäkipää</a:t>
            </a:r>
            <a:endParaRPr lang="en-US" sz="6000" i="1" kern="1200" spc="100" baseline="0" dirty="0">
              <a:solidFill>
                <a:schemeClr val="tx1">
                  <a:lumMod val="85000"/>
                  <a:lumOff val="15000"/>
                </a:schemeClr>
              </a:solidFill>
              <a:latin typeface="+mj-lt"/>
              <a:ea typeface="+mj-ea"/>
              <a:cs typeface="+mj-cs"/>
            </a:endParaRPr>
          </a:p>
        </p:txBody>
      </p:sp>
      <p:pic>
        <p:nvPicPr>
          <p:cNvPr id="6" name="Sisällön paikkamerkki 5" descr="Kuva, joka sisältää kohteen henkilö, Ihmisen kasvot, hymy, vaate&#10;&#10;Kuvaus luotu automaattisesti">
            <a:extLst>
              <a:ext uri="{FF2B5EF4-FFF2-40B4-BE49-F238E27FC236}">
                <a16:creationId xmlns:a16="http://schemas.microsoft.com/office/drawing/2014/main" id="{9A60E9FF-9052-BCE3-4817-E02999FA745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1" b="12330"/>
          <a:stretch/>
        </p:blipFill>
        <p:spPr>
          <a:xfrm>
            <a:off x="1" y="10"/>
            <a:ext cx="5215066" cy="6857990"/>
          </a:xfrm>
          <a:custGeom>
            <a:avLst/>
            <a:gdLst/>
            <a:ahLst/>
            <a:cxnLst/>
            <a:rect l="l" t="t" r="r" b="b"/>
            <a:pathLst>
              <a:path w="5215066" h="6845983">
                <a:moveTo>
                  <a:pt x="0" y="0"/>
                </a:moveTo>
                <a:lnTo>
                  <a:pt x="3197713" y="0"/>
                </a:lnTo>
                <a:lnTo>
                  <a:pt x="3259787" y="39795"/>
                </a:lnTo>
                <a:cubicBezTo>
                  <a:pt x="4439462" y="836768"/>
                  <a:pt x="5215066" y="2186425"/>
                  <a:pt x="5215066" y="3717234"/>
                </a:cubicBezTo>
                <a:cubicBezTo>
                  <a:pt x="5215066" y="4788800"/>
                  <a:pt x="4835020" y="5771602"/>
                  <a:pt x="4202364" y="6538204"/>
                </a:cubicBezTo>
                <a:lnTo>
                  <a:pt x="3922635" y="6845983"/>
                </a:lnTo>
                <a:lnTo>
                  <a:pt x="0" y="6845983"/>
                </a:lnTo>
                <a:close/>
              </a:path>
            </a:pathLst>
          </a:custGeom>
        </p:spPr>
      </p:pic>
      <p:cxnSp>
        <p:nvCxnSpPr>
          <p:cNvPr id="15" name="Straight Connector 14">
            <a:extLst>
              <a:ext uri="{FF2B5EF4-FFF2-40B4-BE49-F238E27FC236}">
                <a16:creationId xmlns:a16="http://schemas.microsoft.com/office/drawing/2014/main" id="{C1FC086D-39EC-448D-97E7-FF232355AE1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86332" y="3088919"/>
            <a:ext cx="521208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kstin paikkamerkki 2">
            <a:extLst>
              <a:ext uri="{FF2B5EF4-FFF2-40B4-BE49-F238E27FC236}">
                <a16:creationId xmlns:a16="http://schemas.microsoft.com/office/drawing/2014/main" id="{27EA1681-F22B-47E3-433F-42AFD6529C9D}"/>
              </a:ext>
            </a:extLst>
          </p:cNvPr>
          <p:cNvSpPr>
            <a:spLocks noGrp="1"/>
          </p:cNvSpPr>
          <p:nvPr>
            <p:ph type="body" sz="half" idx="2"/>
          </p:nvPr>
        </p:nvSpPr>
        <p:spPr>
          <a:xfrm>
            <a:off x="5877532" y="3309582"/>
            <a:ext cx="5312254" cy="2485157"/>
          </a:xfrm>
        </p:spPr>
        <p:txBody>
          <a:bodyPr vert="horz" lIns="91440" tIns="45720" rIns="91440" bIns="45720" rtlCol="0">
            <a:normAutofit fontScale="77500" lnSpcReduction="20000"/>
          </a:bodyPr>
          <a:lstStyle/>
          <a:p>
            <a:pPr marL="182880"/>
            <a:r>
              <a:rPr lang="fi-FI" b="0" i="0" dirty="0">
                <a:solidFill>
                  <a:srgbClr val="000000"/>
                </a:solidFill>
                <a:effectLst/>
                <a:latin typeface="Lora" pitchFamily="2" charset="0"/>
              </a:rPr>
              <a:t>Tamperelainen </a:t>
            </a:r>
            <a:r>
              <a:rPr lang="fi-FI" b="1" i="0" dirty="0">
                <a:solidFill>
                  <a:srgbClr val="000000"/>
                </a:solidFill>
                <a:effectLst/>
                <a:latin typeface="Lora" pitchFamily="2" charset="0"/>
              </a:rPr>
              <a:t>Jari Mäkipää</a:t>
            </a:r>
            <a:r>
              <a:rPr lang="fi-FI" b="0" i="0" dirty="0">
                <a:solidFill>
                  <a:srgbClr val="000000"/>
                </a:solidFill>
                <a:effectLst/>
                <a:latin typeface="Lora" pitchFamily="2" charset="0"/>
              </a:rPr>
              <a:t> (s. 1978) tunnetaan Etsiväkerho Hurrikaanin seikkailuista kertovasta kirjasarjasta. Lisäksi hän käsikirjoittaa Ylen Lasten ja nuorten ohjelmien </a:t>
            </a:r>
            <a:r>
              <a:rPr lang="fi-FI" b="0" i="0" dirty="0" err="1">
                <a:solidFill>
                  <a:srgbClr val="000000"/>
                </a:solidFill>
                <a:effectLst/>
                <a:latin typeface="Lora" pitchFamily="2" charset="0"/>
              </a:rPr>
              <a:t>tv-</a:t>
            </a:r>
            <a:r>
              <a:rPr lang="fi-FI" b="0" i="0" dirty="0">
                <a:solidFill>
                  <a:srgbClr val="000000"/>
                </a:solidFill>
                <a:effectLst/>
                <a:latin typeface="Lora" pitchFamily="2" charset="0"/>
              </a:rPr>
              <a:t> ja verkkotuotantoja, kuten </a:t>
            </a:r>
            <a:r>
              <a:rPr lang="fi-FI" b="0" i="0" dirty="0" err="1">
                <a:solidFill>
                  <a:srgbClr val="000000"/>
                </a:solidFill>
                <a:effectLst/>
                <a:latin typeface="Lora" pitchFamily="2" charset="0"/>
              </a:rPr>
              <a:t>Galaxi</a:t>
            </a:r>
            <a:r>
              <a:rPr lang="fi-FI" b="0" i="0" dirty="0">
                <a:solidFill>
                  <a:srgbClr val="000000"/>
                </a:solidFill>
                <a:effectLst/>
                <a:latin typeface="Lora" pitchFamily="2" charset="0"/>
              </a:rPr>
              <a:t> Play ja Rosan koodi. Koulutukseltaan Mäkipää on Master of </a:t>
            </a:r>
            <a:r>
              <a:rPr lang="fi-FI" b="0" i="0" dirty="0" err="1">
                <a:solidFill>
                  <a:srgbClr val="000000"/>
                </a:solidFill>
                <a:effectLst/>
                <a:latin typeface="Lora" pitchFamily="2" charset="0"/>
              </a:rPr>
              <a:t>Arts</a:t>
            </a:r>
            <a:r>
              <a:rPr lang="fi-FI" b="0" i="0" dirty="0">
                <a:solidFill>
                  <a:srgbClr val="000000"/>
                </a:solidFill>
                <a:effectLst/>
                <a:latin typeface="Lora" pitchFamily="2" charset="0"/>
              </a:rPr>
              <a:t> in </a:t>
            </a:r>
            <a:r>
              <a:rPr lang="fi-FI" b="0" i="0" dirty="0" err="1">
                <a:solidFill>
                  <a:srgbClr val="000000"/>
                </a:solidFill>
                <a:effectLst/>
                <a:latin typeface="Lora" pitchFamily="2" charset="0"/>
              </a:rPr>
              <a:t>Screenwriting</a:t>
            </a:r>
            <a:r>
              <a:rPr lang="fi-FI" b="0" i="0" dirty="0">
                <a:solidFill>
                  <a:srgbClr val="000000"/>
                </a:solidFill>
                <a:effectLst/>
                <a:latin typeface="Lora" pitchFamily="2" charset="0"/>
              </a:rPr>
              <a:t> ja medianomi (ylempi AMK).</a:t>
            </a:r>
          </a:p>
          <a:p>
            <a:pPr marL="182880"/>
            <a:r>
              <a:rPr lang="fi-FI" dirty="0">
                <a:solidFill>
                  <a:srgbClr val="000000"/>
                </a:solidFill>
                <a:latin typeface="Lora" pitchFamily="2" charset="0"/>
              </a:rPr>
              <a:t>Haastattelen häntä Suomen dekkariseuran tilaisuudessa Tampereella 28.9. kello 13.00 Metsossa</a:t>
            </a:r>
            <a:endParaRPr lang="en-US" dirty="0"/>
          </a:p>
        </p:txBody>
      </p:sp>
      <p:sp>
        <p:nvSpPr>
          <p:cNvPr id="17"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2399640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72411438-92A5-42B0-9C54-EA4FB32AC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useBgFill="1">
        <p:nvSpPr>
          <p:cNvPr id="13" name="Rectangle 12">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tsikko 3">
            <a:extLst>
              <a:ext uri="{FF2B5EF4-FFF2-40B4-BE49-F238E27FC236}">
                <a16:creationId xmlns:a16="http://schemas.microsoft.com/office/drawing/2014/main" id="{2DF4B48A-3DC1-01B0-927D-3F80E70092C8}"/>
              </a:ext>
            </a:extLst>
          </p:cNvPr>
          <p:cNvSpPr>
            <a:spLocks noGrp="1"/>
          </p:cNvSpPr>
          <p:nvPr>
            <p:ph type="title"/>
          </p:nvPr>
        </p:nvSpPr>
        <p:spPr>
          <a:xfrm>
            <a:off x="5877532" y="1063255"/>
            <a:ext cx="5312254" cy="1806727"/>
          </a:xfrm>
        </p:spPr>
        <p:txBody>
          <a:bodyPr vert="horz" lIns="91440" tIns="45720" rIns="91440" bIns="45720" rtlCol="0" anchor="t">
            <a:normAutofit/>
          </a:bodyPr>
          <a:lstStyle/>
          <a:p>
            <a:r>
              <a:rPr lang="en-US" sz="6000" i="1" kern="1200" spc="100" baseline="0" dirty="0">
                <a:solidFill>
                  <a:schemeClr val="tx1">
                    <a:lumMod val="85000"/>
                    <a:lumOff val="15000"/>
                  </a:schemeClr>
                </a:solidFill>
                <a:latin typeface="+mj-lt"/>
                <a:ea typeface="+mj-ea"/>
                <a:cs typeface="+mj-cs"/>
              </a:rPr>
              <a:t>Kirsti </a:t>
            </a:r>
            <a:r>
              <a:rPr lang="en-US" sz="6000" i="1" kern="1200" spc="100" baseline="0" dirty="0" err="1">
                <a:solidFill>
                  <a:schemeClr val="tx1">
                    <a:lumMod val="85000"/>
                    <a:lumOff val="15000"/>
                  </a:schemeClr>
                </a:solidFill>
                <a:latin typeface="+mj-lt"/>
                <a:ea typeface="+mj-ea"/>
                <a:cs typeface="+mj-cs"/>
              </a:rPr>
              <a:t>Kuronen</a:t>
            </a:r>
            <a:endParaRPr lang="en-US" sz="6000" i="1" kern="1200" spc="100" baseline="0" dirty="0">
              <a:solidFill>
                <a:schemeClr val="tx1">
                  <a:lumMod val="85000"/>
                  <a:lumOff val="15000"/>
                </a:schemeClr>
              </a:solidFill>
              <a:latin typeface="+mj-lt"/>
              <a:ea typeface="+mj-ea"/>
              <a:cs typeface="+mj-cs"/>
            </a:endParaRPr>
          </a:p>
        </p:txBody>
      </p:sp>
      <p:pic>
        <p:nvPicPr>
          <p:cNvPr id="6" name="Sisällön paikkamerkki 5" descr="Kuva, joka sisältää kohteen henkilö, vaate, lumi, piha-&#10;&#10;Kuvaus luotu automaattisesti">
            <a:extLst>
              <a:ext uri="{FF2B5EF4-FFF2-40B4-BE49-F238E27FC236}">
                <a16:creationId xmlns:a16="http://schemas.microsoft.com/office/drawing/2014/main" id="{247E7414-4B05-7625-0CD8-43EA7750A0B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372" r="3" b="3"/>
          <a:stretch/>
        </p:blipFill>
        <p:spPr>
          <a:xfrm>
            <a:off x="1" y="10"/>
            <a:ext cx="5215066" cy="6857990"/>
          </a:xfrm>
          <a:custGeom>
            <a:avLst/>
            <a:gdLst/>
            <a:ahLst/>
            <a:cxnLst/>
            <a:rect l="l" t="t" r="r" b="b"/>
            <a:pathLst>
              <a:path w="5215066" h="6845983">
                <a:moveTo>
                  <a:pt x="0" y="0"/>
                </a:moveTo>
                <a:lnTo>
                  <a:pt x="3197713" y="0"/>
                </a:lnTo>
                <a:lnTo>
                  <a:pt x="3259787" y="39795"/>
                </a:lnTo>
                <a:cubicBezTo>
                  <a:pt x="4439462" y="836768"/>
                  <a:pt x="5215066" y="2186425"/>
                  <a:pt x="5215066" y="3717234"/>
                </a:cubicBezTo>
                <a:cubicBezTo>
                  <a:pt x="5215066" y="4788800"/>
                  <a:pt x="4835020" y="5771602"/>
                  <a:pt x="4202364" y="6538204"/>
                </a:cubicBezTo>
                <a:lnTo>
                  <a:pt x="3922635" y="6845983"/>
                </a:lnTo>
                <a:lnTo>
                  <a:pt x="0" y="6845983"/>
                </a:lnTo>
                <a:close/>
              </a:path>
            </a:pathLst>
          </a:custGeom>
        </p:spPr>
      </p:pic>
      <p:cxnSp>
        <p:nvCxnSpPr>
          <p:cNvPr id="15" name="Straight Connector 14">
            <a:extLst>
              <a:ext uri="{FF2B5EF4-FFF2-40B4-BE49-F238E27FC236}">
                <a16:creationId xmlns:a16="http://schemas.microsoft.com/office/drawing/2014/main" id="{C1FC086D-39EC-448D-97E7-FF232355AE1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86332" y="3088919"/>
            <a:ext cx="521208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kstin paikkamerkki 2">
            <a:extLst>
              <a:ext uri="{FF2B5EF4-FFF2-40B4-BE49-F238E27FC236}">
                <a16:creationId xmlns:a16="http://schemas.microsoft.com/office/drawing/2014/main" id="{24BE5643-693D-8D17-1187-31281D6023DE}"/>
              </a:ext>
            </a:extLst>
          </p:cNvPr>
          <p:cNvSpPr>
            <a:spLocks noGrp="1"/>
          </p:cNvSpPr>
          <p:nvPr>
            <p:ph type="body" sz="half" idx="2"/>
          </p:nvPr>
        </p:nvSpPr>
        <p:spPr>
          <a:xfrm>
            <a:off x="5877532" y="3309582"/>
            <a:ext cx="5312254" cy="2485157"/>
          </a:xfrm>
        </p:spPr>
        <p:txBody>
          <a:bodyPr vert="horz" lIns="91440" tIns="45720" rIns="91440" bIns="45720" rtlCol="0">
            <a:normAutofit fontScale="25000" lnSpcReduction="20000"/>
          </a:bodyPr>
          <a:lstStyle/>
          <a:p>
            <a:pPr algn="l"/>
            <a:r>
              <a:rPr lang="fi-FI" b="0" i="0" dirty="0">
                <a:solidFill>
                  <a:srgbClr val="292B2C"/>
                </a:solidFill>
                <a:effectLst/>
                <a:latin typeface="Open Sans" panose="020B0606030504020204" pitchFamily="34" charset="0"/>
              </a:rPr>
              <a:t>Suomen Kirjailijaliiton lasten- ja nuortenkirjallisuuden </a:t>
            </a:r>
            <a:r>
              <a:rPr lang="fi-FI" b="0" i="0" dirty="0" err="1">
                <a:solidFill>
                  <a:srgbClr val="292B2C"/>
                </a:solidFill>
                <a:effectLst/>
                <a:latin typeface="Open Sans" panose="020B0606030504020204" pitchFamily="34" charset="0"/>
              </a:rPr>
              <a:t>Tirlittan</a:t>
            </a:r>
            <a:r>
              <a:rPr lang="fi-FI" b="0" i="0" dirty="0">
                <a:solidFill>
                  <a:srgbClr val="292B2C"/>
                </a:solidFill>
                <a:effectLst/>
                <a:latin typeface="Open Sans" panose="020B0606030504020204" pitchFamily="34" charset="0"/>
              </a:rPr>
              <a:t>-palkinto myönnettiin </a:t>
            </a:r>
            <a:r>
              <a:rPr lang="fi-FI" b="1" i="0" dirty="0">
                <a:solidFill>
                  <a:srgbClr val="292B2C"/>
                </a:solidFill>
                <a:effectLst/>
                <a:latin typeface="Open Sans" panose="020B0606030504020204" pitchFamily="34" charset="0"/>
              </a:rPr>
              <a:t>Kirsti </a:t>
            </a:r>
            <a:r>
              <a:rPr lang="fi-FI" b="1" i="0" dirty="0" err="1">
                <a:solidFill>
                  <a:srgbClr val="292B2C"/>
                </a:solidFill>
                <a:effectLst/>
                <a:latin typeface="Open Sans" panose="020B0606030504020204" pitchFamily="34" charset="0"/>
              </a:rPr>
              <a:t>Kuroselle</a:t>
            </a:r>
            <a:r>
              <a:rPr lang="fi-FI" b="1" i="0" dirty="0">
                <a:solidFill>
                  <a:srgbClr val="292B2C"/>
                </a:solidFill>
                <a:effectLst/>
                <a:latin typeface="Open Sans" panose="020B0606030504020204" pitchFamily="34" charset="0"/>
              </a:rPr>
              <a:t> </a:t>
            </a:r>
            <a:r>
              <a:rPr lang="fi-FI" b="0" i="0" dirty="0">
                <a:solidFill>
                  <a:srgbClr val="292B2C"/>
                </a:solidFill>
                <a:effectLst/>
                <a:latin typeface="Open Sans" panose="020B0606030504020204" pitchFamily="34" charset="0"/>
              </a:rPr>
              <a:t>27.4.2024. Kirsti Kuronen on kirjailijana monipuolinen ja herkkävireinen lasten ja nuorten todellisuuden kuvaaja. Keskeinen piirre hänen kirjoissaan on rakkaus suomen kieleen. </a:t>
            </a:r>
            <a:r>
              <a:rPr lang="fi-FI" b="0" i="0" dirty="0" err="1">
                <a:solidFill>
                  <a:srgbClr val="292B2C"/>
                </a:solidFill>
                <a:effectLst/>
                <a:latin typeface="Open Sans" panose="020B0606030504020204" pitchFamily="34" charset="0"/>
              </a:rPr>
              <a:t>Kurosen</a:t>
            </a:r>
            <a:r>
              <a:rPr lang="fi-FI" b="0" i="0" dirty="0">
                <a:solidFill>
                  <a:srgbClr val="292B2C"/>
                </a:solidFill>
                <a:effectLst/>
                <a:latin typeface="Open Sans" panose="020B0606030504020204" pitchFamily="34" charset="0"/>
              </a:rPr>
              <a:t> kolme säeromaania ovat vakiinnuttaneet uuden lajityypin osaksi monimuotoista nuortenkirjallisuuttamme. </a:t>
            </a:r>
          </a:p>
          <a:p>
            <a:pPr algn="l"/>
            <a:r>
              <a:rPr lang="fi-FI" b="0" i="0" dirty="0">
                <a:solidFill>
                  <a:srgbClr val="292B2C"/>
                </a:solidFill>
                <a:effectLst/>
                <a:latin typeface="Open Sans" panose="020B0606030504020204" pitchFamily="34" charset="0"/>
              </a:rPr>
              <a:t>Kuronen on aiemmin palkittu mm. Tampereen kaupungin kirjallisuuspalkinnolla ja Topelius-palkinnolla.</a:t>
            </a:r>
          </a:p>
          <a:p>
            <a:pPr algn="l"/>
            <a:r>
              <a:rPr lang="fi-FI" b="0" i="0" dirty="0" err="1">
                <a:solidFill>
                  <a:srgbClr val="292B2C"/>
                </a:solidFill>
                <a:effectLst/>
                <a:latin typeface="Open Sans" panose="020B0606030504020204" pitchFamily="34" charset="0"/>
              </a:rPr>
              <a:t>Kurosen</a:t>
            </a:r>
            <a:r>
              <a:rPr lang="fi-FI" b="0" i="0" dirty="0">
                <a:solidFill>
                  <a:srgbClr val="292B2C"/>
                </a:solidFill>
                <a:effectLst/>
                <a:latin typeface="Open Sans" panose="020B0606030504020204" pitchFamily="34" charset="0"/>
              </a:rPr>
              <a:t> lasten- ja nuortenkirjoissa käsitellään vivahteikkaasti nuorille lukijoille läheisiä aihepiirejä, kuten harrastuksia, sosiaalista mediaa ja kiusaamista.  Kuronen kuvaa kipuilua lapsuuden ja aikuisuuden välitilassa eläytyvästi ja herkästi.</a:t>
            </a:r>
          </a:p>
          <a:p>
            <a:pPr algn="l"/>
            <a:r>
              <a:rPr lang="fi-FI" b="0" i="0" dirty="0">
                <a:solidFill>
                  <a:srgbClr val="292B2C"/>
                </a:solidFill>
                <a:effectLst/>
                <a:latin typeface="Open Sans" panose="020B0606030504020204" pitchFamily="34" charset="0"/>
              </a:rPr>
              <a:t>”Vaikka kirjoittaminen on kuvittelemista, tarina on kirjoittajalleen täyttä totta. Kaikki mitä keksimäni henkilöt tuntevat ja kokevat, tapahtuu myös itselleni. Hetken mietinkin, kuvittelenko palkinnon. Ehkä sen sai joku kirjani hahmo. Mutta sehän on lähes sama asia, hahmo asuu minussa. Tunnustus on suuri kunnia meille molemmille”, Kuronen kertoo.</a:t>
            </a:r>
          </a:p>
          <a:p>
            <a:pPr algn="l"/>
            <a:r>
              <a:rPr lang="fi-FI" b="0" i="0" dirty="0">
                <a:solidFill>
                  <a:srgbClr val="292B2C"/>
                </a:solidFill>
                <a:effectLst/>
                <a:latin typeface="Open Sans" panose="020B0606030504020204" pitchFamily="34" charset="0"/>
              </a:rPr>
              <a:t>Kirjailijana Kuronen vahvistaa nuoren lukijan kykyä kuvitella ja uneksia sekä löytää maailmasta omat tärkeät asiansa.  Kuronen luottaa kirjoissaan lukijan päättelykykyyn ja antaa kauniisti tilaa jokaisen omille havainnoille ja pohdinnoille. </a:t>
            </a:r>
          </a:p>
          <a:p>
            <a:pPr algn="l"/>
            <a:r>
              <a:rPr lang="fi-FI" b="0" i="0" dirty="0">
                <a:solidFill>
                  <a:srgbClr val="292B2C"/>
                </a:solidFill>
                <a:effectLst/>
                <a:latin typeface="Open Sans" panose="020B0606030504020204" pitchFamily="34" charset="0"/>
              </a:rPr>
              <a:t>Lempäälässä asuva Kuronen on kirjoittanut sekä runoja että proosaa. Hänen säeromaaninsa yhdistävät taidokkaasti molempia. Lyhyillä, intiimeillä säkeillä on hänen mukaansa mahdollista sukeltaa suoraan henkilön ajatuksiin ja tunteisiin.</a:t>
            </a:r>
          </a:p>
          <a:p>
            <a:pPr algn="l"/>
            <a:r>
              <a:rPr lang="fi-FI" b="0" i="0" dirty="0" err="1">
                <a:solidFill>
                  <a:srgbClr val="292B2C"/>
                </a:solidFill>
                <a:effectLst/>
                <a:latin typeface="Open Sans" panose="020B0606030504020204" pitchFamily="34" charset="0"/>
              </a:rPr>
              <a:t>Kurosen</a:t>
            </a:r>
            <a:r>
              <a:rPr lang="fi-FI" b="0" i="0" dirty="0">
                <a:solidFill>
                  <a:srgbClr val="292B2C"/>
                </a:solidFill>
                <a:effectLst/>
                <a:latin typeface="Open Sans" panose="020B0606030504020204" pitchFamily="34" charset="0"/>
              </a:rPr>
              <a:t> herkkävireiset kuvakirjatekstit kannustavat lukijaa kellumaan sanoissa, kuuntelemaan kieltä sekä tutkimaan maailmaa kaikilla aisteillaan. Kuronen puhuu kiireettömyyden ja leikkimielisyyden puolesta. Kuronen myös kannustaa sanataideharjoituksilla lukijoitaan kokeilemaan kielen ja kirjoittamisen mahdollisuuksia.</a:t>
            </a:r>
          </a:p>
          <a:p>
            <a:pPr algn="l"/>
            <a:r>
              <a:rPr lang="fi-FI" b="0" i="0" dirty="0">
                <a:solidFill>
                  <a:srgbClr val="292B2C"/>
                </a:solidFill>
                <a:effectLst/>
                <a:latin typeface="Open Sans" panose="020B0606030504020204" pitchFamily="34" charset="0"/>
              </a:rPr>
              <a:t>”Lasten- ja nuortenkirjallisuus on kaikenikäisille. Se on Suomessa monimuotoista, rohkeaa ja edellä aikaansa. Toivon, että kovista ajoista huolimatta jokainen kollega ja kirjailijaksi mielivä jaksaa uskoa omaansa ja tuntea arvonsa. Maailma tarvitsee kirjoja. Ne korjaavat todellisuutta ja lohduttavat. Kielessä ja leikissä kaikki on mahdollista”, sanoo Kuronen.</a:t>
            </a:r>
          </a:p>
          <a:p>
            <a:pPr algn="l"/>
            <a:r>
              <a:rPr lang="fi-FI" b="0" i="0" dirty="0">
                <a:solidFill>
                  <a:srgbClr val="292B2C"/>
                </a:solidFill>
                <a:effectLst/>
                <a:latin typeface="Open Sans" panose="020B0606030504020204" pitchFamily="34" charset="0"/>
              </a:rPr>
              <a:t>Suomen Kirjailijaliiton vuosittain jakama </a:t>
            </a:r>
            <a:r>
              <a:rPr lang="fi-FI" b="0" i="0" dirty="0" err="1">
                <a:solidFill>
                  <a:srgbClr val="292B2C"/>
                </a:solidFill>
                <a:effectLst/>
                <a:latin typeface="Open Sans" panose="020B0606030504020204" pitchFamily="34" charset="0"/>
              </a:rPr>
              <a:t>Tirlittan</a:t>
            </a:r>
            <a:r>
              <a:rPr lang="fi-FI" b="0" i="0" dirty="0">
                <a:solidFill>
                  <a:srgbClr val="292B2C"/>
                </a:solidFill>
                <a:effectLst/>
                <a:latin typeface="Open Sans" panose="020B0606030504020204" pitchFamily="34" charset="0"/>
              </a:rPr>
              <a:t>-palkinto on suuruudeltaan 10.000 €. Palkinto on nimetty </a:t>
            </a:r>
            <a:r>
              <a:rPr lang="fi-FI" b="1" i="0" dirty="0">
                <a:solidFill>
                  <a:srgbClr val="292B2C"/>
                </a:solidFill>
                <a:effectLst/>
                <a:latin typeface="Open Sans" panose="020B0606030504020204" pitchFamily="34" charset="0"/>
              </a:rPr>
              <a:t>Oiva Paloheimon </a:t>
            </a:r>
            <a:r>
              <a:rPr lang="fi-FI" b="0" i="0" dirty="0">
                <a:solidFill>
                  <a:srgbClr val="292B2C"/>
                </a:solidFill>
                <a:effectLst/>
                <a:latin typeface="Open Sans" panose="020B0606030504020204" pitchFamily="34" charset="0"/>
              </a:rPr>
              <a:t>luoman </a:t>
            </a:r>
            <a:r>
              <a:rPr lang="fi-FI" b="0" i="0" dirty="0" err="1">
                <a:solidFill>
                  <a:srgbClr val="292B2C"/>
                </a:solidFill>
                <a:effectLst/>
                <a:latin typeface="Open Sans" panose="020B0606030504020204" pitchFamily="34" charset="0"/>
              </a:rPr>
              <a:t>Tirlittan</a:t>
            </a:r>
            <a:r>
              <a:rPr lang="fi-FI" b="0" i="0">
                <a:solidFill>
                  <a:srgbClr val="292B2C"/>
                </a:solidFill>
                <a:effectLst/>
                <a:latin typeface="Open Sans" panose="020B0606030504020204" pitchFamily="34" charset="0"/>
              </a:rPr>
              <a:t>-hahmon mukaan, ja siihen kuuluu hahmon soitin okariina.</a:t>
            </a:r>
          </a:p>
          <a:p>
            <a:pPr marL="182880"/>
            <a:endParaRPr lang="en-US"/>
          </a:p>
        </p:txBody>
      </p:sp>
      <p:sp>
        <p:nvSpPr>
          <p:cNvPr id="17"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2817468215"/>
      </p:ext>
    </p:extLst>
  </p:cSld>
  <p:clrMapOvr>
    <a:masterClrMapping/>
  </p:clrMapOvr>
</p:sld>
</file>

<file path=ppt/theme/theme1.xml><?xml version="1.0" encoding="utf-8"?>
<a:theme xmlns:a="http://schemas.openxmlformats.org/drawingml/2006/main" name="HeadlinesVTI">
  <a:themeElements>
    <a:clrScheme name="Headlines">
      <a:dk1>
        <a:sysClr val="windowText" lastClr="000000"/>
      </a:dk1>
      <a:lt1>
        <a:sysClr val="window" lastClr="FFFFFF"/>
      </a:lt1>
      <a:dk2>
        <a:srgbClr val="232C41"/>
      </a:dk2>
      <a:lt2>
        <a:srgbClr val="F6F4EF"/>
      </a:lt2>
      <a:accent1>
        <a:srgbClr val="439EB7"/>
      </a:accent1>
      <a:accent2>
        <a:srgbClr val="E20E65"/>
      </a:accent2>
      <a:accent3>
        <a:srgbClr val="F59324"/>
      </a:accent3>
      <a:accent4>
        <a:srgbClr val="5046B9"/>
      </a:accent4>
      <a:accent5>
        <a:srgbClr val="5CB678"/>
      </a:accent5>
      <a:accent6>
        <a:srgbClr val="9717F7"/>
      </a:accent6>
      <a:hlink>
        <a:srgbClr val="E80095"/>
      </a:hlink>
      <a:folHlink>
        <a:srgbClr val="808080"/>
      </a:folHlink>
    </a:clrScheme>
    <a:fontScheme name="Custom 211">
      <a:majorFont>
        <a:latin typeface="Sitka Banner"/>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8000"/>
            <a:satMod val="170000"/>
          </a:schemeClr>
        </a:solidFill>
        <a:gradFill rotWithShape="1">
          <a:gsLst>
            <a:gs pos="0">
              <a:schemeClr val="phClr">
                <a:tint val="93000"/>
                <a:satMod val="16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VTI" id="{66EB4A02-0C0F-47F1-9F48-4E6882B9F967}" vid="{F3552358-4452-4FDA-9568-4F5DA32F7A60}"/>
    </a:ext>
  </a:extLst>
</a:theme>
</file>

<file path=docProps/app.xml><?xml version="1.0" encoding="utf-8"?>
<Properties xmlns="http://schemas.openxmlformats.org/officeDocument/2006/extended-properties" xmlns:vt="http://schemas.openxmlformats.org/officeDocument/2006/docPropsVTypes">
  <TotalTime>5324</TotalTime>
  <Words>2222</Words>
  <Application>Microsoft Office PowerPoint</Application>
  <PresentationFormat>Laajakuva</PresentationFormat>
  <Paragraphs>109</Paragraphs>
  <Slides>19</Slides>
  <Notes>0</Notes>
  <HiddenSlides>0</HiddenSlides>
  <MMClips>0</MMClips>
  <ScaleCrop>false</ScaleCrop>
  <HeadingPairs>
    <vt:vector size="6" baseType="variant">
      <vt:variant>
        <vt:lpstr>Käytetyt fontit</vt:lpstr>
      </vt:variant>
      <vt:variant>
        <vt:i4>14</vt:i4>
      </vt:variant>
      <vt:variant>
        <vt:lpstr>Teema</vt:lpstr>
      </vt:variant>
      <vt:variant>
        <vt:i4>1</vt:i4>
      </vt:variant>
      <vt:variant>
        <vt:lpstr>Dian otsikot</vt:lpstr>
      </vt:variant>
      <vt:variant>
        <vt:i4>19</vt:i4>
      </vt:variant>
    </vt:vector>
  </HeadingPairs>
  <TitlesOfParts>
    <vt:vector size="34" baseType="lpstr">
      <vt:lpstr>Arial</vt:lpstr>
      <vt:lpstr>Avenir Next LT Pro</vt:lpstr>
      <vt:lpstr>Blackadder ITC</vt:lpstr>
      <vt:lpstr>CadizWeb</vt:lpstr>
      <vt:lpstr>Gentium Book Basic</vt:lpstr>
      <vt:lpstr>Georgia</vt:lpstr>
      <vt:lpstr>Lato</vt:lpstr>
      <vt:lpstr>Livvic</vt:lpstr>
      <vt:lpstr>Lora</vt:lpstr>
      <vt:lpstr>Open Sans</vt:lpstr>
      <vt:lpstr>Sitka Banner</vt:lpstr>
      <vt:lpstr>var(--font-heading-family)</vt:lpstr>
      <vt:lpstr>Wingdings</vt:lpstr>
      <vt:lpstr>Work Sans</vt:lpstr>
      <vt:lpstr>HeadlinesVTI</vt:lpstr>
      <vt:lpstr>Lasten- ja nuorten jännitys 2024</vt:lpstr>
      <vt:lpstr>Bagget vauvasta vaariin</vt:lpstr>
      <vt:lpstr>Fantasiaa ja jännitystä samoissa kansissa</vt:lpstr>
      <vt:lpstr>… jos pidät Sherlock Holmesista… jos pidät Harry Potterista!</vt:lpstr>
      <vt:lpstr>Jalkapalloa ja kuvitettua jännitystä</vt:lpstr>
      <vt:lpstr>Esikuvat kiinnostavat!</vt:lpstr>
      <vt:lpstr>Robotteja, rosvoja ja rollaattoreita!</vt:lpstr>
      <vt:lpstr>Tekoälyvarkaita, tuntemattomia koodeja ja turbohuusseja</vt:lpstr>
      <vt:lpstr>Vallilan kaupunki – tapahtumia naapurissa</vt:lpstr>
      <vt:lpstr>Lasse-Maijan etsivätoimistosta on tehty elokuvia, TV-sarjoja ja 3 sarjakuva-albumia</vt:lpstr>
      <vt:lpstr>Eläinystäville lempeää jännitystä</vt:lpstr>
      <vt:lpstr>Lue kaikki, ne ovat helppoja </vt:lpstr>
      <vt:lpstr>Aivopähkinöiden parhaimistoa</vt:lpstr>
      <vt:lpstr>Suomennetut</vt:lpstr>
      <vt:lpstr>Eläimet ja satuhahmot yksityisetsivinä</vt:lpstr>
      <vt:lpstr>Maatilalla tapahtuu – eläimet vauhdissa</vt:lpstr>
      <vt:lpstr>Jännityshyllystä: JP Koskinen Mysteerijengi -sarja</vt:lpstr>
      <vt:lpstr>Jari Mäkipää</vt:lpstr>
      <vt:lpstr>Kirsti Kuronen</vt:lpstr>
    </vt:vector>
  </TitlesOfParts>
  <Company>Helsingin kaupunki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Lasten- ja nuorten jännitys 2024</dc:title>
  <dc:creator>Lammi Elo</dc:creator>
  <cp:lastModifiedBy>Lammi Elo</cp:lastModifiedBy>
  <cp:revision>18</cp:revision>
  <cp:lastPrinted>2024-08-27T13:02:47Z</cp:lastPrinted>
  <dcterms:created xsi:type="dcterms:W3CDTF">2024-07-31T06:46:49Z</dcterms:created>
  <dcterms:modified xsi:type="dcterms:W3CDTF">2024-08-28T13:49:06Z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35e945f-875f-47b7-87fa-10b3524d17f5_Enabled">
    <vt:lpwstr>true</vt:lpwstr>
  </property>
  <property fmtid="{D5CDD505-2E9C-101B-9397-08002B2CF9AE}" pid="3" name="MSIP_Label_f35e945f-875f-47b7-87fa-10b3524d17f5_SetDate">
    <vt:lpwstr>2024-07-31T06:52:46Z</vt:lpwstr>
  </property>
  <property fmtid="{D5CDD505-2E9C-101B-9397-08002B2CF9AE}" pid="4" name="MSIP_Label_f35e945f-875f-47b7-87fa-10b3524d17f5_Method">
    <vt:lpwstr>Standard</vt:lpwstr>
  </property>
  <property fmtid="{D5CDD505-2E9C-101B-9397-08002B2CF9AE}" pid="5" name="MSIP_Label_f35e945f-875f-47b7-87fa-10b3524d17f5_Name">
    <vt:lpwstr>Julkinen (harkinnanvaraisesti)</vt:lpwstr>
  </property>
  <property fmtid="{D5CDD505-2E9C-101B-9397-08002B2CF9AE}" pid="6" name="MSIP_Label_f35e945f-875f-47b7-87fa-10b3524d17f5_SiteId">
    <vt:lpwstr>3feb6bc1-d722-4726-966c-5b58b64df752</vt:lpwstr>
  </property>
  <property fmtid="{D5CDD505-2E9C-101B-9397-08002B2CF9AE}" pid="7" name="MSIP_Label_f35e945f-875f-47b7-87fa-10b3524d17f5_ActionId">
    <vt:lpwstr>10a7d164-f4b1-4dea-8a6d-d29385645309</vt:lpwstr>
  </property>
  <property fmtid="{D5CDD505-2E9C-101B-9397-08002B2CF9AE}" pid="8" name="MSIP_Label_f35e945f-875f-47b7-87fa-10b3524d17f5_ContentBits">
    <vt:lpwstr>0</vt:lpwstr>
  </property>
</Properties>
</file>