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50"/>
  </p:notesMasterIdLst>
  <p:sldIdLst>
    <p:sldId id="256" r:id="rId2"/>
    <p:sldId id="257" r:id="rId3"/>
    <p:sldId id="261" r:id="rId4"/>
    <p:sldId id="271" r:id="rId5"/>
    <p:sldId id="272" r:id="rId6"/>
    <p:sldId id="262" r:id="rId7"/>
    <p:sldId id="263" r:id="rId8"/>
    <p:sldId id="264" r:id="rId9"/>
    <p:sldId id="316" r:id="rId10"/>
    <p:sldId id="315" r:id="rId11"/>
    <p:sldId id="299" r:id="rId12"/>
    <p:sldId id="300" r:id="rId13"/>
    <p:sldId id="296" r:id="rId14"/>
    <p:sldId id="304" r:id="rId15"/>
    <p:sldId id="305" r:id="rId16"/>
    <p:sldId id="306" r:id="rId17"/>
    <p:sldId id="307" r:id="rId18"/>
    <p:sldId id="310" r:id="rId19"/>
    <p:sldId id="309" r:id="rId20"/>
    <p:sldId id="323" r:id="rId21"/>
    <p:sldId id="324" r:id="rId22"/>
    <p:sldId id="325" r:id="rId23"/>
    <p:sldId id="312" r:id="rId24"/>
    <p:sldId id="311" r:id="rId25"/>
    <p:sldId id="313" r:id="rId26"/>
    <p:sldId id="317" r:id="rId27"/>
    <p:sldId id="258" r:id="rId28"/>
    <p:sldId id="259" r:id="rId29"/>
    <p:sldId id="318" r:id="rId30"/>
    <p:sldId id="276" r:id="rId31"/>
    <p:sldId id="319" r:id="rId32"/>
    <p:sldId id="297" r:id="rId33"/>
    <p:sldId id="298" r:id="rId34"/>
    <p:sldId id="320" r:id="rId35"/>
    <p:sldId id="290" r:id="rId36"/>
    <p:sldId id="291" r:id="rId37"/>
    <p:sldId id="270" r:id="rId38"/>
    <p:sldId id="274" r:id="rId39"/>
    <p:sldId id="275" r:id="rId40"/>
    <p:sldId id="268" r:id="rId41"/>
    <p:sldId id="277" r:id="rId42"/>
    <p:sldId id="322" r:id="rId43"/>
    <p:sldId id="278" r:id="rId44"/>
    <p:sldId id="279" r:id="rId45"/>
    <p:sldId id="265" r:id="rId46"/>
    <p:sldId id="321" r:id="rId47"/>
    <p:sldId id="326" r:id="rId48"/>
    <p:sldId id="314" r:id="rId4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sorterViewPr>
    <p:cViewPr>
      <p:scale>
        <a:sx n="100" d="100"/>
        <a:sy n="100" d="100"/>
      </p:scale>
      <p:origin x="0" y="-70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5E5C0F-7B25-4FA3-897B-1D6B26A6431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3DDCF76-5BC9-4BD1-BC9E-6B9DAF5A01CA}">
      <dgm:prSet/>
      <dgm:spPr/>
      <dgm:t>
        <a:bodyPr/>
        <a:lstStyle/>
        <a:p>
          <a:r>
            <a:rPr lang="fi-FI" dirty="0"/>
            <a:t>- Valheellinen sisältö: dis-, </a:t>
          </a:r>
          <a:r>
            <a:rPr lang="fi-FI" dirty="0" err="1"/>
            <a:t>mis</a:t>
          </a:r>
          <a:r>
            <a:rPr lang="fi-FI" dirty="0"/>
            <a:t>- ja malinformaatio, </a:t>
          </a:r>
          <a:r>
            <a:rPr lang="fi-FI" dirty="0" err="1"/>
            <a:t>disnormatiivinen</a:t>
          </a:r>
          <a:r>
            <a:rPr lang="fi-FI" dirty="0"/>
            <a:t> informaatio</a:t>
          </a:r>
          <a:endParaRPr lang="en-US" dirty="0"/>
        </a:p>
      </dgm:t>
    </dgm:pt>
    <dgm:pt modelId="{E2ABAF77-96F1-4DED-B18D-BC97F33030CA}" type="parTrans" cxnId="{C8D79BE4-DC36-4F90-BC55-2B986DDCD713}">
      <dgm:prSet/>
      <dgm:spPr/>
      <dgm:t>
        <a:bodyPr/>
        <a:lstStyle/>
        <a:p>
          <a:endParaRPr lang="en-US"/>
        </a:p>
      </dgm:t>
    </dgm:pt>
    <dgm:pt modelId="{B25375CB-111B-458A-A605-A017BB0CEAF1}" type="sibTrans" cxnId="{C8D79BE4-DC36-4F90-BC55-2B986DDCD713}">
      <dgm:prSet/>
      <dgm:spPr/>
      <dgm:t>
        <a:bodyPr/>
        <a:lstStyle/>
        <a:p>
          <a:endParaRPr lang="en-US"/>
        </a:p>
      </dgm:t>
    </dgm:pt>
    <dgm:pt modelId="{D08A13E0-5850-47D9-8E97-432306D96EB8}">
      <dgm:prSet/>
      <dgm:spPr/>
      <dgm:t>
        <a:bodyPr/>
        <a:lstStyle/>
        <a:p>
          <a:r>
            <a:rPr lang="fi-FI"/>
            <a:t>- Elämää somekuplassa</a:t>
          </a:r>
          <a:endParaRPr lang="en-US"/>
        </a:p>
      </dgm:t>
    </dgm:pt>
    <dgm:pt modelId="{A9D85DC8-5698-453A-A7A5-43DFB5953E2D}" type="parTrans" cxnId="{CC1FF64B-2A42-49CA-A003-778FA9A8BBFB}">
      <dgm:prSet/>
      <dgm:spPr/>
      <dgm:t>
        <a:bodyPr/>
        <a:lstStyle/>
        <a:p>
          <a:endParaRPr lang="en-US"/>
        </a:p>
      </dgm:t>
    </dgm:pt>
    <dgm:pt modelId="{391C50CB-E6EB-41D8-A712-1D593B8EE556}" type="sibTrans" cxnId="{CC1FF64B-2A42-49CA-A003-778FA9A8BBFB}">
      <dgm:prSet/>
      <dgm:spPr/>
      <dgm:t>
        <a:bodyPr/>
        <a:lstStyle/>
        <a:p>
          <a:endParaRPr lang="en-US"/>
        </a:p>
      </dgm:t>
    </dgm:pt>
    <dgm:pt modelId="{CF1DC660-962C-47EC-AE06-D1BF4F136ED2}">
      <dgm:prSet/>
      <dgm:spPr/>
      <dgm:t>
        <a:bodyPr/>
        <a:lstStyle/>
        <a:p>
          <a:r>
            <a:rPr lang="fi-FI"/>
            <a:t>- Virukset yms. haittaohjelmat</a:t>
          </a:r>
          <a:endParaRPr lang="en-US"/>
        </a:p>
      </dgm:t>
    </dgm:pt>
    <dgm:pt modelId="{7F8917E6-6AF9-481D-B733-A198DC7C03F7}" type="parTrans" cxnId="{FC54A7E5-E74E-481A-8F3B-DC56774A4B91}">
      <dgm:prSet/>
      <dgm:spPr/>
      <dgm:t>
        <a:bodyPr/>
        <a:lstStyle/>
        <a:p>
          <a:endParaRPr lang="en-US"/>
        </a:p>
      </dgm:t>
    </dgm:pt>
    <dgm:pt modelId="{D83431AF-64B8-4875-B26E-8120503206B8}" type="sibTrans" cxnId="{FC54A7E5-E74E-481A-8F3B-DC56774A4B91}">
      <dgm:prSet/>
      <dgm:spPr/>
      <dgm:t>
        <a:bodyPr/>
        <a:lstStyle/>
        <a:p>
          <a:endParaRPr lang="en-US"/>
        </a:p>
      </dgm:t>
    </dgm:pt>
    <dgm:pt modelId="{09042874-7DD0-4E15-895E-E55B5BF06AFF}">
      <dgm:prSet/>
      <dgm:spPr/>
      <dgm:t>
        <a:bodyPr/>
        <a:lstStyle/>
        <a:p>
          <a:r>
            <a:rPr lang="fi-FI"/>
            <a:t>- Kuinka surffata turvallisesti eli varo tätä!</a:t>
          </a:r>
          <a:endParaRPr lang="en-US"/>
        </a:p>
      </dgm:t>
    </dgm:pt>
    <dgm:pt modelId="{BE8057ED-F567-4105-BD7A-EB3819132CA7}" type="parTrans" cxnId="{047C5022-2FF4-41F9-8DF6-D69ADA36C481}">
      <dgm:prSet/>
      <dgm:spPr/>
      <dgm:t>
        <a:bodyPr/>
        <a:lstStyle/>
        <a:p>
          <a:endParaRPr lang="en-US"/>
        </a:p>
      </dgm:t>
    </dgm:pt>
    <dgm:pt modelId="{D425080E-C1FB-40FE-B117-C914C69BB9EB}" type="sibTrans" cxnId="{047C5022-2FF4-41F9-8DF6-D69ADA36C481}">
      <dgm:prSet/>
      <dgm:spPr/>
      <dgm:t>
        <a:bodyPr/>
        <a:lstStyle/>
        <a:p>
          <a:endParaRPr lang="en-US"/>
        </a:p>
      </dgm:t>
    </dgm:pt>
    <dgm:pt modelId="{DD83B6A8-C21D-4E7B-9B73-11DABFAEA3B2}">
      <dgm:prSet/>
      <dgm:spPr/>
      <dgm:t>
        <a:bodyPr/>
        <a:lstStyle/>
        <a:p>
          <a:r>
            <a:rPr lang="fi-FI"/>
            <a:t>- Verkkorikolliset vaanivat</a:t>
          </a:r>
          <a:endParaRPr lang="en-US"/>
        </a:p>
      </dgm:t>
    </dgm:pt>
    <dgm:pt modelId="{744DAB54-D84F-4E25-B405-C197E135F61E}" type="parTrans" cxnId="{15218329-AAA3-4A56-8002-5D82DEE8F5D4}">
      <dgm:prSet/>
      <dgm:spPr/>
      <dgm:t>
        <a:bodyPr/>
        <a:lstStyle/>
        <a:p>
          <a:endParaRPr lang="en-US"/>
        </a:p>
      </dgm:t>
    </dgm:pt>
    <dgm:pt modelId="{194C56D7-F82C-4C62-8EC9-9024AE19481E}" type="sibTrans" cxnId="{15218329-AAA3-4A56-8002-5D82DEE8F5D4}">
      <dgm:prSet/>
      <dgm:spPr/>
      <dgm:t>
        <a:bodyPr/>
        <a:lstStyle/>
        <a:p>
          <a:endParaRPr lang="en-US"/>
        </a:p>
      </dgm:t>
    </dgm:pt>
    <dgm:pt modelId="{597D3C25-DD2B-4DDA-8EF5-1D9A2251B465}">
      <dgm:prSet/>
      <dgm:spPr/>
      <dgm:t>
        <a:bodyPr/>
        <a:lstStyle/>
        <a:p>
          <a:r>
            <a:rPr lang="fi-FI"/>
            <a:t>- Lapset, nuoret ja netin vaarat</a:t>
          </a:r>
          <a:endParaRPr lang="en-US"/>
        </a:p>
      </dgm:t>
    </dgm:pt>
    <dgm:pt modelId="{4CB56A88-69A3-4676-B4CF-3E369A0BD090}" type="parTrans" cxnId="{D9F505FC-8AE0-42D3-A509-2325339F3BC6}">
      <dgm:prSet/>
      <dgm:spPr/>
      <dgm:t>
        <a:bodyPr/>
        <a:lstStyle/>
        <a:p>
          <a:endParaRPr lang="en-US"/>
        </a:p>
      </dgm:t>
    </dgm:pt>
    <dgm:pt modelId="{B5DBA239-D8F0-4F68-8D69-63735C0DE99D}" type="sibTrans" cxnId="{D9F505FC-8AE0-42D3-A509-2325339F3BC6}">
      <dgm:prSet/>
      <dgm:spPr/>
      <dgm:t>
        <a:bodyPr/>
        <a:lstStyle/>
        <a:p>
          <a:endParaRPr lang="en-US"/>
        </a:p>
      </dgm:t>
    </dgm:pt>
    <dgm:pt modelId="{16CD4C4B-20AF-4B40-9198-496A073FABF7}" type="pres">
      <dgm:prSet presAssocID="{CA5E5C0F-7B25-4FA3-897B-1D6B26A6431A}" presName="linear" presStyleCnt="0">
        <dgm:presLayoutVars>
          <dgm:animLvl val="lvl"/>
          <dgm:resizeHandles val="exact"/>
        </dgm:presLayoutVars>
      </dgm:prSet>
      <dgm:spPr/>
    </dgm:pt>
    <dgm:pt modelId="{B279AEF1-2AC0-4C25-A09F-A144E8909C12}" type="pres">
      <dgm:prSet presAssocID="{A3DDCF76-5BC9-4BD1-BC9E-6B9DAF5A01CA}" presName="parentText" presStyleLbl="node1" presStyleIdx="0" presStyleCnt="6">
        <dgm:presLayoutVars>
          <dgm:chMax val="0"/>
          <dgm:bulletEnabled val="1"/>
        </dgm:presLayoutVars>
      </dgm:prSet>
      <dgm:spPr/>
    </dgm:pt>
    <dgm:pt modelId="{655C1B13-38D7-4598-86E5-68B1D6A6A9DD}" type="pres">
      <dgm:prSet presAssocID="{B25375CB-111B-458A-A605-A017BB0CEAF1}" presName="spacer" presStyleCnt="0"/>
      <dgm:spPr/>
    </dgm:pt>
    <dgm:pt modelId="{98E2553E-FB95-4DFA-9E28-4AD36B62D957}" type="pres">
      <dgm:prSet presAssocID="{D08A13E0-5850-47D9-8E97-432306D96EB8}" presName="parentText" presStyleLbl="node1" presStyleIdx="1" presStyleCnt="6">
        <dgm:presLayoutVars>
          <dgm:chMax val="0"/>
          <dgm:bulletEnabled val="1"/>
        </dgm:presLayoutVars>
      </dgm:prSet>
      <dgm:spPr/>
    </dgm:pt>
    <dgm:pt modelId="{9C863E94-AF2F-42A1-8D6C-8D1059B9D8AF}" type="pres">
      <dgm:prSet presAssocID="{391C50CB-E6EB-41D8-A712-1D593B8EE556}" presName="spacer" presStyleCnt="0"/>
      <dgm:spPr/>
    </dgm:pt>
    <dgm:pt modelId="{E0654C37-372F-4364-B8C7-64ACECF15BC2}" type="pres">
      <dgm:prSet presAssocID="{CF1DC660-962C-47EC-AE06-D1BF4F136ED2}" presName="parentText" presStyleLbl="node1" presStyleIdx="2" presStyleCnt="6">
        <dgm:presLayoutVars>
          <dgm:chMax val="0"/>
          <dgm:bulletEnabled val="1"/>
        </dgm:presLayoutVars>
      </dgm:prSet>
      <dgm:spPr/>
    </dgm:pt>
    <dgm:pt modelId="{21C930DD-62F5-48A5-A8C3-87CFD105BD20}" type="pres">
      <dgm:prSet presAssocID="{D83431AF-64B8-4875-B26E-8120503206B8}" presName="spacer" presStyleCnt="0"/>
      <dgm:spPr/>
    </dgm:pt>
    <dgm:pt modelId="{4876B5A8-49C3-4B74-8FD9-62A86DD60EFE}" type="pres">
      <dgm:prSet presAssocID="{09042874-7DD0-4E15-895E-E55B5BF06AFF}" presName="parentText" presStyleLbl="node1" presStyleIdx="3" presStyleCnt="6">
        <dgm:presLayoutVars>
          <dgm:chMax val="0"/>
          <dgm:bulletEnabled val="1"/>
        </dgm:presLayoutVars>
      </dgm:prSet>
      <dgm:spPr/>
    </dgm:pt>
    <dgm:pt modelId="{608F6ED9-CA0B-4874-89E5-97B6AA46B89C}" type="pres">
      <dgm:prSet presAssocID="{D425080E-C1FB-40FE-B117-C914C69BB9EB}" presName="spacer" presStyleCnt="0"/>
      <dgm:spPr/>
    </dgm:pt>
    <dgm:pt modelId="{F9D91481-6922-4D5E-AA41-A51DA055EAC9}" type="pres">
      <dgm:prSet presAssocID="{DD83B6A8-C21D-4E7B-9B73-11DABFAEA3B2}" presName="parentText" presStyleLbl="node1" presStyleIdx="4" presStyleCnt="6">
        <dgm:presLayoutVars>
          <dgm:chMax val="0"/>
          <dgm:bulletEnabled val="1"/>
        </dgm:presLayoutVars>
      </dgm:prSet>
      <dgm:spPr/>
    </dgm:pt>
    <dgm:pt modelId="{39E836D6-8942-41D2-8735-2BC25C6186AB}" type="pres">
      <dgm:prSet presAssocID="{194C56D7-F82C-4C62-8EC9-9024AE19481E}" presName="spacer" presStyleCnt="0"/>
      <dgm:spPr/>
    </dgm:pt>
    <dgm:pt modelId="{3F3E5078-1E20-4D0F-88F9-053FBA054778}" type="pres">
      <dgm:prSet presAssocID="{597D3C25-DD2B-4DDA-8EF5-1D9A2251B465}" presName="parentText" presStyleLbl="node1" presStyleIdx="5" presStyleCnt="6">
        <dgm:presLayoutVars>
          <dgm:chMax val="0"/>
          <dgm:bulletEnabled val="1"/>
        </dgm:presLayoutVars>
      </dgm:prSet>
      <dgm:spPr/>
    </dgm:pt>
  </dgm:ptLst>
  <dgm:cxnLst>
    <dgm:cxn modelId="{047C5022-2FF4-41F9-8DF6-D69ADA36C481}" srcId="{CA5E5C0F-7B25-4FA3-897B-1D6B26A6431A}" destId="{09042874-7DD0-4E15-895E-E55B5BF06AFF}" srcOrd="3" destOrd="0" parTransId="{BE8057ED-F567-4105-BD7A-EB3819132CA7}" sibTransId="{D425080E-C1FB-40FE-B117-C914C69BB9EB}"/>
    <dgm:cxn modelId="{15218329-AAA3-4A56-8002-5D82DEE8F5D4}" srcId="{CA5E5C0F-7B25-4FA3-897B-1D6B26A6431A}" destId="{DD83B6A8-C21D-4E7B-9B73-11DABFAEA3B2}" srcOrd="4" destOrd="0" parTransId="{744DAB54-D84F-4E25-B405-C197E135F61E}" sibTransId="{194C56D7-F82C-4C62-8EC9-9024AE19481E}"/>
    <dgm:cxn modelId="{2E79D83B-C7DA-4232-8D5C-1A2E1412E02B}" type="presOf" srcId="{DD83B6A8-C21D-4E7B-9B73-11DABFAEA3B2}" destId="{F9D91481-6922-4D5E-AA41-A51DA055EAC9}" srcOrd="0" destOrd="0" presId="urn:microsoft.com/office/officeart/2005/8/layout/vList2"/>
    <dgm:cxn modelId="{CC1FF64B-2A42-49CA-A003-778FA9A8BBFB}" srcId="{CA5E5C0F-7B25-4FA3-897B-1D6B26A6431A}" destId="{D08A13E0-5850-47D9-8E97-432306D96EB8}" srcOrd="1" destOrd="0" parTransId="{A9D85DC8-5698-453A-A7A5-43DFB5953E2D}" sibTransId="{391C50CB-E6EB-41D8-A712-1D593B8EE556}"/>
    <dgm:cxn modelId="{B61EC191-A768-4CE7-9161-413871A71CD6}" type="presOf" srcId="{D08A13E0-5850-47D9-8E97-432306D96EB8}" destId="{98E2553E-FB95-4DFA-9E28-4AD36B62D957}" srcOrd="0" destOrd="0" presId="urn:microsoft.com/office/officeart/2005/8/layout/vList2"/>
    <dgm:cxn modelId="{61886993-238E-44B9-B4B1-6019CF0E0A43}" type="presOf" srcId="{597D3C25-DD2B-4DDA-8EF5-1D9A2251B465}" destId="{3F3E5078-1E20-4D0F-88F9-053FBA054778}" srcOrd="0" destOrd="0" presId="urn:microsoft.com/office/officeart/2005/8/layout/vList2"/>
    <dgm:cxn modelId="{E8A6F496-A0B6-4371-9E5A-84D4E5F547E9}" type="presOf" srcId="{A3DDCF76-5BC9-4BD1-BC9E-6B9DAF5A01CA}" destId="{B279AEF1-2AC0-4C25-A09F-A144E8909C12}" srcOrd="0" destOrd="0" presId="urn:microsoft.com/office/officeart/2005/8/layout/vList2"/>
    <dgm:cxn modelId="{8AE8C19B-4DCB-4AF1-BD7A-57FDC67F7986}" type="presOf" srcId="{CA5E5C0F-7B25-4FA3-897B-1D6B26A6431A}" destId="{16CD4C4B-20AF-4B40-9198-496A073FABF7}" srcOrd="0" destOrd="0" presId="urn:microsoft.com/office/officeart/2005/8/layout/vList2"/>
    <dgm:cxn modelId="{C5A80BB7-7B4F-4785-B316-C52EE2F9B8A1}" type="presOf" srcId="{09042874-7DD0-4E15-895E-E55B5BF06AFF}" destId="{4876B5A8-49C3-4B74-8FD9-62A86DD60EFE}" srcOrd="0" destOrd="0" presId="urn:microsoft.com/office/officeart/2005/8/layout/vList2"/>
    <dgm:cxn modelId="{C8D79BE4-DC36-4F90-BC55-2B986DDCD713}" srcId="{CA5E5C0F-7B25-4FA3-897B-1D6B26A6431A}" destId="{A3DDCF76-5BC9-4BD1-BC9E-6B9DAF5A01CA}" srcOrd="0" destOrd="0" parTransId="{E2ABAF77-96F1-4DED-B18D-BC97F33030CA}" sibTransId="{B25375CB-111B-458A-A605-A017BB0CEAF1}"/>
    <dgm:cxn modelId="{FC54A7E5-E74E-481A-8F3B-DC56774A4B91}" srcId="{CA5E5C0F-7B25-4FA3-897B-1D6B26A6431A}" destId="{CF1DC660-962C-47EC-AE06-D1BF4F136ED2}" srcOrd="2" destOrd="0" parTransId="{7F8917E6-6AF9-481D-B733-A198DC7C03F7}" sibTransId="{D83431AF-64B8-4875-B26E-8120503206B8}"/>
    <dgm:cxn modelId="{2125D0F2-68C9-414E-8457-39DDDD2C9B5C}" type="presOf" srcId="{CF1DC660-962C-47EC-AE06-D1BF4F136ED2}" destId="{E0654C37-372F-4364-B8C7-64ACECF15BC2}" srcOrd="0" destOrd="0" presId="urn:microsoft.com/office/officeart/2005/8/layout/vList2"/>
    <dgm:cxn modelId="{D9F505FC-8AE0-42D3-A509-2325339F3BC6}" srcId="{CA5E5C0F-7B25-4FA3-897B-1D6B26A6431A}" destId="{597D3C25-DD2B-4DDA-8EF5-1D9A2251B465}" srcOrd="5" destOrd="0" parTransId="{4CB56A88-69A3-4676-B4CF-3E369A0BD090}" sibTransId="{B5DBA239-D8F0-4F68-8D69-63735C0DE99D}"/>
    <dgm:cxn modelId="{72B259F6-10D5-41D4-B8A4-47FD9E6AE81F}" type="presParOf" srcId="{16CD4C4B-20AF-4B40-9198-496A073FABF7}" destId="{B279AEF1-2AC0-4C25-A09F-A144E8909C12}" srcOrd="0" destOrd="0" presId="urn:microsoft.com/office/officeart/2005/8/layout/vList2"/>
    <dgm:cxn modelId="{42EA2701-1D7C-4550-AF2C-8029427878A8}" type="presParOf" srcId="{16CD4C4B-20AF-4B40-9198-496A073FABF7}" destId="{655C1B13-38D7-4598-86E5-68B1D6A6A9DD}" srcOrd="1" destOrd="0" presId="urn:microsoft.com/office/officeart/2005/8/layout/vList2"/>
    <dgm:cxn modelId="{974F0BAF-FD72-4D73-81E0-07D8E8B6EB5B}" type="presParOf" srcId="{16CD4C4B-20AF-4B40-9198-496A073FABF7}" destId="{98E2553E-FB95-4DFA-9E28-4AD36B62D957}" srcOrd="2" destOrd="0" presId="urn:microsoft.com/office/officeart/2005/8/layout/vList2"/>
    <dgm:cxn modelId="{9F0708CB-A59A-4533-AE8C-877380C857B8}" type="presParOf" srcId="{16CD4C4B-20AF-4B40-9198-496A073FABF7}" destId="{9C863E94-AF2F-42A1-8D6C-8D1059B9D8AF}" srcOrd="3" destOrd="0" presId="urn:microsoft.com/office/officeart/2005/8/layout/vList2"/>
    <dgm:cxn modelId="{92B48323-E839-4D95-AF44-FD2DDD860A13}" type="presParOf" srcId="{16CD4C4B-20AF-4B40-9198-496A073FABF7}" destId="{E0654C37-372F-4364-B8C7-64ACECF15BC2}" srcOrd="4" destOrd="0" presId="urn:microsoft.com/office/officeart/2005/8/layout/vList2"/>
    <dgm:cxn modelId="{F7F53D8B-76A1-46A2-9AED-6437F8773A51}" type="presParOf" srcId="{16CD4C4B-20AF-4B40-9198-496A073FABF7}" destId="{21C930DD-62F5-48A5-A8C3-87CFD105BD20}" srcOrd="5" destOrd="0" presId="urn:microsoft.com/office/officeart/2005/8/layout/vList2"/>
    <dgm:cxn modelId="{6196F1DF-35E8-4790-8FDD-DD08B6A1C9AB}" type="presParOf" srcId="{16CD4C4B-20AF-4B40-9198-496A073FABF7}" destId="{4876B5A8-49C3-4B74-8FD9-62A86DD60EFE}" srcOrd="6" destOrd="0" presId="urn:microsoft.com/office/officeart/2005/8/layout/vList2"/>
    <dgm:cxn modelId="{D1CF0E9C-CB2D-4BF2-9A9D-8FC780857B33}" type="presParOf" srcId="{16CD4C4B-20AF-4B40-9198-496A073FABF7}" destId="{608F6ED9-CA0B-4874-89E5-97B6AA46B89C}" srcOrd="7" destOrd="0" presId="urn:microsoft.com/office/officeart/2005/8/layout/vList2"/>
    <dgm:cxn modelId="{37AFAABC-9661-4904-9241-B539491FADAE}" type="presParOf" srcId="{16CD4C4B-20AF-4B40-9198-496A073FABF7}" destId="{F9D91481-6922-4D5E-AA41-A51DA055EAC9}" srcOrd="8" destOrd="0" presId="urn:microsoft.com/office/officeart/2005/8/layout/vList2"/>
    <dgm:cxn modelId="{E6131F14-480E-478D-A371-DA9760D45542}" type="presParOf" srcId="{16CD4C4B-20AF-4B40-9198-496A073FABF7}" destId="{39E836D6-8942-41D2-8735-2BC25C6186AB}" srcOrd="9" destOrd="0" presId="urn:microsoft.com/office/officeart/2005/8/layout/vList2"/>
    <dgm:cxn modelId="{706FE321-AE77-408E-B24C-8475ECB8A13B}" type="presParOf" srcId="{16CD4C4B-20AF-4B40-9198-496A073FABF7}" destId="{3F3E5078-1E20-4D0F-88F9-053FBA05477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E333A2-D00B-4E23-9F13-2A20D8B7BDF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F7A0BA6-B043-4C27-A6F4-8397FC601A87}">
      <dgm:prSet/>
      <dgm:spPr/>
      <dgm:t>
        <a:bodyPr/>
        <a:lstStyle/>
        <a:p>
          <a:r>
            <a:rPr lang="fi-FI"/>
            <a:t>Disnormatiivinen informaatio on yhteiskunnassa ja omassa kulttuurissa vallitsevien asenteiden, arvojen ja normien sekä joissain tapauksissa myös lainsäädännön vastaista informaatiota.</a:t>
          </a:r>
          <a:endParaRPr lang="en-US"/>
        </a:p>
      </dgm:t>
    </dgm:pt>
    <dgm:pt modelId="{DEB1A437-AED7-4C6B-AAC2-D363FBB75FB7}" type="parTrans" cxnId="{68EA172A-CD87-4283-A2AD-6667FD4D4990}">
      <dgm:prSet/>
      <dgm:spPr/>
      <dgm:t>
        <a:bodyPr/>
        <a:lstStyle/>
        <a:p>
          <a:endParaRPr lang="en-US"/>
        </a:p>
      </dgm:t>
    </dgm:pt>
    <dgm:pt modelId="{E1D416BA-0807-4D13-9229-C9F0557EACA4}" type="sibTrans" cxnId="{68EA172A-CD87-4283-A2AD-6667FD4D4990}">
      <dgm:prSet/>
      <dgm:spPr/>
      <dgm:t>
        <a:bodyPr/>
        <a:lstStyle/>
        <a:p>
          <a:endParaRPr lang="en-US"/>
        </a:p>
      </dgm:t>
    </dgm:pt>
    <dgm:pt modelId="{EE9AD30D-FEF4-42F3-9E20-64E0A89A1311}">
      <dgm:prSet/>
      <dgm:spPr/>
      <dgm:t>
        <a:bodyPr/>
        <a:lstStyle/>
        <a:p>
          <a:r>
            <a:rPr lang="fi-FI"/>
            <a:t>Normatiivinen informaatio puolestaan tukee yhteiskunnassa vallitsevia näkemyksiä.</a:t>
          </a:r>
          <a:endParaRPr lang="en-US"/>
        </a:p>
      </dgm:t>
    </dgm:pt>
    <dgm:pt modelId="{6EA9024D-BEDF-4104-88D9-13510263DC3D}" type="parTrans" cxnId="{B3189A72-712D-427B-8B74-984AA1708D9D}">
      <dgm:prSet/>
      <dgm:spPr/>
      <dgm:t>
        <a:bodyPr/>
        <a:lstStyle/>
        <a:p>
          <a:endParaRPr lang="en-US"/>
        </a:p>
      </dgm:t>
    </dgm:pt>
    <dgm:pt modelId="{6A93EF07-04AB-487E-B249-CB465928388D}" type="sibTrans" cxnId="{B3189A72-712D-427B-8B74-984AA1708D9D}">
      <dgm:prSet/>
      <dgm:spPr/>
      <dgm:t>
        <a:bodyPr/>
        <a:lstStyle/>
        <a:p>
          <a:endParaRPr lang="en-US"/>
        </a:p>
      </dgm:t>
    </dgm:pt>
    <dgm:pt modelId="{E8C21F48-DDAB-4730-9A26-0B99812A600B}">
      <dgm:prSet/>
      <dgm:spPr/>
      <dgm:t>
        <a:bodyPr/>
        <a:lstStyle/>
        <a:p>
          <a:r>
            <a:rPr lang="fi-FI"/>
            <a:t>(Haasio 2015)</a:t>
          </a:r>
          <a:endParaRPr lang="en-US"/>
        </a:p>
      </dgm:t>
    </dgm:pt>
    <dgm:pt modelId="{56831BDB-FDE3-4E00-968B-B2900682A735}" type="parTrans" cxnId="{B6520036-CD64-499E-88B0-A375B37A7333}">
      <dgm:prSet/>
      <dgm:spPr/>
      <dgm:t>
        <a:bodyPr/>
        <a:lstStyle/>
        <a:p>
          <a:endParaRPr lang="en-US"/>
        </a:p>
      </dgm:t>
    </dgm:pt>
    <dgm:pt modelId="{B0682FB2-F155-4299-8785-2E89653DEC93}" type="sibTrans" cxnId="{B6520036-CD64-499E-88B0-A375B37A7333}">
      <dgm:prSet/>
      <dgm:spPr/>
      <dgm:t>
        <a:bodyPr/>
        <a:lstStyle/>
        <a:p>
          <a:endParaRPr lang="en-US"/>
        </a:p>
      </dgm:t>
    </dgm:pt>
    <dgm:pt modelId="{8F302036-730D-49CA-A6A1-07890BFBEF05}" type="pres">
      <dgm:prSet presAssocID="{81E333A2-D00B-4E23-9F13-2A20D8B7BDFD}" presName="root" presStyleCnt="0">
        <dgm:presLayoutVars>
          <dgm:dir/>
          <dgm:resizeHandles val="exact"/>
        </dgm:presLayoutVars>
      </dgm:prSet>
      <dgm:spPr/>
    </dgm:pt>
    <dgm:pt modelId="{ED43E305-4408-417F-A27C-FCFBB2004CE9}" type="pres">
      <dgm:prSet presAssocID="{8F7A0BA6-B043-4C27-A6F4-8397FC601A87}" presName="compNode" presStyleCnt="0"/>
      <dgm:spPr/>
    </dgm:pt>
    <dgm:pt modelId="{A27F2569-606B-422C-8131-57A2F8B29C70}" type="pres">
      <dgm:prSet presAssocID="{8F7A0BA6-B043-4C27-A6F4-8397FC601A87}" presName="bgRect" presStyleLbl="bgShp" presStyleIdx="0" presStyleCnt="3"/>
      <dgm:spPr/>
    </dgm:pt>
    <dgm:pt modelId="{ED50BBC0-F312-47C7-9D3F-1945A6714B4E}" type="pres">
      <dgm:prSet presAssocID="{8F7A0BA6-B043-4C27-A6F4-8397FC601A8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uomari"/>
        </a:ext>
      </dgm:extLst>
    </dgm:pt>
    <dgm:pt modelId="{89FD5A14-0BED-44A6-8C3B-403E544F1432}" type="pres">
      <dgm:prSet presAssocID="{8F7A0BA6-B043-4C27-A6F4-8397FC601A87}" presName="spaceRect" presStyleCnt="0"/>
      <dgm:spPr/>
    </dgm:pt>
    <dgm:pt modelId="{3792263C-456C-490A-A77C-CFC89DCC5F82}" type="pres">
      <dgm:prSet presAssocID="{8F7A0BA6-B043-4C27-A6F4-8397FC601A87}" presName="parTx" presStyleLbl="revTx" presStyleIdx="0" presStyleCnt="3">
        <dgm:presLayoutVars>
          <dgm:chMax val="0"/>
          <dgm:chPref val="0"/>
        </dgm:presLayoutVars>
      </dgm:prSet>
      <dgm:spPr/>
    </dgm:pt>
    <dgm:pt modelId="{96A54128-E290-4647-8B42-DD526CC633D0}" type="pres">
      <dgm:prSet presAssocID="{E1D416BA-0807-4D13-9229-C9F0557EACA4}" presName="sibTrans" presStyleCnt="0"/>
      <dgm:spPr/>
    </dgm:pt>
    <dgm:pt modelId="{81A60E29-D493-41CD-BDFC-42DBC53B1E74}" type="pres">
      <dgm:prSet presAssocID="{EE9AD30D-FEF4-42F3-9E20-64E0A89A1311}" presName="compNode" presStyleCnt="0"/>
      <dgm:spPr/>
    </dgm:pt>
    <dgm:pt modelId="{37246837-EFDC-4F9E-B0A0-F8CE0D2D6ED5}" type="pres">
      <dgm:prSet presAssocID="{EE9AD30D-FEF4-42F3-9E20-64E0A89A1311}" presName="bgRect" presStyleLbl="bgShp" presStyleIdx="1" presStyleCnt="3"/>
      <dgm:spPr/>
    </dgm:pt>
    <dgm:pt modelId="{0AB512D0-4B1E-4C54-B862-1172D21B4644}" type="pres">
      <dgm:prSet presAssocID="{EE9AD30D-FEF4-42F3-9E20-64E0A89A131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ustomer Review"/>
        </a:ext>
      </dgm:extLst>
    </dgm:pt>
    <dgm:pt modelId="{66D7FBBF-EE92-47C3-93AB-D1025D784687}" type="pres">
      <dgm:prSet presAssocID="{EE9AD30D-FEF4-42F3-9E20-64E0A89A1311}" presName="spaceRect" presStyleCnt="0"/>
      <dgm:spPr/>
    </dgm:pt>
    <dgm:pt modelId="{0D405928-799B-4F6E-94F2-1F475DB7F3D2}" type="pres">
      <dgm:prSet presAssocID="{EE9AD30D-FEF4-42F3-9E20-64E0A89A1311}" presName="parTx" presStyleLbl="revTx" presStyleIdx="1" presStyleCnt="3">
        <dgm:presLayoutVars>
          <dgm:chMax val="0"/>
          <dgm:chPref val="0"/>
        </dgm:presLayoutVars>
      </dgm:prSet>
      <dgm:spPr/>
    </dgm:pt>
    <dgm:pt modelId="{2FEB428E-EF65-46F7-988B-ED96C8388E44}" type="pres">
      <dgm:prSet presAssocID="{6A93EF07-04AB-487E-B249-CB465928388D}" presName="sibTrans" presStyleCnt="0"/>
      <dgm:spPr/>
    </dgm:pt>
    <dgm:pt modelId="{AB36B6A2-C2AD-4A77-962D-72CBFCEDB868}" type="pres">
      <dgm:prSet presAssocID="{E8C21F48-DDAB-4730-9A26-0B99812A600B}" presName="compNode" presStyleCnt="0"/>
      <dgm:spPr/>
    </dgm:pt>
    <dgm:pt modelId="{EBBEEF2B-9073-477C-8BDA-469C270FEA68}" type="pres">
      <dgm:prSet presAssocID="{E8C21F48-DDAB-4730-9A26-0B99812A600B}" presName="bgRect" presStyleLbl="bgShp" presStyleIdx="2" presStyleCnt="3"/>
      <dgm:spPr/>
    </dgm:pt>
    <dgm:pt modelId="{682EDB63-BEA9-4573-82F8-E3B4BCC8ECE3}" type="pres">
      <dgm:prSet presAssocID="{E8C21F48-DDAB-4730-9A26-0B99812A600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ragon Dance"/>
        </a:ext>
      </dgm:extLst>
    </dgm:pt>
    <dgm:pt modelId="{E563EB58-7D97-4B5C-9D09-AEE46BE91C78}" type="pres">
      <dgm:prSet presAssocID="{E8C21F48-DDAB-4730-9A26-0B99812A600B}" presName="spaceRect" presStyleCnt="0"/>
      <dgm:spPr/>
    </dgm:pt>
    <dgm:pt modelId="{EEF0D782-3BCA-4427-9853-CD9C1FCC4094}" type="pres">
      <dgm:prSet presAssocID="{E8C21F48-DDAB-4730-9A26-0B99812A600B}" presName="parTx" presStyleLbl="revTx" presStyleIdx="2" presStyleCnt="3">
        <dgm:presLayoutVars>
          <dgm:chMax val="0"/>
          <dgm:chPref val="0"/>
        </dgm:presLayoutVars>
      </dgm:prSet>
      <dgm:spPr/>
    </dgm:pt>
  </dgm:ptLst>
  <dgm:cxnLst>
    <dgm:cxn modelId="{23EA3D02-6D07-4E23-B195-5E3A63F83847}" type="presOf" srcId="{E8C21F48-DDAB-4730-9A26-0B99812A600B}" destId="{EEF0D782-3BCA-4427-9853-CD9C1FCC4094}" srcOrd="0" destOrd="0" presId="urn:microsoft.com/office/officeart/2018/2/layout/IconVerticalSolidList"/>
    <dgm:cxn modelId="{68EA172A-CD87-4283-A2AD-6667FD4D4990}" srcId="{81E333A2-D00B-4E23-9F13-2A20D8B7BDFD}" destId="{8F7A0BA6-B043-4C27-A6F4-8397FC601A87}" srcOrd="0" destOrd="0" parTransId="{DEB1A437-AED7-4C6B-AAC2-D363FBB75FB7}" sibTransId="{E1D416BA-0807-4D13-9229-C9F0557EACA4}"/>
    <dgm:cxn modelId="{B6520036-CD64-499E-88B0-A375B37A7333}" srcId="{81E333A2-D00B-4E23-9F13-2A20D8B7BDFD}" destId="{E8C21F48-DDAB-4730-9A26-0B99812A600B}" srcOrd="2" destOrd="0" parTransId="{56831BDB-FDE3-4E00-968B-B2900682A735}" sibTransId="{B0682FB2-F155-4299-8785-2E89653DEC93}"/>
    <dgm:cxn modelId="{7C67CC62-6C02-4087-A5D9-18F76F9B371E}" type="presOf" srcId="{81E333A2-D00B-4E23-9F13-2A20D8B7BDFD}" destId="{8F302036-730D-49CA-A6A1-07890BFBEF05}" srcOrd="0" destOrd="0" presId="urn:microsoft.com/office/officeart/2018/2/layout/IconVerticalSolidList"/>
    <dgm:cxn modelId="{B3189A72-712D-427B-8B74-984AA1708D9D}" srcId="{81E333A2-D00B-4E23-9F13-2A20D8B7BDFD}" destId="{EE9AD30D-FEF4-42F3-9E20-64E0A89A1311}" srcOrd="1" destOrd="0" parTransId="{6EA9024D-BEDF-4104-88D9-13510263DC3D}" sibTransId="{6A93EF07-04AB-487E-B249-CB465928388D}"/>
    <dgm:cxn modelId="{AB03AFBC-6DCD-4C73-A6AE-53F7CA897910}" type="presOf" srcId="{EE9AD30D-FEF4-42F3-9E20-64E0A89A1311}" destId="{0D405928-799B-4F6E-94F2-1F475DB7F3D2}" srcOrd="0" destOrd="0" presId="urn:microsoft.com/office/officeart/2018/2/layout/IconVerticalSolidList"/>
    <dgm:cxn modelId="{B3046BD6-8081-44E8-AFEE-17DB1B1FA8B4}" type="presOf" srcId="{8F7A0BA6-B043-4C27-A6F4-8397FC601A87}" destId="{3792263C-456C-490A-A77C-CFC89DCC5F82}" srcOrd="0" destOrd="0" presId="urn:microsoft.com/office/officeart/2018/2/layout/IconVerticalSolidList"/>
    <dgm:cxn modelId="{9789D8B8-C122-4B53-968E-F02DB4FB9457}" type="presParOf" srcId="{8F302036-730D-49CA-A6A1-07890BFBEF05}" destId="{ED43E305-4408-417F-A27C-FCFBB2004CE9}" srcOrd="0" destOrd="0" presId="urn:microsoft.com/office/officeart/2018/2/layout/IconVerticalSolidList"/>
    <dgm:cxn modelId="{AAFD2E89-1EA8-460B-AABE-2FEC40B157C7}" type="presParOf" srcId="{ED43E305-4408-417F-A27C-FCFBB2004CE9}" destId="{A27F2569-606B-422C-8131-57A2F8B29C70}" srcOrd="0" destOrd="0" presId="urn:microsoft.com/office/officeart/2018/2/layout/IconVerticalSolidList"/>
    <dgm:cxn modelId="{68FC5E80-4B53-43E5-9371-00F3477388D3}" type="presParOf" srcId="{ED43E305-4408-417F-A27C-FCFBB2004CE9}" destId="{ED50BBC0-F312-47C7-9D3F-1945A6714B4E}" srcOrd="1" destOrd="0" presId="urn:microsoft.com/office/officeart/2018/2/layout/IconVerticalSolidList"/>
    <dgm:cxn modelId="{C8102463-2E7D-482F-8E6D-CD57439846C6}" type="presParOf" srcId="{ED43E305-4408-417F-A27C-FCFBB2004CE9}" destId="{89FD5A14-0BED-44A6-8C3B-403E544F1432}" srcOrd="2" destOrd="0" presId="urn:microsoft.com/office/officeart/2018/2/layout/IconVerticalSolidList"/>
    <dgm:cxn modelId="{719CCE0E-6F5A-439B-8CB2-1C4A9EB16700}" type="presParOf" srcId="{ED43E305-4408-417F-A27C-FCFBB2004CE9}" destId="{3792263C-456C-490A-A77C-CFC89DCC5F82}" srcOrd="3" destOrd="0" presId="urn:microsoft.com/office/officeart/2018/2/layout/IconVerticalSolidList"/>
    <dgm:cxn modelId="{1EB5500D-0660-4E12-BD3C-00333330F301}" type="presParOf" srcId="{8F302036-730D-49CA-A6A1-07890BFBEF05}" destId="{96A54128-E290-4647-8B42-DD526CC633D0}" srcOrd="1" destOrd="0" presId="urn:microsoft.com/office/officeart/2018/2/layout/IconVerticalSolidList"/>
    <dgm:cxn modelId="{589CD474-1570-4D06-B296-6F2654EA0CB6}" type="presParOf" srcId="{8F302036-730D-49CA-A6A1-07890BFBEF05}" destId="{81A60E29-D493-41CD-BDFC-42DBC53B1E74}" srcOrd="2" destOrd="0" presId="urn:microsoft.com/office/officeart/2018/2/layout/IconVerticalSolidList"/>
    <dgm:cxn modelId="{11485CC9-F7AB-482E-AC50-CE1AE7512970}" type="presParOf" srcId="{81A60E29-D493-41CD-BDFC-42DBC53B1E74}" destId="{37246837-EFDC-4F9E-B0A0-F8CE0D2D6ED5}" srcOrd="0" destOrd="0" presId="urn:microsoft.com/office/officeart/2018/2/layout/IconVerticalSolidList"/>
    <dgm:cxn modelId="{8435084A-026C-4A09-A64E-4C88FE719812}" type="presParOf" srcId="{81A60E29-D493-41CD-BDFC-42DBC53B1E74}" destId="{0AB512D0-4B1E-4C54-B862-1172D21B4644}" srcOrd="1" destOrd="0" presId="urn:microsoft.com/office/officeart/2018/2/layout/IconVerticalSolidList"/>
    <dgm:cxn modelId="{D90B4290-BB33-43B3-9E3D-7D5C55FF36EF}" type="presParOf" srcId="{81A60E29-D493-41CD-BDFC-42DBC53B1E74}" destId="{66D7FBBF-EE92-47C3-93AB-D1025D784687}" srcOrd="2" destOrd="0" presId="urn:microsoft.com/office/officeart/2018/2/layout/IconVerticalSolidList"/>
    <dgm:cxn modelId="{3C20D564-45C2-45F0-B752-2BA8E7CBC431}" type="presParOf" srcId="{81A60E29-D493-41CD-BDFC-42DBC53B1E74}" destId="{0D405928-799B-4F6E-94F2-1F475DB7F3D2}" srcOrd="3" destOrd="0" presId="urn:microsoft.com/office/officeart/2018/2/layout/IconVerticalSolidList"/>
    <dgm:cxn modelId="{A923F77A-B900-4307-A80E-8F007628C8F7}" type="presParOf" srcId="{8F302036-730D-49CA-A6A1-07890BFBEF05}" destId="{2FEB428E-EF65-46F7-988B-ED96C8388E44}" srcOrd="3" destOrd="0" presId="urn:microsoft.com/office/officeart/2018/2/layout/IconVerticalSolidList"/>
    <dgm:cxn modelId="{C1936A14-08A1-4D96-9D2E-4ABD14816604}" type="presParOf" srcId="{8F302036-730D-49CA-A6A1-07890BFBEF05}" destId="{AB36B6A2-C2AD-4A77-962D-72CBFCEDB868}" srcOrd="4" destOrd="0" presId="urn:microsoft.com/office/officeart/2018/2/layout/IconVerticalSolidList"/>
    <dgm:cxn modelId="{142A0684-70B6-4C09-8EED-E8411EAC0E1A}" type="presParOf" srcId="{AB36B6A2-C2AD-4A77-962D-72CBFCEDB868}" destId="{EBBEEF2B-9073-477C-8BDA-469C270FEA68}" srcOrd="0" destOrd="0" presId="urn:microsoft.com/office/officeart/2018/2/layout/IconVerticalSolidList"/>
    <dgm:cxn modelId="{833A38F1-A566-4E16-91AA-DA794F3BAD9D}" type="presParOf" srcId="{AB36B6A2-C2AD-4A77-962D-72CBFCEDB868}" destId="{682EDB63-BEA9-4573-82F8-E3B4BCC8ECE3}" srcOrd="1" destOrd="0" presId="urn:microsoft.com/office/officeart/2018/2/layout/IconVerticalSolidList"/>
    <dgm:cxn modelId="{C5EC9840-3ED5-4AC9-ABBF-96EB30D9C9F3}" type="presParOf" srcId="{AB36B6A2-C2AD-4A77-962D-72CBFCEDB868}" destId="{E563EB58-7D97-4B5C-9D09-AEE46BE91C78}" srcOrd="2" destOrd="0" presId="urn:microsoft.com/office/officeart/2018/2/layout/IconVerticalSolidList"/>
    <dgm:cxn modelId="{96EF7227-115A-4CE1-9773-1FEA0A49E88C}" type="presParOf" srcId="{AB36B6A2-C2AD-4A77-962D-72CBFCEDB868}" destId="{EEF0D782-3BCA-4427-9853-CD9C1FCC409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F5B125-794C-46FF-B48E-503E0AB3A4C6}"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en-US"/>
        </a:p>
      </dgm:t>
    </dgm:pt>
    <dgm:pt modelId="{EE6AEC12-6CE6-4A70-BD2B-1C35D67A624C}">
      <dgm:prSet/>
      <dgm:spPr/>
      <dgm:t>
        <a:bodyPr/>
        <a:lstStyle/>
        <a:p>
          <a:r>
            <a:rPr lang="fi-FI"/>
            <a:t>Vertaistiedon nurja puoli</a:t>
          </a:r>
          <a:endParaRPr lang="en-US"/>
        </a:p>
      </dgm:t>
    </dgm:pt>
    <dgm:pt modelId="{0B34C2AF-3801-43AD-BE78-3E2B08BBDB51}" type="parTrans" cxnId="{E159E9E3-98BB-4A22-8EE5-20AD346745AD}">
      <dgm:prSet/>
      <dgm:spPr/>
      <dgm:t>
        <a:bodyPr/>
        <a:lstStyle/>
        <a:p>
          <a:endParaRPr lang="en-US"/>
        </a:p>
      </dgm:t>
    </dgm:pt>
    <dgm:pt modelId="{DC7F7EFA-7472-41E5-A000-FA53A21C1929}" type="sibTrans" cxnId="{E159E9E3-98BB-4A22-8EE5-20AD346745AD}">
      <dgm:prSet/>
      <dgm:spPr/>
      <dgm:t>
        <a:bodyPr/>
        <a:lstStyle/>
        <a:p>
          <a:endParaRPr lang="en-US"/>
        </a:p>
      </dgm:t>
    </dgm:pt>
    <dgm:pt modelId="{A1B64932-F5D7-43CB-8500-F2FBD07E17C9}">
      <dgm:prSet/>
      <dgm:spPr/>
      <dgm:t>
        <a:bodyPr/>
        <a:lstStyle/>
        <a:p>
          <a:r>
            <a:rPr lang="fi-FI"/>
            <a:t>Vihapuhe</a:t>
          </a:r>
          <a:endParaRPr lang="en-US"/>
        </a:p>
      </dgm:t>
    </dgm:pt>
    <dgm:pt modelId="{69B4F811-B457-4778-BE46-A1027CD76716}" type="parTrans" cxnId="{AA7B3D80-5C76-41D1-A0DA-4EACB338D3A3}">
      <dgm:prSet/>
      <dgm:spPr/>
      <dgm:t>
        <a:bodyPr/>
        <a:lstStyle/>
        <a:p>
          <a:endParaRPr lang="en-US"/>
        </a:p>
      </dgm:t>
    </dgm:pt>
    <dgm:pt modelId="{BB8A9E5D-3FF2-4FB5-8A2E-355537571431}" type="sibTrans" cxnId="{AA7B3D80-5C76-41D1-A0DA-4EACB338D3A3}">
      <dgm:prSet/>
      <dgm:spPr/>
      <dgm:t>
        <a:bodyPr/>
        <a:lstStyle/>
        <a:p>
          <a:endParaRPr lang="en-US"/>
        </a:p>
      </dgm:t>
    </dgm:pt>
    <dgm:pt modelId="{72E8FEE0-D659-408E-8B8E-4089B68416A1}">
      <dgm:prSet/>
      <dgm:spPr/>
      <dgm:t>
        <a:bodyPr/>
        <a:lstStyle/>
        <a:p>
          <a:r>
            <a:rPr lang="fi-FI"/>
            <a:t>Valheellinen tieto</a:t>
          </a:r>
          <a:endParaRPr lang="en-US"/>
        </a:p>
      </dgm:t>
    </dgm:pt>
    <dgm:pt modelId="{6463B0F0-F62A-40C0-8793-F090EAAA2973}" type="parTrans" cxnId="{DFBC5C2D-4C95-4098-9611-E5355B2A17E9}">
      <dgm:prSet/>
      <dgm:spPr/>
      <dgm:t>
        <a:bodyPr/>
        <a:lstStyle/>
        <a:p>
          <a:endParaRPr lang="en-US"/>
        </a:p>
      </dgm:t>
    </dgm:pt>
    <dgm:pt modelId="{E65F3B77-CB01-4DB4-AC45-82DC80548801}" type="sibTrans" cxnId="{DFBC5C2D-4C95-4098-9611-E5355B2A17E9}">
      <dgm:prSet/>
      <dgm:spPr/>
      <dgm:t>
        <a:bodyPr/>
        <a:lstStyle/>
        <a:p>
          <a:endParaRPr lang="en-US"/>
        </a:p>
      </dgm:t>
    </dgm:pt>
    <dgm:pt modelId="{585E2410-95AA-4D45-A1E0-92FDFD6184A2}" type="pres">
      <dgm:prSet presAssocID="{E4F5B125-794C-46FF-B48E-503E0AB3A4C6}" presName="linear" presStyleCnt="0">
        <dgm:presLayoutVars>
          <dgm:animLvl val="lvl"/>
          <dgm:resizeHandles val="exact"/>
        </dgm:presLayoutVars>
      </dgm:prSet>
      <dgm:spPr/>
    </dgm:pt>
    <dgm:pt modelId="{A5A20645-78C6-45BE-A443-D1C66232F19D}" type="pres">
      <dgm:prSet presAssocID="{EE6AEC12-6CE6-4A70-BD2B-1C35D67A624C}" presName="parentText" presStyleLbl="node1" presStyleIdx="0" presStyleCnt="3">
        <dgm:presLayoutVars>
          <dgm:chMax val="0"/>
          <dgm:bulletEnabled val="1"/>
        </dgm:presLayoutVars>
      </dgm:prSet>
      <dgm:spPr/>
    </dgm:pt>
    <dgm:pt modelId="{A4125C6E-2EA7-47AA-906C-927B06194E75}" type="pres">
      <dgm:prSet presAssocID="{DC7F7EFA-7472-41E5-A000-FA53A21C1929}" presName="spacer" presStyleCnt="0"/>
      <dgm:spPr/>
    </dgm:pt>
    <dgm:pt modelId="{6FC6A638-4ABB-4981-8ABF-29D524EB2FF4}" type="pres">
      <dgm:prSet presAssocID="{A1B64932-F5D7-43CB-8500-F2FBD07E17C9}" presName="parentText" presStyleLbl="node1" presStyleIdx="1" presStyleCnt="3">
        <dgm:presLayoutVars>
          <dgm:chMax val="0"/>
          <dgm:bulletEnabled val="1"/>
        </dgm:presLayoutVars>
      </dgm:prSet>
      <dgm:spPr/>
    </dgm:pt>
    <dgm:pt modelId="{86A7E12C-EF2C-4DB2-BBAB-518CF7531A6D}" type="pres">
      <dgm:prSet presAssocID="{BB8A9E5D-3FF2-4FB5-8A2E-355537571431}" presName="spacer" presStyleCnt="0"/>
      <dgm:spPr/>
    </dgm:pt>
    <dgm:pt modelId="{40DCFF40-599C-4548-8D77-5B6168C4D61D}" type="pres">
      <dgm:prSet presAssocID="{72E8FEE0-D659-408E-8B8E-4089B68416A1}" presName="parentText" presStyleLbl="node1" presStyleIdx="2" presStyleCnt="3">
        <dgm:presLayoutVars>
          <dgm:chMax val="0"/>
          <dgm:bulletEnabled val="1"/>
        </dgm:presLayoutVars>
      </dgm:prSet>
      <dgm:spPr/>
    </dgm:pt>
  </dgm:ptLst>
  <dgm:cxnLst>
    <dgm:cxn modelId="{7E503B02-FEB1-49C2-8C8D-A88EE0C77510}" type="presOf" srcId="{EE6AEC12-6CE6-4A70-BD2B-1C35D67A624C}" destId="{A5A20645-78C6-45BE-A443-D1C66232F19D}" srcOrd="0" destOrd="0" presId="urn:microsoft.com/office/officeart/2005/8/layout/vList2"/>
    <dgm:cxn modelId="{DFBC5C2D-4C95-4098-9611-E5355B2A17E9}" srcId="{E4F5B125-794C-46FF-B48E-503E0AB3A4C6}" destId="{72E8FEE0-D659-408E-8B8E-4089B68416A1}" srcOrd="2" destOrd="0" parTransId="{6463B0F0-F62A-40C0-8793-F090EAAA2973}" sibTransId="{E65F3B77-CB01-4DB4-AC45-82DC80548801}"/>
    <dgm:cxn modelId="{DA1BFA4D-BB87-412B-B713-204FC8851D11}" type="presOf" srcId="{E4F5B125-794C-46FF-B48E-503E0AB3A4C6}" destId="{585E2410-95AA-4D45-A1E0-92FDFD6184A2}" srcOrd="0" destOrd="0" presId="urn:microsoft.com/office/officeart/2005/8/layout/vList2"/>
    <dgm:cxn modelId="{AA7B3D80-5C76-41D1-A0DA-4EACB338D3A3}" srcId="{E4F5B125-794C-46FF-B48E-503E0AB3A4C6}" destId="{A1B64932-F5D7-43CB-8500-F2FBD07E17C9}" srcOrd="1" destOrd="0" parTransId="{69B4F811-B457-4778-BE46-A1027CD76716}" sibTransId="{BB8A9E5D-3FF2-4FB5-8A2E-355537571431}"/>
    <dgm:cxn modelId="{DA1242BA-5856-4432-8FCE-CC1436710C09}" type="presOf" srcId="{A1B64932-F5D7-43CB-8500-F2FBD07E17C9}" destId="{6FC6A638-4ABB-4981-8ABF-29D524EB2FF4}" srcOrd="0" destOrd="0" presId="urn:microsoft.com/office/officeart/2005/8/layout/vList2"/>
    <dgm:cxn modelId="{E159E9E3-98BB-4A22-8EE5-20AD346745AD}" srcId="{E4F5B125-794C-46FF-B48E-503E0AB3A4C6}" destId="{EE6AEC12-6CE6-4A70-BD2B-1C35D67A624C}" srcOrd="0" destOrd="0" parTransId="{0B34C2AF-3801-43AD-BE78-3E2B08BBDB51}" sibTransId="{DC7F7EFA-7472-41E5-A000-FA53A21C1929}"/>
    <dgm:cxn modelId="{F3B37CEB-57C0-4BF7-B8A6-403940B54EE4}" type="presOf" srcId="{72E8FEE0-D659-408E-8B8E-4089B68416A1}" destId="{40DCFF40-599C-4548-8D77-5B6168C4D61D}" srcOrd="0" destOrd="0" presId="urn:microsoft.com/office/officeart/2005/8/layout/vList2"/>
    <dgm:cxn modelId="{63909C56-1D3A-4D56-B6EF-372E6C791AA6}" type="presParOf" srcId="{585E2410-95AA-4D45-A1E0-92FDFD6184A2}" destId="{A5A20645-78C6-45BE-A443-D1C66232F19D}" srcOrd="0" destOrd="0" presId="urn:microsoft.com/office/officeart/2005/8/layout/vList2"/>
    <dgm:cxn modelId="{F9F86212-1BC0-4CE7-80D6-34A24A6B38FD}" type="presParOf" srcId="{585E2410-95AA-4D45-A1E0-92FDFD6184A2}" destId="{A4125C6E-2EA7-47AA-906C-927B06194E75}" srcOrd="1" destOrd="0" presId="urn:microsoft.com/office/officeart/2005/8/layout/vList2"/>
    <dgm:cxn modelId="{F84D16D8-6962-4008-9300-BCDAEF264895}" type="presParOf" srcId="{585E2410-95AA-4D45-A1E0-92FDFD6184A2}" destId="{6FC6A638-4ABB-4981-8ABF-29D524EB2FF4}" srcOrd="2" destOrd="0" presId="urn:microsoft.com/office/officeart/2005/8/layout/vList2"/>
    <dgm:cxn modelId="{6A26C0AD-A186-4D17-B4C9-3D50E711C0CA}" type="presParOf" srcId="{585E2410-95AA-4D45-A1E0-92FDFD6184A2}" destId="{86A7E12C-EF2C-4DB2-BBAB-518CF7531A6D}" srcOrd="3" destOrd="0" presId="urn:microsoft.com/office/officeart/2005/8/layout/vList2"/>
    <dgm:cxn modelId="{377CEB0A-914E-4E04-BFB8-222C502207E6}" type="presParOf" srcId="{585E2410-95AA-4D45-A1E0-92FDFD6184A2}" destId="{40DCFF40-599C-4548-8D77-5B6168C4D61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AD1A3E-1FC0-4E98-8C14-D99117BB6EB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CA9107B6-B3EC-4E82-9522-C0D74BC80C4B}">
      <dgm:prSet/>
      <dgm:spPr/>
      <dgm:t>
        <a:bodyPr/>
        <a:lstStyle/>
        <a:p>
          <a:r>
            <a:rPr lang="fi-FI"/>
            <a:t>Esimerkiksi:</a:t>
          </a:r>
          <a:endParaRPr lang="en-US"/>
        </a:p>
      </dgm:t>
    </dgm:pt>
    <dgm:pt modelId="{9854600E-1F07-4321-8CF1-075E99FB7E98}" type="parTrans" cxnId="{5E8ABBA1-A6FD-4027-A73C-3E68C5701216}">
      <dgm:prSet/>
      <dgm:spPr/>
      <dgm:t>
        <a:bodyPr/>
        <a:lstStyle/>
        <a:p>
          <a:endParaRPr lang="en-US"/>
        </a:p>
      </dgm:t>
    </dgm:pt>
    <dgm:pt modelId="{5B6938D5-7C92-432B-8D83-251EE00C5950}" type="sibTrans" cxnId="{5E8ABBA1-A6FD-4027-A73C-3E68C5701216}">
      <dgm:prSet/>
      <dgm:spPr/>
      <dgm:t>
        <a:bodyPr/>
        <a:lstStyle/>
        <a:p>
          <a:endParaRPr lang="en-US"/>
        </a:p>
      </dgm:t>
    </dgm:pt>
    <dgm:pt modelId="{9A3B8277-9FC8-46E8-ABE4-ABFA6D716455}">
      <dgm:prSet/>
      <dgm:spPr/>
      <dgm:t>
        <a:bodyPr/>
        <a:lstStyle/>
        <a:p>
          <a:r>
            <a:rPr lang="fi-FI"/>
            <a:t>Pedofiilien keskinäinen kommunikaatio</a:t>
          </a:r>
          <a:endParaRPr lang="en-US"/>
        </a:p>
      </dgm:t>
    </dgm:pt>
    <dgm:pt modelId="{19C24915-6BA9-4073-B3E9-586DDA2ADAB1}" type="parTrans" cxnId="{387D1CF4-059D-4ECD-9381-4FBE4E192280}">
      <dgm:prSet/>
      <dgm:spPr/>
      <dgm:t>
        <a:bodyPr/>
        <a:lstStyle/>
        <a:p>
          <a:endParaRPr lang="en-US"/>
        </a:p>
      </dgm:t>
    </dgm:pt>
    <dgm:pt modelId="{85B4306B-F3C6-4C47-B427-660476B2A718}" type="sibTrans" cxnId="{387D1CF4-059D-4ECD-9381-4FBE4E192280}">
      <dgm:prSet/>
      <dgm:spPr/>
      <dgm:t>
        <a:bodyPr/>
        <a:lstStyle/>
        <a:p>
          <a:endParaRPr lang="en-US"/>
        </a:p>
      </dgm:t>
    </dgm:pt>
    <dgm:pt modelId="{AFA34D6F-63B1-4656-B1D7-D057849AFF77}">
      <dgm:prSet/>
      <dgm:spPr/>
      <dgm:t>
        <a:bodyPr/>
        <a:lstStyle/>
        <a:p>
          <a:r>
            <a:rPr lang="fi-FI"/>
            <a:t>Rikollisten ”työvoimatoimisto”</a:t>
          </a:r>
          <a:endParaRPr lang="en-US"/>
        </a:p>
      </dgm:t>
    </dgm:pt>
    <dgm:pt modelId="{80FEB0D6-D8DF-4A6E-89C5-A98541785F5F}" type="parTrans" cxnId="{0BCAD0D0-9FED-4EF8-A27D-A6D92EFA9339}">
      <dgm:prSet/>
      <dgm:spPr/>
      <dgm:t>
        <a:bodyPr/>
        <a:lstStyle/>
        <a:p>
          <a:endParaRPr lang="en-US"/>
        </a:p>
      </dgm:t>
    </dgm:pt>
    <dgm:pt modelId="{0FC9504B-9800-4B46-BC84-F3469B746170}" type="sibTrans" cxnId="{0BCAD0D0-9FED-4EF8-A27D-A6D92EFA9339}">
      <dgm:prSet/>
      <dgm:spPr/>
      <dgm:t>
        <a:bodyPr/>
        <a:lstStyle/>
        <a:p>
          <a:endParaRPr lang="en-US"/>
        </a:p>
      </dgm:t>
    </dgm:pt>
    <dgm:pt modelId="{69C899E7-891A-432D-A90A-99831D600F81}">
      <dgm:prSet/>
      <dgm:spPr/>
      <dgm:t>
        <a:bodyPr/>
        <a:lstStyle/>
        <a:p>
          <a:r>
            <a:rPr lang="fi-FI"/>
            <a:t>Varastetun tavaran osto ja myynti</a:t>
          </a:r>
          <a:endParaRPr lang="en-US"/>
        </a:p>
      </dgm:t>
    </dgm:pt>
    <dgm:pt modelId="{B3B3AEA2-1EED-4025-836A-EBB3F951D3F8}" type="parTrans" cxnId="{8B70473B-1BC3-4CE4-B62F-0E5CFBFE4DCC}">
      <dgm:prSet/>
      <dgm:spPr/>
      <dgm:t>
        <a:bodyPr/>
        <a:lstStyle/>
        <a:p>
          <a:endParaRPr lang="en-US"/>
        </a:p>
      </dgm:t>
    </dgm:pt>
    <dgm:pt modelId="{B71612DC-9F54-4F29-A8A3-39BD7D11D821}" type="sibTrans" cxnId="{8B70473B-1BC3-4CE4-B62F-0E5CFBFE4DCC}">
      <dgm:prSet/>
      <dgm:spPr/>
      <dgm:t>
        <a:bodyPr/>
        <a:lstStyle/>
        <a:p>
          <a:endParaRPr lang="en-US"/>
        </a:p>
      </dgm:t>
    </dgm:pt>
    <dgm:pt modelId="{BDF2D1D7-7C6B-4328-BF4F-4E0E0825FA82}">
      <dgm:prSet/>
      <dgm:spPr/>
      <dgm:t>
        <a:bodyPr/>
        <a:lstStyle/>
        <a:p>
          <a:r>
            <a:rPr lang="fi-FI"/>
            <a:t>Passien, ajokorttien, luottokorttien ym. markkinat</a:t>
          </a:r>
          <a:endParaRPr lang="en-US"/>
        </a:p>
      </dgm:t>
    </dgm:pt>
    <dgm:pt modelId="{1B8BBCCE-F875-4648-9121-A90E91E87C27}" type="parTrans" cxnId="{ACBBB92B-E0EB-42BD-A64E-EDFA3E3101B1}">
      <dgm:prSet/>
      <dgm:spPr/>
      <dgm:t>
        <a:bodyPr/>
        <a:lstStyle/>
        <a:p>
          <a:endParaRPr lang="en-US"/>
        </a:p>
      </dgm:t>
    </dgm:pt>
    <dgm:pt modelId="{53F04145-F76D-40C9-BF88-0F2520C04AEB}" type="sibTrans" cxnId="{ACBBB92B-E0EB-42BD-A64E-EDFA3E3101B1}">
      <dgm:prSet/>
      <dgm:spPr/>
      <dgm:t>
        <a:bodyPr/>
        <a:lstStyle/>
        <a:p>
          <a:endParaRPr lang="en-US"/>
        </a:p>
      </dgm:t>
    </dgm:pt>
    <dgm:pt modelId="{E2669D88-2CE8-4F67-9F1F-32C6B126BB03}" type="pres">
      <dgm:prSet presAssocID="{F3AD1A3E-1FC0-4E98-8C14-D99117BB6EB8}" presName="linear" presStyleCnt="0">
        <dgm:presLayoutVars>
          <dgm:animLvl val="lvl"/>
          <dgm:resizeHandles val="exact"/>
        </dgm:presLayoutVars>
      </dgm:prSet>
      <dgm:spPr/>
    </dgm:pt>
    <dgm:pt modelId="{BAE3B5AB-7FC5-4006-AA3F-A91E8DE2275B}" type="pres">
      <dgm:prSet presAssocID="{CA9107B6-B3EC-4E82-9522-C0D74BC80C4B}" presName="parentText" presStyleLbl="node1" presStyleIdx="0" presStyleCnt="5">
        <dgm:presLayoutVars>
          <dgm:chMax val="0"/>
          <dgm:bulletEnabled val="1"/>
        </dgm:presLayoutVars>
      </dgm:prSet>
      <dgm:spPr/>
    </dgm:pt>
    <dgm:pt modelId="{F0E1C323-6FC7-45AA-B2AA-48E34B86D51A}" type="pres">
      <dgm:prSet presAssocID="{5B6938D5-7C92-432B-8D83-251EE00C5950}" presName="spacer" presStyleCnt="0"/>
      <dgm:spPr/>
    </dgm:pt>
    <dgm:pt modelId="{A4F86D24-9CDD-43BA-88A2-BBDB8579DE59}" type="pres">
      <dgm:prSet presAssocID="{9A3B8277-9FC8-46E8-ABE4-ABFA6D716455}" presName="parentText" presStyleLbl="node1" presStyleIdx="1" presStyleCnt="5">
        <dgm:presLayoutVars>
          <dgm:chMax val="0"/>
          <dgm:bulletEnabled val="1"/>
        </dgm:presLayoutVars>
      </dgm:prSet>
      <dgm:spPr/>
    </dgm:pt>
    <dgm:pt modelId="{580961BA-928F-4980-89DA-E4A6E4CA6250}" type="pres">
      <dgm:prSet presAssocID="{85B4306B-F3C6-4C47-B427-660476B2A718}" presName="spacer" presStyleCnt="0"/>
      <dgm:spPr/>
    </dgm:pt>
    <dgm:pt modelId="{5B2C200B-CC64-4D86-9035-EB670DA9965D}" type="pres">
      <dgm:prSet presAssocID="{AFA34D6F-63B1-4656-B1D7-D057849AFF77}" presName="parentText" presStyleLbl="node1" presStyleIdx="2" presStyleCnt="5">
        <dgm:presLayoutVars>
          <dgm:chMax val="0"/>
          <dgm:bulletEnabled val="1"/>
        </dgm:presLayoutVars>
      </dgm:prSet>
      <dgm:spPr/>
    </dgm:pt>
    <dgm:pt modelId="{1573B1D9-5EFB-4488-B11E-BFF2B9874530}" type="pres">
      <dgm:prSet presAssocID="{0FC9504B-9800-4B46-BC84-F3469B746170}" presName="spacer" presStyleCnt="0"/>
      <dgm:spPr/>
    </dgm:pt>
    <dgm:pt modelId="{5BB18303-DF3F-4AB7-B680-626AFF5B4AE9}" type="pres">
      <dgm:prSet presAssocID="{69C899E7-891A-432D-A90A-99831D600F81}" presName="parentText" presStyleLbl="node1" presStyleIdx="3" presStyleCnt="5">
        <dgm:presLayoutVars>
          <dgm:chMax val="0"/>
          <dgm:bulletEnabled val="1"/>
        </dgm:presLayoutVars>
      </dgm:prSet>
      <dgm:spPr/>
    </dgm:pt>
    <dgm:pt modelId="{CA8D223D-ADF9-4029-AEE0-EC44FC9B8D36}" type="pres">
      <dgm:prSet presAssocID="{B71612DC-9F54-4F29-A8A3-39BD7D11D821}" presName="spacer" presStyleCnt="0"/>
      <dgm:spPr/>
    </dgm:pt>
    <dgm:pt modelId="{5E408CB5-8903-4F2B-8C79-1183FD525BD1}" type="pres">
      <dgm:prSet presAssocID="{BDF2D1D7-7C6B-4328-BF4F-4E0E0825FA82}" presName="parentText" presStyleLbl="node1" presStyleIdx="4" presStyleCnt="5">
        <dgm:presLayoutVars>
          <dgm:chMax val="0"/>
          <dgm:bulletEnabled val="1"/>
        </dgm:presLayoutVars>
      </dgm:prSet>
      <dgm:spPr/>
    </dgm:pt>
  </dgm:ptLst>
  <dgm:cxnLst>
    <dgm:cxn modelId="{ACBBB92B-E0EB-42BD-A64E-EDFA3E3101B1}" srcId="{F3AD1A3E-1FC0-4E98-8C14-D99117BB6EB8}" destId="{BDF2D1D7-7C6B-4328-BF4F-4E0E0825FA82}" srcOrd="4" destOrd="0" parTransId="{1B8BBCCE-F875-4648-9121-A90E91E87C27}" sibTransId="{53F04145-F76D-40C9-BF88-0F2520C04AEB}"/>
    <dgm:cxn modelId="{8B70473B-1BC3-4CE4-B62F-0E5CFBFE4DCC}" srcId="{F3AD1A3E-1FC0-4E98-8C14-D99117BB6EB8}" destId="{69C899E7-891A-432D-A90A-99831D600F81}" srcOrd="3" destOrd="0" parTransId="{B3B3AEA2-1EED-4025-836A-EBB3F951D3F8}" sibTransId="{B71612DC-9F54-4F29-A8A3-39BD7D11D821}"/>
    <dgm:cxn modelId="{F3058F3F-0892-47F4-A20D-87559AB11EB1}" type="presOf" srcId="{BDF2D1D7-7C6B-4328-BF4F-4E0E0825FA82}" destId="{5E408CB5-8903-4F2B-8C79-1183FD525BD1}" srcOrd="0" destOrd="0" presId="urn:microsoft.com/office/officeart/2005/8/layout/vList2"/>
    <dgm:cxn modelId="{E7C5F064-DCFB-4251-92B4-B98ADAB6E17C}" type="presOf" srcId="{69C899E7-891A-432D-A90A-99831D600F81}" destId="{5BB18303-DF3F-4AB7-B680-626AFF5B4AE9}" srcOrd="0" destOrd="0" presId="urn:microsoft.com/office/officeart/2005/8/layout/vList2"/>
    <dgm:cxn modelId="{5CF14949-A1AF-4B37-AF3A-DA8CAD56B53B}" type="presOf" srcId="{CA9107B6-B3EC-4E82-9522-C0D74BC80C4B}" destId="{BAE3B5AB-7FC5-4006-AA3F-A91E8DE2275B}" srcOrd="0" destOrd="0" presId="urn:microsoft.com/office/officeart/2005/8/layout/vList2"/>
    <dgm:cxn modelId="{5E8ABBA1-A6FD-4027-A73C-3E68C5701216}" srcId="{F3AD1A3E-1FC0-4E98-8C14-D99117BB6EB8}" destId="{CA9107B6-B3EC-4E82-9522-C0D74BC80C4B}" srcOrd="0" destOrd="0" parTransId="{9854600E-1F07-4321-8CF1-075E99FB7E98}" sibTransId="{5B6938D5-7C92-432B-8D83-251EE00C5950}"/>
    <dgm:cxn modelId="{522680A4-6021-4848-805A-5EF895FE3187}" type="presOf" srcId="{AFA34D6F-63B1-4656-B1D7-D057849AFF77}" destId="{5B2C200B-CC64-4D86-9035-EB670DA9965D}" srcOrd="0" destOrd="0" presId="urn:microsoft.com/office/officeart/2005/8/layout/vList2"/>
    <dgm:cxn modelId="{59856DC7-79E6-474E-AFA7-FD55453109FE}" type="presOf" srcId="{9A3B8277-9FC8-46E8-ABE4-ABFA6D716455}" destId="{A4F86D24-9CDD-43BA-88A2-BBDB8579DE59}" srcOrd="0" destOrd="0" presId="urn:microsoft.com/office/officeart/2005/8/layout/vList2"/>
    <dgm:cxn modelId="{0BCAD0D0-9FED-4EF8-A27D-A6D92EFA9339}" srcId="{F3AD1A3E-1FC0-4E98-8C14-D99117BB6EB8}" destId="{AFA34D6F-63B1-4656-B1D7-D057849AFF77}" srcOrd="2" destOrd="0" parTransId="{80FEB0D6-D8DF-4A6E-89C5-A98541785F5F}" sibTransId="{0FC9504B-9800-4B46-BC84-F3469B746170}"/>
    <dgm:cxn modelId="{9E9CE4DF-9A71-4170-9D9F-98DA617787F3}" type="presOf" srcId="{F3AD1A3E-1FC0-4E98-8C14-D99117BB6EB8}" destId="{E2669D88-2CE8-4F67-9F1F-32C6B126BB03}" srcOrd="0" destOrd="0" presId="urn:microsoft.com/office/officeart/2005/8/layout/vList2"/>
    <dgm:cxn modelId="{387D1CF4-059D-4ECD-9381-4FBE4E192280}" srcId="{F3AD1A3E-1FC0-4E98-8C14-D99117BB6EB8}" destId="{9A3B8277-9FC8-46E8-ABE4-ABFA6D716455}" srcOrd="1" destOrd="0" parTransId="{19C24915-6BA9-4073-B3E9-586DDA2ADAB1}" sibTransId="{85B4306B-F3C6-4C47-B427-660476B2A718}"/>
    <dgm:cxn modelId="{FA140C3E-04C8-40E5-9C68-90551ECE7FBD}" type="presParOf" srcId="{E2669D88-2CE8-4F67-9F1F-32C6B126BB03}" destId="{BAE3B5AB-7FC5-4006-AA3F-A91E8DE2275B}" srcOrd="0" destOrd="0" presId="urn:microsoft.com/office/officeart/2005/8/layout/vList2"/>
    <dgm:cxn modelId="{EEEEC19E-4146-4A6E-AFE0-D7D21BEC6EE7}" type="presParOf" srcId="{E2669D88-2CE8-4F67-9F1F-32C6B126BB03}" destId="{F0E1C323-6FC7-45AA-B2AA-48E34B86D51A}" srcOrd="1" destOrd="0" presId="urn:microsoft.com/office/officeart/2005/8/layout/vList2"/>
    <dgm:cxn modelId="{AE7626BF-B384-48E0-840E-FB0ABD6A4C03}" type="presParOf" srcId="{E2669D88-2CE8-4F67-9F1F-32C6B126BB03}" destId="{A4F86D24-9CDD-43BA-88A2-BBDB8579DE59}" srcOrd="2" destOrd="0" presId="urn:microsoft.com/office/officeart/2005/8/layout/vList2"/>
    <dgm:cxn modelId="{FC6B7097-860F-427C-94C6-0D63DA6AE3E9}" type="presParOf" srcId="{E2669D88-2CE8-4F67-9F1F-32C6B126BB03}" destId="{580961BA-928F-4980-89DA-E4A6E4CA6250}" srcOrd="3" destOrd="0" presId="urn:microsoft.com/office/officeart/2005/8/layout/vList2"/>
    <dgm:cxn modelId="{4E3276EA-E075-43B1-A92F-BC448D8532AE}" type="presParOf" srcId="{E2669D88-2CE8-4F67-9F1F-32C6B126BB03}" destId="{5B2C200B-CC64-4D86-9035-EB670DA9965D}" srcOrd="4" destOrd="0" presId="urn:microsoft.com/office/officeart/2005/8/layout/vList2"/>
    <dgm:cxn modelId="{88C75B54-A7F0-4E2B-90F4-BCC7B7FFDA73}" type="presParOf" srcId="{E2669D88-2CE8-4F67-9F1F-32C6B126BB03}" destId="{1573B1D9-5EFB-4488-B11E-BFF2B9874530}" srcOrd="5" destOrd="0" presId="urn:microsoft.com/office/officeart/2005/8/layout/vList2"/>
    <dgm:cxn modelId="{D4628B74-BE2C-48B3-95F7-141EE7B78444}" type="presParOf" srcId="{E2669D88-2CE8-4F67-9F1F-32C6B126BB03}" destId="{5BB18303-DF3F-4AB7-B680-626AFF5B4AE9}" srcOrd="6" destOrd="0" presId="urn:microsoft.com/office/officeart/2005/8/layout/vList2"/>
    <dgm:cxn modelId="{FDD8002E-22C9-4C53-B286-D21604ADA186}" type="presParOf" srcId="{E2669D88-2CE8-4F67-9F1F-32C6B126BB03}" destId="{CA8D223D-ADF9-4029-AEE0-EC44FC9B8D36}" srcOrd="7" destOrd="0" presId="urn:microsoft.com/office/officeart/2005/8/layout/vList2"/>
    <dgm:cxn modelId="{A98B3478-5F53-4E0F-9AAC-9B7C013935AC}" type="presParOf" srcId="{E2669D88-2CE8-4F67-9F1F-32C6B126BB03}" destId="{5E408CB5-8903-4F2B-8C79-1183FD525BD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14B69C-3EEE-4FEB-BD73-F51966F6BAD0}"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1D6C040F-E52F-4D95-B4CB-D9443C9189C2}">
      <dgm:prSet/>
      <dgm:spPr/>
      <dgm:t>
        <a:bodyPr/>
        <a:lstStyle/>
        <a:p>
          <a:r>
            <a:rPr lang="fi-FI"/>
            <a:t>Päiväkirjamaisuus</a:t>
          </a:r>
          <a:endParaRPr lang="en-US"/>
        </a:p>
      </dgm:t>
    </dgm:pt>
    <dgm:pt modelId="{73E8093D-63FD-4E80-9DE6-B18EB09B4905}" type="parTrans" cxnId="{934A68F9-B4D6-420A-97EA-8DD9421F6B82}">
      <dgm:prSet/>
      <dgm:spPr/>
      <dgm:t>
        <a:bodyPr/>
        <a:lstStyle/>
        <a:p>
          <a:endParaRPr lang="en-US"/>
        </a:p>
      </dgm:t>
    </dgm:pt>
    <dgm:pt modelId="{033F53B7-39EA-4CC4-9A4D-EFF5B32B34F9}" type="sibTrans" cxnId="{934A68F9-B4D6-420A-97EA-8DD9421F6B82}">
      <dgm:prSet/>
      <dgm:spPr/>
      <dgm:t>
        <a:bodyPr/>
        <a:lstStyle/>
        <a:p>
          <a:endParaRPr lang="en-US"/>
        </a:p>
      </dgm:t>
    </dgm:pt>
    <dgm:pt modelId="{F2D1C83C-992D-48A6-A9CF-7290F21B6DE2}">
      <dgm:prSet/>
      <dgm:spPr/>
      <dgm:t>
        <a:bodyPr/>
        <a:lstStyle/>
        <a:p>
          <a:r>
            <a:rPr lang="fi-FI"/>
            <a:t>Oman minäkuvan rakentaminen</a:t>
          </a:r>
          <a:endParaRPr lang="en-US"/>
        </a:p>
      </dgm:t>
    </dgm:pt>
    <dgm:pt modelId="{392C96B0-EEC9-4BA5-81DF-C40EC981E80D}" type="parTrans" cxnId="{2E067E1A-7364-4214-A751-511B215994F3}">
      <dgm:prSet/>
      <dgm:spPr/>
      <dgm:t>
        <a:bodyPr/>
        <a:lstStyle/>
        <a:p>
          <a:endParaRPr lang="en-US"/>
        </a:p>
      </dgm:t>
    </dgm:pt>
    <dgm:pt modelId="{4402D8B6-8BA8-4883-9F9F-F68EA37734CB}" type="sibTrans" cxnId="{2E067E1A-7364-4214-A751-511B215994F3}">
      <dgm:prSet/>
      <dgm:spPr/>
      <dgm:t>
        <a:bodyPr/>
        <a:lstStyle/>
        <a:p>
          <a:endParaRPr lang="en-US"/>
        </a:p>
      </dgm:t>
    </dgm:pt>
    <dgm:pt modelId="{CEB842DF-1C8C-4F48-A619-B722522DF38F}">
      <dgm:prSet/>
      <dgm:spPr/>
      <dgm:t>
        <a:bodyPr/>
        <a:lstStyle/>
        <a:p>
          <a:r>
            <a:rPr lang="fi-FI"/>
            <a:t>Yhteydenpito</a:t>
          </a:r>
          <a:endParaRPr lang="en-US"/>
        </a:p>
      </dgm:t>
    </dgm:pt>
    <dgm:pt modelId="{590FB608-299D-45B4-9B65-F3C8BF57DB33}" type="parTrans" cxnId="{037E2D24-EE95-4BD2-B474-9ADA8C73452C}">
      <dgm:prSet/>
      <dgm:spPr/>
      <dgm:t>
        <a:bodyPr/>
        <a:lstStyle/>
        <a:p>
          <a:endParaRPr lang="en-US"/>
        </a:p>
      </dgm:t>
    </dgm:pt>
    <dgm:pt modelId="{F3E6195B-B49C-492C-85C2-AFFCBBB4D906}" type="sibTrans" cxnId="{037E2D24-EE95-4BD2-B474-9ADA8C73452C}">
      <dgm:prSet/>
      <dgm:spPr/>
      <dgm:t>
        <a:bodyPr/>
        <a:lstStyle/>
        <a:p>
          <a:endParaRPr lang="en-US"/>
        </a:p>
      </dgm:t>
    </dgm:pt>
    <dgm:pt modelId="{EFADFA52-938F-46C1-9062-860A5F7C28F5}">
      <dgm:prSet/>
      <dgm:spPr/>
      <dgm:t>
        <a:bodyPr/>
        <a:lstStyle/>
        <a:p>
          <a:r>
            <a:rPr lang="fi-FI"/>
            <a:t>Missä rajat?</a:t>
          </a:r>
          <a:endParaRPr lang="en-US"/>
        </a:p>
      </dgm:t>
    </dgm:pt>
    <dgm:pt modelId="{2627057F-A8BE-476D-97CA-FA85DACC6DD3}" type="parTrans" cxnId="{7FE7021F-BB83-4D18-866E-A4291F3F649B}">
      <dgm:prSet/>
      <dgm:spPr/>
      <dgm:t>
        <a:bodyPr/>
        <a:lstStyle/>
        <a:p>
          <a:endParaRPr lang="en-US"/>
        </a:p>
      </dgm:t>
    </dgm:pt>
    <dgm:pt modelId="{40A1E0F8-9BA6-421B-91DA-07A78AF48CAC}" type="sibTrans" cxnId="{7FE7021F-BB83-4D18-866E-A4291F3F649B}">
      <dgm:prSet/>
      <dgm:spPr/>
      <dgm:t>
        <a:bodyPr/>
        <a:lstStyle/>
        <a:p>
          <a:endParaRPr lang="en-US"/>
        </a:p>
      </dgm:t>
    </dgm:pt>
    <dgm:pt modelId="{1CB1C996-C5C4-4558-8B64-0DF13562C22D}" type="pres">
      <dgm:prSet presAssocID="{1B14B69C-3EEE-4FEB-BD73-F51966F6BAD0}" presName="outerComposite" presStyleCnt="0">
        <dgm:presLayoutVars>
          <dgm:chMax val="5"/>
          <dgm:dir/>
          <dgm:resizeHandles val="exact"/>
        </dgm:presLayoutVars>
      </dgm:prSet>
      <dgm:spPr/>
    </dgm:pt>
    <dgm:pt modelId="{E2D5DF15-498E-4815-B61D-C966278E53B2}" type="pres">
      <dgm:prSet presAssocID="{1B14B69C-3EEE-4FEB-BD73-F51966F6BAD0}" presName="dummyMaxCanvas" presStyleCnt="0">
        <dgm:presLayoutVars/>
      </dgm:prSet>
      <dgm:spPr/>
    </dgm:pt>
    <dgm:pt modelId="{9C039BC8-D3F2-4D12-B4A0-E168DB830D6C}" type="pres">
      <dgm:prSet presAssocID="{1B14B69C-3EEE-4FEB-BD73-F51966F6BAD0}" presName="FourNodes_1" presStyleLbl="node1" presStyleIdx="0" presStyleCnt="4">
        <dgm:presLayoutVars>
          <dgm:bulletEnabled val="1"/>
        </dgm:presLayoutVars>
      </dgm:prSet>
      <dgm:spPr/>
    </dgm:pt>
    <dgm:pt modelId="{936610DA-0658-4DAA-A2B4-E23138E44FD2}" type="pres">
      <dgm:prSet presAssocID="{1B14B69C-3EEE-4FEB-BD73-F51966F6BAD0}" presName="FourNodes_2" presStyleLbl="node1" presStyleIdx="1" presStyleCnt="4">
        <dgm:presLayoutVars>
          <dgm:bulletEnabled val="1"/>
        </dgm:presLayoutVars>
      </dgm:prSet>
      <dgm:spPr/>
    </dgm:pt>
    <dgm:pt modelId="{9EC83F92-2340-429A-B82F-00510FFDC36E}" type="pres">
      <dgm:prSet presAssocID="{1B14B69C-3EEE-4FEB-BD73-F51966F6BAD0}" presName="FourNodes_3" presStyleLbl="node1" presStyleIdx="2" presStyleCnt="4">
        <dgm:presLayoutVars>
          <dgm:bulletEnabled val="1"/>
        </dgm:presLayoutVars>
      </dgm:prSet>
      <dgm:spPr/>
    </dgm:pt>
    <dgm:pt modelId="{AF46BC0C-3D9A-418A-B37A-83F7391A2308}" type="pres">
      <dgm:prSet presAssocID="{1B14B69C-3EEE-4FEB-BD73-F51966F6BAD0}" presName="FourNodes_4" presStyleLbl="node1" presStyleIdx="3" presStyleCnt="4">
        <dgm:presLayoutVars>
          <dgm:bulletEnabled val="1"/>
        </dgm:presLayoutVars>
      </dgm:prSet>
      <dgm:spPr/>
    </dgm:pt>
    <dgm:pt modelId="{1A84939B-A126-4FF5-BAC8-0F5B8B39E727}" type="pres">
      <dgm:prSet presAssocID="{1B14B69C-3EEE-4FEB-BD73-F51966F6BAD0}" presName="FourConn_1-2" presStyleLbl="fgAccFollowNode1" presStyleIdx="0" presStyleCnt="3">
        <dgm:presLayoutVars>
          <dgm:bulletEnabled val="1"/>
        </dgm:presLayoutVars>
      </dgm:prSet>
      <dgm:spPr/>
    </dgm:pt>
    <dgm:pt modelId="{951F8685-BE12-4E6E-BF6E-A22F50E82A51}" type="pres">
      <dgm:prSet presAssocID="{1B14B69C-3EEE-4FEB-BD73-F51966F6BAD0}" presName="FourConn_2-3" presStyleLbl="fgAccFollowNode1" presStyleIdx="1" presStyleCnt="3">
        <dgm:presLayoutVars>
          <dgm:bulletEnabled val="1"/>
        </dgm:presLayoutVars>
      </dgm:prSet>
      <dgm:spPr/>
    </dgm:pt>
    <dgm:pt modelId="{27C50C79-8703-4EF3-9D3E-AFD5EC9C00AC}" type="pres">
      <dgm:prSet presAssocID="{1B14B69C-3EEE-4FEB-BD73-F51966F6BAD0}" presName="FourConn_3-4" presStyleLbl="fgAccFollowNode1" presStyleIdx="2" presStyleCnt="3">
        <dgm:presLayoutVars>
          <dgm:bulletEnabled val="1"/>
        </dgm:presLayoutVars>
      </dgm:prSet>
      <dgm:spPr/>
    </dgm:pt>
    <dgm:pt modelId="{C59135D2-C08C-4ADA-83E7-0FE83D84F39F}" type="pres">
      <dgm:prSet presAssocID="{1B14B69C-3EEE-4FEB-BD73-F51966F6BAD0}" presName="FourNodes_1_text" presStyleLbl="node1" presStyleIdx="3" presStyleCnt="4">
        <dgm:presLayoutVars>
          <dgm:bulletEnabled val="1"/>
        </dgm:presLayoutVars>
      </dgm:prSet>
      <dgm:spPr/>
    </dgm:pt>
    <dgm:pt modelId="{D2D6FEC6-B8EB-481F-A244-CAC84B15D645}" type="pres">
      <dgm:prSet presAssocID="{1B14B69C-3EEE-4FEB-BD73-F51966F6BAD0}" presName="FourNodes_2_text" presStyleLbl="node1" presStyleIdx="3" presStyleCnt="4">
        <dgm:presLayoutVars>
          <dgm:bulletEnabled val="1"/>
        </dgm:presLayoutVars>
      </dgm:prSet>
      <dgm:spPr/>
    </dgm:pt>
    <dgm:pt modelId="{7DB3599E-FAB8-4741-9BC3-13A32E9548BC}" type="pres">
      <dgm:prSet presAssocID="{1B14B69C-3EEE-4FEB-BD73-F51966F6BAD0}" presName="FourNodes_3_text" presStyleLbl="node1" presStyleIdx="3" presStyleCnt="4">
        <dgm:presLayoutVars>
          <dgm:bulletEnabled val="1"/>
        </dgm:presLayoutVars>
      </dgm:prSet>
      <dgm:spPr/>
    </dgm:pt>
    <dgm:pt modelId="{CF0B4B50-B3A7-42E7-B7D0-0E9FD1A97D17}" type="pres">
      <dgm:prSet presAssocID="{1B14B69C-3EEE-4FEB-BD73-F51966F6BAD0}" presName="FourNodes_4_text" presStyleLbl="node1" presStyleIdx="3" presStyleCnt="4">
        <dgm:presLayoutVars>
          <dgm:bulletEnabled val="1"/>
        </dgm:presLayoutVars>
      </dgm:prSet>
      <dgm:spPr/>
    </dgm:pt>
  </dgm:ptLst>
  <dgm:cxnLst>
    <dgm:cxn modelId="{A7998D16-1E7D-454C-A219-1FA0218FC770}" type="presOf" srcId="{033F53B7-39EA-4CC4-9A4D-EFF5B32B34F9}" destId="{1A84939B-A126-4FF5-BAC8-0F5B8B39E727}" srcOrd="0" destOrd="0" presId="urn:microsoft.com/office/officeart/2005/8/layout/vProcess5"/>
    <dgm:cxn modelId="{2E067E1A-7364-4214-A751-511B215994F3}" srcId="{1B14B69C-3EEE-4FEB-BD73-F51966F6BAD0}" destId="{F2D1C83C-992D-48A6-A9CF-7290F21B6DE2}" srcOrd="1" destOrd="0" parTransId="{392C96B0-EEC9-4BA5-81DF-C40EC981E80D}" sibTransId="{4402D8B6-8BA8-4883-9F9F-F68EA37734CB}"/>
    <dgm:cxn modelId="{7FE7021F-BB83-4D18-866E-A4291F3F649B}" srcId="{1B14B69C-3EEE-4FEB-BD73-F51966F6BAD0}" destId="{EFADFA52-938F-46C1-9062-860A5F7C28F5}" srcOrd="3" destOrd="0" parTransId="{2627057F-A8BE-476D-97CA-FA85DACC6DD3}" sibTransId="{40A1E0F8-9BA6-421B-91DA-07A78AF48CAC}"/>
    <dgm:cxn modelId="{037E2D24-EE95-4BD2-B474-9ADA8C73452C}" srcId="{1B14B69C-3EEE-4FEB-BD73-F51966F6BAD0}" destId="{CEB842DF-1C8C-4F48-A619-B722522DF38F}" srcOrd="2" destOrd="0" parTransId="{590FB608-299D-45B4-9B65-F3C8BF57DB33}" sibTransId="{F3E6195B-B49C-492C-85C2-AFFCBBB4D906}"/>
    <dgm:cxn modelId="{AFF08F38-36A9-4A5A-99C9-001005705562}" type="presOf" srcId="{CEB842DF-1C8C-4F48-A619-B722522DF38F}" destId="{7DB3599E-FAB8-4741-9BC3-13A32E9548BC}" srcOrd="1" destOrd="0" presId="urn:microsoft.com/office/officeart/2005/8/layout/vProcess5"/>
    <dgm:cxn modelId="{D6FD905D-8C08-4D71-9B4A-9DA3F6DEFEF3}" type="presOf" srcId="{4402D8B6-8BA8-4883-9F9F-F68EA37734CB}" destId="{951F8685-BE12-4E6E-BF6E-A22F50E82A51}" srcOrd="0" destOrd="0" presId="urn:microsoft.com/office/officeart/2005/8/layout/vProcess5"/>
    <dgm:cxn modelId="{10507E6B-F1C5-4724-9B99-D77E8B8810F1}" type="presOf" srcId="{1D6C040F-E52F-4D95-B4CB-D9443C9189C2}" destId="{C59135D2-C08C-4ADA-83E7-0FE83D84F39F}" srcOrd="1" destOrd="0" presId="urn:microsoft.com/office/officeart/2005/8/layout/vProcess5"/>
    <dgm:cxn modelId="{8AC54478-10C5-42F0-81A7-456D3D746D2A}" type="presOf" srcId="{F2D1C83C-992D-48A6-A9CF-7290F21B6DE2}" destId="{936610DA-0658-4DAA-A2B4-E23138E44FD2}" srcOrd="0" destOrd="0" presId="urn:microsoft.com/office/officeart/2005/8/layout/vProcess5"/>
    <dgm:cxn modelId="{78FA1E82-D6A5-4BC5-B250-1290AB88DAAE}" type="presOf" srcId="{F2D1C83C-992D-48A6-A9CF-7290F21B6DE2}" destId="{D2D6FEC6-B8EB-481F-A244-CAC84B15D645}" srcOrd="1" destOrd="0" presId="urn:microsoft.com/office/officeart/2005/8/layout/vProcess5"/>
    <dgm:cxn modelId="{27448E84-E599-4715-8473-82693EF45E8E}" type="presOf" srcId="{1B14B69C-3EEE-4FEB-BD73-F51966F6BAD0}" destId="{1CB1C996-C5C4-4558-8B64-0DF13562C22D}" srcOrd="0" destOrd="0" presId="urn:microsoft.com/office/officeart/2005/8/layout/vProcess5"/>
    <dgm:cxn modelId="{21B0A0A1-8D90-497E-B103-4753C2440065}" type="presOf" srcId="{1D6C040F-E52F-4D95-B4CB-D9443C9189C2}" destId="{9C039BC8-D3F2-4D12-B4A0-E168DB830D6C}" srcOrd="0" destOrd="0" presId="urn:microsoft.com/office/officeart/2005/8/layout/vProcess5"/>
    <dgm:cxn modelId="{969C2BBF-DE0C-4B37-9669-774A7119443E}" type="presOf" srcId="{CEB842DF-1C8C-4F48-A619-B722522DF38F}" destId="{9EC83F92-2340-429A-B82F-00510FFDC36E}" srcOrd="0" destOrd="0" presId="urn:microsoft.com/office/officeart/2005/8/layout/vProcess5"/>
    <dgm:cxn modelId="{47D909D3-DB8C-470E-A18B-510F49401306}" type="presOf" srcId="{F3E6195B-B49C-492C-85C2-AFFCBBB4D906}" destId="{27C50C79-8703-4EF3-9D3E-AFD5EC9C00AC}" srcOrd="0" destOrd="0" presId="urn:microsoft.com/office/officeart/2005/8/layout/vProcess5"/>
    <dgm:cxn modelId="{BD551AE7-9790-4C81-A15E-D4F7949388D8}" type="presOf" srcId="{EFADFA52-938F-46C1-9062-860A5F7C28F5}" destId="{AF46BC0C-3D9A-418A-B37A-83F7391A2308}" srcOrd="0" destOrd="0" presId="urn:microsoft.com/office/officeart/2005/8/layout/vProcess5"/>
    <dgm:cxn modelId="{77FDEBF6-6D16-49B2-A076-774C5E26396F}" type="presOf" srcId="{EFADFA52-938F-46C1-9062-860A5F7C28F5}" destId="{CF0B4B50-B3A7-42E7-B7D0-0E9FD1A97D17}" srcOrd="1" destOrd="0" presId="urn:microsoft.com/office/officeart/2005/8/layout/vProcess5"/>
    <dgm:cxn modelId="{934A68F9-B4D6-420A-97EA-8DD9421F6B82}" srcId="{1B14B69C-3EEE-4FEB-BD73-F51966F6BAD0}" destId="{1D6C040F-E52F-4D95-B4CB-D9443C9189C2}" srcOrd="0" destOrd="0" parTransId="{73E8093D-63FD-4E80-9DE6-B18EB09B4905}" sibTransId="{033F53B7-39EA-4CC4-9A4D-EFF5B32B34F9}"/>
    <dgm:cxn modelId="{178C2164-7BEB-4298-A4B4-B529073F7020}" type="presParOf" srcId="{1CB1C996-C5C4-4558-8B64-0DF13562C22D}" destId="{E2D5DF15-498E-4815-B61D-C966278E53B2}" srcOrd="0" destOrd="0" presId="urn:microsoft.com/office/officeart/2005/8/layout/vProcess5"/>
    <dgm:cxn modelId="{927C2A92-3889-4DDE-B395-E464F025E8CB}" type="presParOf" srcId="{1CB1C996-C5C4-4558-8B64-0DF13562C22D}" destId="{9C039BC8-D3F2-4D12-B4A0-E168DB830D6C}" srcOrd="1" destOrd="0" presId="urn:microsoft.com/office/officeart/2005/8/layout/vProcess5"/>
    <dgm:cxn modelId="{F0E45CB0-3194-4863-A797-6BF2B0061841}" type="presParOf" srcId="{1CB1C996-C5C4-4558-8B64-0DF13562C22D}" destId="{936610DA-0658-4DAA-A2B4-E23138E44FD2}" srcOrd="2" destOrd="0" presId="urn:microsoft.com/office/officeart/2005/8/layout/vProcess5"/>
    <dgm:cxn modelId="{EA0301E3-DB75-4017-B2F3-8C08A55F6E4E}" type="presParOf" srcId="{1CB1C996-C5C4-4558-8B64-0DF13562C22D}" destId="{9EC83F92-2340-429A-B82F-00510FFDC36E}" srcOrd="3" destOrd="0" presId="urn:microsoft.com/office/officeart/2005/8/layout/vProcess5"/>
    <dgm:cxn modelId="{F60764A6-9373-4CF5-B205-D0458CEDC0FB}" type="presParOf" srcId="{1CB1C996-C5C4-4558-8B64-0DF13562C22D}" destId="{AF46BC0C-3D9A-418A-B37A-83F7391A2308}" srcOrd="4" destOrd="0" presId="urn:microsoft.com/office/officeart/2005/8/layout/vProcess5"/>
    <dgm:cxn modelId="{FA71B6AF-B592-4C4A-8382-8C6AA6238B0A}" type="presParOf" srcId="{1CB1C996-C5C4-4558-8B64-0DF13562C22D}" destId="{1A84939B-A126-4FF5-BAC8-0F5B8B39E727}" srcOrd="5" destOrd="0" presId="urn:microsoft.com/office/officeart/2005/8/layout/vProcess5"/>
    <dgm:cxn modelId="{37E3EE86-3813-4935-B1D6-AA933C50351B}" type="presParOf" srcId="{1CB1C996-C5C4-4558-8B64-0DF13562C22D}" destId="{951F8685-BE12-4E6E-BF6E-A22F50E82A51}" srcOrd="6" destOrd="0" presId="urn:microsoft.com/office/officeart/2005/8/layout/vProcess5"/>
    <dgm:cxn modelId="{49453CF6-D235-40F6-8389-69ABC3FC217D}" type="presParOf" srcId="{1CB1C996-C5C4-4558-8B64-0DF13562C22D}" destId="{27C50C79-8703-4EF3-9D3E-AFD5EC9C00AC}" srcOrd="7" destOrd="0" presId="urn:microsoft.com/office/officeart/2005/8/layout/vProcess5"/>
    <dgm:cxn modelId="{52B0376E-16EF-4F06-ADCC-8D5C69471241}" type="presParOf" srcId="{1CB1C996-C5C4-4558-8B64-0DF13562C22D}" destId="{C59135D2-C08C-4ADA-83E7-0FE83D84F39F}" srcOrd="8" destOrd="0" presId="urn:microsoft.com/office/officeart/2005/8/layout/vProcess5"/>
    <dgm:cxn modelId="{BE6164DA-6758-4D05-A771-887082FD1068}" type="presParOf" srcId="{1CB1C996-C5C4-4558-8B64-0DF13562C22D}" destId="{D2D6FEC6-B8EB-481F-A244-CAC84B15D645}" srcOrd="9" destOrd="0" presId="urn:microsoft.com/office/officeart/2005/8/layout/vProcess5"/>
    <dgm:cxn modelId="{5B164EA2-2E3A-4A6A-A54E-B2CBD312DDC3}" type="presParOf" srcId="{1CB1C996-C5C4-4558-8B64-0DF13562C22D}" destId="{7DB3599E-FAB8-4741-9BC3-13A32E9548BC}" srcOrd="10" destOrd="0" presId="urn:microsoft.com/office/officeart/2005/8/layout/vProcess5"/>
    <dgm:cxn modelId="{C2A309E8-92BA-414A-AF1D-43FC5AEEABD0}" type="presParOf" srcId="{1CB1C996-C5C4-4558-8B64-0DF13562C22D}" destId="{CF0B4B50-B3A7-42E7-B7D0-0E9FD1A97D17}"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4A9DC7D-6937-44A7-AA97-FD8223D840B4}" type="doc">
      <dgm:prSet loTypeId="urn:microsoft.com/office/officeart/2005/8/layout/hierarchy1" loCatId="hierarchy" qsTypeId="urn:microsoft.com/office/officeart/2005/8/quickstyle/simple1" qsCatId="simple" csTypeId="urn:microsoft.com/office/officeart/2005/8/colors/accent4_2" csCatId="accent4"/>
      <dgm:spPr/>
      <dgm:t>
        <a:bodyPr/>
        <a:lstStyle/>
        <a:p>
          <a:endParaRPr lang="en-US"/>
        </a:p>
      </dgm:t>
    </dgm:pt>
    <dgm:pt modelId="{5CCBD0F1-95BB-4F4F-955C-B2F990D24990}">
      <dgm:prSet/>
      <dgm:spPr/>
      <dgm:t>
        <a:bodyPr/>
        <a:lstStyle/>
        <a:p>
          <a:r>
            <a:rPr lang="fi-FI"/>
            <a:t>Niin kauan kuin seksuaalinen sisältö ei ole lainvastaista ja se on ainoastaan aikuisten ajankulua, kyse on yksilön omasta valinnasta</a:t>
          </a:r>
          <a:endParaRPr lang="en-US"/>
        </a:p>
      </dgm:t>
    </dgm:pt>
    <dgm:pt modelId="{5F8716AE-7469-461E-818B-9516063A27E7}" type="parTrans" cxnId="{B4EB9419-B606-4AF1-9441-CEBA17C05CF3}">
      <dgm:prSet/>
      <dgm:spPr/>
      <dgm:t>
        <a:bodyPr/>
        <a:lstStyle/>
        <a:p>
          <a:endParaRPr lang="en-US"/>
        </a:p>
      </dgm:t>
    </dgm:pt>
    <dgm:pt modelId="{17E43917-0101-4550-B082-48F630BB3F09}" type="sibTrans" cxnId="{B4EB9419-B606-4AF1-9441-CEBA17C05CF3}">
      <dgm:prSet/>
      <dgm:spPr/>
      <dgm:t>
        <a:bodyPr/>
        <a:lstStyle/>
        <a:p>
          <a:endParaRPr lang="en-US"/>
        </a:p>
      </dgm:t>
    </dgm:pt>
    <dgm:pt modelId="{D6012AC8-F1B2-4BBE-AD4D-A1575A8BFC26}">
      <dgm:prSet/>
      <dgm:spPr/>
      <dgm:t>
        <a:bodyPr/>
        <a:lstStyle/>
        <a:p>
          <a:r>
            <a:rPr lang="fi-FI"/>
            <a:t>Voimme kritisoida moraalisesti eräitä palveluja, mutta niiden kieltäminen on mahdotonta</a:t>
          </a:r>
          <a:endParaRPr lang="en-US"/>
        </a:p>
      </dgm:t>
    </dgm:pt>
    <dgm:pt modelId="{88E3B41C-ABB1-4D88-BD7B-9CDEA2DC35F3}" type="parTrans" cxnId="{8F44FCA4-84B7-4E97-BF8B-28B096C81C64}">
      <dgm:prSet/>
      <dgm:spPr/>
      <dgm:t>
        <a:bodyPr/>
        <a:lstStyle/>
        <a:p>
          <a:endParaRPr lang="en-US"/>
        </a:p>
      </dgm:t>
    </dgm:pt>
    <dgm:pt modelId="{D6F76DD2-A2B1-45C0-B937-EC1BDEECA3DE}" type="sibTrans" cxnId="{8F44FCA4-84B7-4E97-BF8B-28B096C81C64}">
      <dgm:prSet/>
      <dgm:spPr/>
      <dgm:t>
        <a:bodyPr/>
        <a:lstStyle/>
        <a:p>
          <a:endParaRPr lang="en-US"/>
        </a:p>
      </dgm:t>
    </dgm:pt>
    <dgm:pt modelId="{CBA2054C-002E-415B-AD34-DD2ED59D6460}" type="pres">
      <dgm:prSet presAssocID="{C4A9DC7D-6937-44A7-AA97-FD8223D840B4}" presName="hierChild1" presStyleCnt="0">
        <dgm:presLayoutVars>
          <dgm:chPref val="1"/>
          <dgm:dir/>
          <dgm:animOne val="branch"/>
          <dgm:animLvl val="lvl"/>
          <dgm:resizeHandles/>
        </dgm:presLayoutVars>
      </dgm:prSet>
      <dgm:spPr/>
    </dgm:pt>
    <dgm:pt modelId="{848D46B1-43F5-43D7-9F69-41B600E36838}" type="pres">
      <dgm:prSet presAssocID="{5CCBD0F1-95BB-4F4F-955C-B2F990D24990}" presName="hierRoot1" presStyleCnt="0"/>
      <dgm:spPr/>
    </dgm:pt>
    <dgm:pt modelId="{1D4F8D0C-5524-4DF5-BB4F-F48DA270EEB1}" type="pres">
      <dgm:prSet presAssocID="{5CCBD0F1-95BB-4F4F-955C-B2F990D24990}" presName="composite" presStyleCnt="0"/>
      <dgm:spPr/>
    </dgm:pt>
    <dgm:pt modelId="{99047C9F-BBAD-4149-AD0B-1762198E99E9}" type="pres">
      <dgm:prSet presAssocID="{5CCBD0F1-95BB-4F4F-955C-B2F990D24990}" presName="background" presStyleLbl="node0" presStyleIdx="0" presStyleCnt="2"/>
      <dgm:spPr/>
    </dgm:pt>
    <dgm:pt modelId="{08338BE2-9B91-4684-B0DA-2F0E92C3F824}" type="pres">
      <dgm:prSet presAssocID="{5CCBD0F1-95BB-4F4F-955C-B2F990D24990}" presName="text" presStyleLbl="fgAcc0" presStyleIdx="0" presStyleCnt="2">
        <dgm:presLayoutVars>
          <dgm:chPref val="3"/>
        </dgm:presLayoutVars>
      </dgm:prSet>
      <dgm:spPr/>
    </dgm:pt>
    <dgm:pt modelId="{D57D21D0-D08F-4143-938D-1595BB9F70DE}" type="pres">
      <dgm:prSet presAssocID="{5CCBD0F1-95BB-4F4F-955C-B2F990D24990}" presName="hierChild2" presStyleCnt="0"/>
      <dgm:spPr/>
    </dgm:pt>
    <dgm:pt modelId="{B66926ED-09D8-42F6-BECB-038CFF58A70B}" type="pres">
      <dgm:prSet presAssocID="{D6012AC8-F1B2-4BBE-AD4D-A1575A8BFC26}" presName="hierRoot1" presStyleCnt="0"/>
      <dgm:spPr/>
    </dgm:pt>
    <dgm:pt modelId="{569A5BC6-ED32-43DB-997C-19B84AA8E252}" type="pres">
      <dgm:prSet presAssocID="{D6012AC8-F1B2-4BBE-AD4D-A1575A8BFC26}" presName="composite" presStyleCnt="0"/>
      <dgm:spPr/>
    </dgm:pt>
    <dgm:pt modelId="{71044CCF-0065-4236-9E5F-AAA02D43E341}" type="pres">
      <dgm:prSet presAssocID="{D6012AC8-F1B2-4BBE-AD4D-A1575A8BFC26}" presName="background" presStyleLbl="node0" presStyleIdx="1" presStyleCnt="2"/>
      <dgm:spPr/>
    </dgm:pt>
    <dgm:pt modelId="{56D7E48D-05CA-4B07-9093-662BA9C56FCD}" type="pres">
      <dgm:prSet presAssocID="{D6012AC8-F1B2-4BBE-AD4D-A1575A8BFC26}" presName="text" presStyleLbl="fgAcc0" presStyleIdx="1" presStyleCnt="2">
        <dgm:presLayoutVars>
          <dgm:chPref val="3"/>
        </dgm:presLayoutVars>
      </dgm:prSet>
      <dgm:spPr/>
    </dgm:pt>
    <dgm:pt modelId="{78940388-204E-474E-85CA-67CAB8136A16}" type="pres">
      <dgm:prSet presAssocID="{D6012AC8-F1B2-4BBE-AD4D-A1575A8BFC26}" presName="hierChild2" presStyleCnt="0"/>
      <dgm:spPr/>
    </dgm:pt>
  </dgm:ptLst>
  <dgm:cxnLst>
    <dgm:cxn modelId="{B4EB9419-B606-4AF1-9441-CEBA17C05CF3}" srcId="{C4A9DC7D-6937-44A7-AA97-FD8223D840B4}" destId="{5CCBD0F1-95BB-4F4F-955C-B2F990D24990}" srcOrd="0" destOrd="0" parTransId="{5F8716AE-7469-461E-818B-9516063A27E7}" sibTransId="{17E43917-0101-4550-B082-48F630BB3F09}"/>
    <dgm:cxn modelId="{C2F2F533-7176-4181-8560-A7447381ABC0}" type="presOf" srcId="{5CCBD0F1-95BB-4F4F-955C-B2F990D24990}" destId="{08338BE2-9B91-4684-B0DA-2F0E92C3F824}" srcOrd="0" destOrd="0" presId="urn:microsoft.com/office/officeart/2005/8/layout/hierarchy1"/>
    <dgm:cxn modelId="{E9E91491-2752-4B60-9DD1-0F7DE88FA426}" type="presOf" srcId="{C4A9DC7D-6937-44A7-AA97-FD8223D840B4}" destId="{CBA2054C-002E-415B-AD34-DD2ED59D6460}" srcOrd="0" destOrd="0" presId="urn:microsoft.com/office/officeart/2005/8/layout/hierarchy1"/>
    <dgm:cxn modelId="{633F409D-507A-42D9-B9D9-1DDB999DCBBD}" type="presOf" srcId="{D6012AC8-F1B2-4BBE-AD4D-A1575A8BFC26}" destId="{56D7E48D-05CA-4B07-9093-662BA9C56FCD}" srcOrd="0" destOrd="0" presId="urn:microsoft.com/office/officeart/2005/8/layout/hierarchy1"/>
    <dgm:cxn modelId="{8F44FCA4-84B7-4E97-BF8B-28B096C81C64}" srcId="{C4A9DC7D-6937-44A7-AA97-FD8223D840B4}" destId="{D6012AC8-F1B2-4BBE-AD4D-A1575A8BFC26}" srcOrd="1" destOrd="0" parTransId="{88E3B41C-ABB1-4D88-BD7B-9CDEA2DC35F3}" sibTransId="{D6F76DD2-A2B1-45C0-B937-EC1BDEECA3DE}"/>
    <dgm:cxn modelId="{86D6240A-422D-4A22-BF21-E66A1A45C597}" type="presParOf" srcId="{CBA2054C-002E-415B-AD34-DD2ED59D6460}" destId="{848D46B1-43F5-43D7-9F69-41B600E36838}" srcOrd="0" destOrd="0" presId="urn:microsoft.com/office/officeart/2005/8/layout/hierarchy1"/>
    <dgm:cxn modelId="{84625015-ED79-49E7-9BD7-48F895AAB78B}" type="presParOf" srcId="{848D46B1-43F5-43D7-9F69-41B600E36838}" destId="{1D4F8D0C-5524-4DF5-BB4F-F48DA270EEB1}" srcOrd="0" destOrd="0" presId="urn:microsoft.com/office/officeart/2005/8/layout/hierarchy1"/>
    <dgm:cxn modelId="{C3DB91CF-797B-4324-89DA-3D662E5149C5}" type="presParOf" srcId="{1D4F8D0C-5524-4DF5-BB4F-F48DA270EEB1}" destId="{99047C9F-BBAD-4149-AD0B-1762198E99E9}" srcOrd="0" destOrd="0" presId="urn:microsoft.com/office/officeart/2005/8/layout/hierarchy1"/>
    <dgm:cxn modelId="{762C56D4-A428-4C25-BCBD-F994C86A2B7C}" type="presParOf" srcId="{1D4F8D0C-5524-4DF5-BB4F-F48DA270EEB1}" destId="{08338BE2-9B91-4684-B0DA-2F0E92C3F824}" srcOrd="1" destOrd="0" presId="urn:microsoft.com/office/officeart/2005/8/layout/hierarchy1"/>
    <dgm:cxn modelId="{C00FFAC7-CDC0-4ED5-8AD7-AF59F586ADD4}" type="presParOf" srcId="{848D46B1-43F5-43D7-9F69-41B600E36838}" destId="{D57D21D0-D08F-4143-938D-1595BB9F70DE}" srcOrd="1" destOrd="0" presId="urn:microsoft.com/office/officeart/2005/8/layout/hierarchy1"/>
    <dgm:cxn modelId="{77DB7830-66E0-4553-B30B-13CD5E4435E9}" type="presParOf" srcId="{CBA2054C-002E-415B-AD34-DD2ED59D6460}" destId="{B66926ED-09D8-42F6-BECB-038CFF58A70B}" srcOrd="1" destOrd="0" presId="urn:microsoft.com/office/officeart/2005/8/layout/hierarchy1"/>
    <dgm:cxn modelId="{789361AF-FA4B-47F7-A572-C633812F13B6}" type="presParOf" srcId="{B66926ED-09D8-42F6-BECB-038CFF58A70B}" destId="{569A5BC6-ED32-43DB-997C-19B84AA8E252}" srcOrd="0" destOrd="0" presId="urn:microsoft.com/office/officeart/2005/8/layout/hierarchy1"/>
    <dgm:cxn modelId="{4972ED31-F686-4A15-8AA3-44926167501D}" type="presParOf" srcId="{569A5BC6-ED32-43DB-997C-19B84AA8E252}" destId="{71044CCF-0065-4236-9E5F-AAA02D43E341}" srcOrd="0" destOrd="0" presId="urn:microsoft.com/office/officeart/2005/8/layout/hierarchy1"/>
    <dgm:cxn modelId="{9AF87E53-51B3-427F-9A3A-3974CEC7CDF8}" type="presParOf" srcId="{569A5BC6-ED32-43DB-997C-19B84AA8E252}" destId="{56D7E48D-05CA-4B07-9093-662BA9C56FCD}" srcOrd="1" destOrd="0" presId="urn:microsoft.com/office/officeart/2005/8/layout/hierarchy1"/>
    <dgm:cxn modelId="{22A43BF4-C35C-409E-9380-2F4D6773C057}" type="presParOf" srcId="{B66926ED-09D8-42F6-BECB-038CFF58A70B}" destId="{78940388-204E-474E-85CA-67CAB8136A1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085785D-6C02-4EAA-82BC-94B14EC5C40F}"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15C43B77-A6E5-40EF-936E-31F9CEBFCCE2}">
      <dgm:prSet/>
      <dgm:spPr/>
      <dgm:t>
        <a:bodyPr/>
        <a:lstStyle/>
        <a:p>
          <a:r>
            <a:rPr lang="fi-FI"/>
            <a:t>Groomingilla tarkoitetaan lapseen tai nuoreen kohdistuvan seksuaalisen hyväksikäytön valmistelua, jonka avulla pyritään voittamaan uhrin luottamus. </a:t>
          </a:r>
          <a:endParaRPr lang="en-US"/>
        </a:p>
      </dgm:t>
    </dgm:pt>
    <dgm:pt modelId="{60528726-4798-484D-9863-5AB151A541A5}" type="parTrans" cxnId="{8C22E611-319E-4B8B-AE82-3B791E1D30F8}">
      <dgm:prSet/>
      <dgm:spPr/>
      <dgm:t>
        <a:bodyPr/>
        <a:lstStyle/>
        <a:p>
          <a:endParaRPr lang="en-US"/>
        </a:p>
      </dgm:t>
    </dgm:pt>
    <dgm:pt modelId="{36714D17-768B-414A-9380-5C50C67C936F}" type="sibTrans" cxnId="{8C22E611-319E-4B8B-AE82-3B791E1D30F8}">
      <dgm:prSet/>
      <dgm:spPr/>
      <dgm:t>
        <a:bodyPr/>
        <a:lstStyle/>
        <a:p>
          <a:endParaRPr lang="en-US"/>
        </a:p>
      </dgm:t>
    </dgm:pt>
    <dgm:pt modelId="{A2B6CF77-B137-4F7F-BDA8-D3D418ECF032}">
      <dgm:prSet/>
      <dgm:spPr/>
      <dgm:t>
        <a:bodyPr/>
        <a:lstStyle/>
        <a:p>
          <a:r>
            <a:rPr lang="fi-FI"/>
            <a:t>Lampaisen (2011) mukaan kyse on ”aikuisen henkilön lapseen kohdistamista johdattelevista teoista ja toiminnoista, joiden tarkoituksena on saada lapsi suostuvaiseksi seksuaalisiin tekoihin tai seksuaaliseen kanssakäymiseen aikuisen kanssa”.</a:t>
          </a:r>
          <a:endParaRPr lang="en-US"/>
        </a:p>
      </dgm:t>
    </dgm:pt>
    <dgm:pt modelId="{F9597ABD-E7CA-4E75-98DF-8172C051791D}" type="parTrans" cxnId="{F869F10C-B386-444C-81B7-11AE056C8DCC}">
      <dgm:prSet/>
      <dgm:spPr/>
      <dgm:t>
        <a:bodyPr/>
        <a:lstStyle/>
        <a:p>
          <a:endParaRPr lang="en-US"/>
        </a:p>
      </dgm:t>
    </dgm:pt>
    <dgm:pt modelId="{7B5AAA0E-63F5-4CE2-96C6-461B18730D72}" type="sibTrans" cxnId="{F869F10C-B386-444C-81B7-11AE056C8DCC}">
      <dgm:prSet/>
      <dgm:spPr/>
      <dgm:t>
        <a:bodyPr/>
        <a:lstStyle/>
        <a:p>
          <a:endParaRPr lang="en-US"/>
        </a:p>
      </dgm:t>
    </dgm:pt>
    <dgm:pt modelId="{650735E7-9F4E-4B2F-A920-F7058CDA847C}" type="pres">
      <dgm:prSet presAssocID="{2085785D-6C02-4EAA-82BC-94B14EC5C40F}" presName="hierChild1" presStyleCnt="0">
        <dgm:presLayoutVars>
          <dgm:chPref val="1"/>
          <dgm:dir/>
          <dgm:animOne val="branch"/>
          <dgm:animLvl val="lvl"/>
          <dgm:resizeHandles/>
        </dgm:presLayoutVars>
      </dgm:prSet>
      <dgm:spPr/>
    </dgm:pt>
    <dgm:pt modelId="{C59FC6EF-8132-4919-B8EB-96580732FD2A}" type="pres">
      <dgm:prSet presAssocID="{15C43B77-A6E5-40EF-936E-31F9CEBFCCE2}" presName="hierRoot1" presStyleCnt="0"/>
      <dgm:spPr/>
    </dgm:pt>
    <dgm:pt modelId="{3836D6A0-B2B0-4278-A855-90FE2FF4A192}" type="pres">
      <dgm:prSet presAssocID="{15C43B77-A6E5-40EF-936E-31F9CEBFCCE2}" presName="composite" presStyleCnt="0"/>
      <dgm:spPr/>
    </dgm:pt>
    <dgm:pt modelId="{75516450-68D4-457E-AA1A-732D5639509D}" type="pres">
      <dgm:prSet presAssocID="{15C43B77-A6E5-40EF-936E-31F9CEBFCCE2}" presName="background" presStyleLbl="node0" presStyleIdx="0" presStyleCnt="2"/>
      <dgm:spPr/>
    </dgm:pt>
    <dgm:pt modelId="{03494094-4ED6-4542-94E6-F09B18073590}" type="pres">
      <dgm:prSet presAssocID="{15C43B77-A6E5-40EF-936E-31F9CEBFCCE2}" presName="text" presStyleLbl="fgAcc0" presStyleIdx="0" presStyleCnt="2">
        <dgm:presLayoutVars>
          <dgm:chPref val="3"/>
        </dgm:presLayoutVars>
      </dgm:prSet>
      <dgm:spPr/>
    </dgm:pt>
    <dgm:pt modelId="{AA6FDC41-C816-474B-8897-9A7EE7B793A1}" type="pres">
      <dgm:prSet presAssocID="{15C43B77-A6E5-40EF-936E-31F9CEBFCCE2}" presName="hierChild2" presStyleCnt="0"/>
      <dgm:spPr/>
    </dgm:pt>
    <dgm:pt modelId="{5805F810-D203-4C70-B092-FF8F29DB6ADE}" type="pres">
      <dgm:prSet presAssocID="{A2B6CF77-B137-4F7F-BDA8-D3D418ECF032}" presName="hierRoot1" presStyleCnt="0"/>
      <dgm:spPr/>
    </dgm:pt>
    <dgm:pt modelId="{693BC17A-2EF0-4E6F-B7D3-1062DB028EA5}" type="pres">
      <dgm:prSet presAssocID="{A2B6CF77-B137-4F7F-BDA8-D3D418ECF032}" presName="composite" presStyleCnt="0"/>
      <dgm:spPr/>
    </dgm:pt>
    <dgm:pt modelId="{6DB63505-1FD5-4467-9A20-5C127FA6F9D1}" type="pres">
      <dgm:prSet presAssocID="{A2B6CF77-B137-4F7F-BDA8-D3D418ECF032}" presName="background" presStyleLbl="node0" presStyleIdx="1" presStyleCnt="2"/>
      <dgm:spPr/>
    </dgm:pt>
    <dgm:pt modelId="{F68758B6-0757-4250-BF97-8853E4DBA110}" type="pres">
      <dgm:prSet presAssocID="{A2B6CF77-B137-4F7F-BDA8-D3D418ECF032}" presName="text" presStyleLbl="fgAcc0" presStyleIdx="1" presStyleCnt="2">
        <dgm:presLayoutVars>
          <dgm:chPref val="3"/>
        </dgm:presLayoutVars>
      </dgm:prSet>
      <dgm:spPr/>
    </dgm:pt>
    <dgm:pt modelId="{E2DB7CB0-679F-48C5-96DA-966207E9357A}" type="pres">
      <dgm:prSet presAssocID="{A2B6CF77-B137-4F7F-BDA8-D3D418ECF032}" presName="hierChild2" presStyleCnt="0"/>
      <dgm:spPr/>
    </dgm:pt>
  </dgm:ptLst>
  <dgm:cxnLst>
    <dgm:cxn modelId="{F869F10C-B386-444C-81B7-11AE056C8DCC}" srcId="{2085785D-6C02-4EAA-82BC-94B14EC5C40F}" destId="{A2B6CF77-B137-4F7F-BDA8-D3D418ECF032}" srcOrd="1" destOrd="0" parTransId="{F9597ABD-E7CA-4E75-98DF-8172C051791D}" sibTransId="{7B5AAA0E-63F5-4CE2-96C6-461B18730D72}"/>
    <dgm:cxn modelId="{8C22E611-319E-4B8B-AE82-3B791E1D30F8}" srcId="{2085785D-6C02-4EAA-82BC-94B14EC5C40F}" destId="{15C43B77-A6E5-40EF-936E-31F9CEBFCCE2}" srcOrd="0" destOrd="0" parTransId="{60528726-4798-484D-9863-5AB151A541A5}" sibTransId="{36714D17-768B-414A-9380-5C50C67C936F}"/>
    <dgm:cxn modelId="{128B2015-80FC-4E9D-AEF1-0DCAAA1603F4}" type="presOf" srcId="{A2B6CF77-B137-4F7F-BDA8-D3D418ECF032}" destId="{F68758B6-0757-4250-BF97-8853E4DBA110}" srcOrd="0" destOrd="0" presId="urn:microsoft.com/office/officeart/2005/8/layout/hierarchy1"/>
    <dgm:cxn modelId="{FB8EB11E-E648-477D-9B34-0382DD1A2A19}" type="presOf" srcId="{15C43B77-A6E5-40EF-936E-31F9CEBFCCE2}" destId="{03494094-4ED6-4542-94E6-F09B18073590}" srcOrd="0" destOrd="0" presId="urn:microsoft.com/office/officeart/2005/8/layout/hierarchy1"/>
    <dgm:cxn modelId="{DB02A678-88A1-4629-B160-2A6385388AAB}" type="presOf" srcId="{2085785D-6C02-4EAA-82BC-94B14EC5C40F}" destId="{650735E7-9F4E-4B2F-A920-F7058CDA847C}" srcOrd="0" destOrd="0" presId="urn:microsoft.com/office/officeart/2005/8/layout/hierarchy1"/>
    <dgm:cxn modelId="{877FE9EB-1282-4C19-8F82-22211CCD1543}" type="presParOf" srcId="{650735E7-9F4E-4B2F-A920-F7058CDA847C}" destId="{C59FC6EF-8132-4919-B8EB-96580732FD2A}" srcOrd="0" destOrd="0" presId="urn:microsoft.com/office/officeart/2005/8/layout/hierarchy1"/>
    <dgm:cxn modelId="{55AEF0E9-A3E7-4975-A3EA-389F65686540}" type="presParOf" srcId="{C59FC6EF-8132-4919-B8EB-96580732FD2A}" destId="{3836D6A0-B2B0-4278-A855-90FE2FF4A192}" srcOrd="0" destOrd="0" presId="urn:microsoft.com/office/officeart/2005/8/layout/hierarchy1"/>
    <dgm:cxn modelId="{1352CB95-5707-4FA5-96BD-ECA52F3C1EDF}" type="presParOf" srcId="{3836D6A0-B2B0-4278-A855-90FE2FF4A192}" destId="{75516450-68D4-457E-AA1A-732D5639509D}" srcOrd="0" destOrd="0" presId="urn:microsoft.com/office/officeart/2005/8/layout/hierarchy1"/>
    <dgm:cxn modelId="{D6D5AACB-6B9F-417B-B218-F9FA25CC61B8}" type="presParOf" srcId="{3836D6A0-B2B0-4278-A855-90FE2FF4A192}" destId="{03494094-4ED6-4542-94E6-F09B18073590}" srcOrd="1" destOrd="0" presId="urn:microsoft.com/office/officeart/2005/8/layout/hierarchy1"/>
    <dgm:cxn modelId="{52DD07AA-31B7-4FD6-B29C-AFB1AB428874}" type="presParOf" srcId="{C59FC6EF-8132-4919-B8EB-96580732FD2A}" destId="{AA6FDC41-C816-474B-8897-9A7EE7B793A1}" srcOrd="1" destOrd="0" presId="urn:microsoft.com/office/officeart/2005/8/layout/hierarchy1"/>
    <dgm:cxn modelId="{34685303-CCF5-420E-B7C2-92DCDAFE7262}" type="presParOf" srcId="{650735E7-9F4E-4B2F-A920-F7058CDA847C}" destId="{5805F810-D203-4C70-B092-FF8F29DB6ADE}" srcOrd="1" destOrd="0" presId="urn:microsoft.com/office/officeart/2005/8/layout/hierarchy1"/>
    <dgm:cxn modelId="{8398E873-BBE1-4139-814B-597600235762}" type="presParOf" srcId="{5805F810-D203-4C70-B092-FF8F29DB6ADE}" destId="{693BC17A-2EF0-4E6F-B7D3-1062DB028EA5}" srcOrd="0" destOrd="0" presId="urn:microsoft.com/office/officeart/2005/8/layout/hierarchy1"/>
    <dgm:cxn modelId="{A907BBF5-5149-471C-A65A-95DD62F1BE61}" type="presParOf" srcId="{693BC17A-2EF0-4E6F-B7D3-1062DB028EA5}" destId="{6DB63505-1FD5-4467-9A20-5C127FA6F9D1}" srcOrd="0" destOrd="0" presId="urn:microsoft.com/office/officeart/2005/8/layout/hierarchy1"/>
    <dgm:cxn modelId="{EC715C65-E140-4848-B775-43ED3D1184AA}" type="presParOf" srcId="{693BC17A-2EF0-4E6F-B7D3-1062DB028EA5}" destId="{F68758B6-0757-4250-BF97-8853E4DBA110}" srcOrd="1" destOrd="0" presId="urn:microsoft.com/office/officeart/2005/8/layout/hierarchy1"/>
    <dgm:cxn modelId="{E7FDA99B-FB64-43CA-9F8E-8BD787575C75}" type="presParOf" srcId="{5805F810-D203-4C70-B092-FF8F29DB6ADE}" destId="{E2DB7CB0-679F-48C5-96DA-966207E9357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08215B-B8FF-46F5-B425-F80EBEBA7BC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F6675941-A4AA-4F0C-9D02-59C57025D462}">
      <dgm:prSet/>
      <dgm:spPr/>
      <dgm:t>
        <a:bodyPr/>
        <a:lstStyle/>
        <a:p>
          <a:r>
            <a:rPr lang="fi-FI"/>
            <a:t>Grooming tapahtuu usein chateissa tai muissa interaktiivisissa palveluissa. </a:t>
          </a:r>
          <a:endParaRPr lang="en-US"/>
        </a:p>
      </dgm:t>
    </dgm:pt>
    <dgm:pt modelId="{C89BCDEB-EB2B-42BF-A0EB-00F58E88BBDD}" type="parTrans" cxnId="{4E0E15BB-C9CE-4163-9891-E41719BB4BCA}">
      <dgm:prSet/>
      <dgm:spPr/>
      <dgm:t>
        <a:bodyPr/>
        <a:lstStyle/>
        <a:p>
          <a:endParaRPr lang="en-US"/>
        </a:p>
      </dgm:t>
    </dgm:pt>
    <dgm:pt modelId="{141FA08F-8C54-46B7-B11B-72BB7BE042D3}" type="sibTrans" cxnId="{4E0E15BB-C9CE-4163-9891-E41719BB4BCA}">
      <dgm:prSet/>
      <dgm:spPr/>
      <dgm:t>
        <a:bodyPr/>
        <a:lstStyle/>
        <a:p>
          <a:endParaRPr lang="en-US"/>
        </a:p>
      </dgm:t>
    </dgm:pt>
    <dgm:pt modelId="{9629756C-F40E-4C07-BA48-C049777C7C6E}">
      <dgm:prSet/>
      <dgm:spPr/>
      <dgm:t>
        <a:bodyPr/>
        <a:lstStyle/>
        <a:p>
          <a:r>
            <a:rPr lang="fi-FI"/>
            <a:t>Hyväksikäyttäjä saalistaa uhrejaan esimerkiksi keskustelukanavilla ja ryhtyy juttelemaan valikoimansa uhrin kanssa. Hän saattaa usein myös valehdella ikänsä ja lapsi voi luulakin keskustelevansa nuoremman henkilön kanssa kuin mitä hyväksikäyttäjä todellisuudessa on. </a:t>
          </a:r>
          <a:endParaRPr lang="en-US"/>
        </a:p>
      </dgm:t>
    </dgm:pt>
    <dgm:pt modelId="{69F1EF19-893B-4C77-97B9-6385BB57A051}" type="parTrans" cxnId="{AF50987E-FB76-44DA-B6D3-D3CC2A80E641}">
      <dgm:prSet/>
      <dgm:spPr/>
      <dgm:t>
        <a:bodyPr/>
        <a:lstStyle/>
        <a:p>
          <a:endParaRPr lang="en-US"/>
        </a:p>
      </dgm:t>
    </dgm:pt>
    <dgm:pt modelId="{5DE22EBD-58A6-4CF5-9280-D93627C31E74}" type="sibTrans" cxnId="{AF50987E-FB76-44DA-B6D3-D3CC2A80E641}">
      <dgm:prSet/>
      <dgm:spPr/>
      <dgm:t>
        <a:bodyPr/>
        <a:lstStyle/>
        <a:p>
          <a:endParaRPr lang="en-US"/>
        </a:p>
      </dgm:t>
    </dgm:pt>
    <dgm:pt modelId="{CDC701EE-3522-49FE-8892-D891740050F2}" type="pres">
      <dgm:prSet presAssocID="{F408215B-B8FF-46F5-B425-F80EBEBA7BC5}" presName="hierChild1" presStyleCnt="0">
        <dgm:presLayoutVars>
          <dgm:chPref val="1"/>
          <dgm:dir/>
          <dgm:animOne val="branch"/>
          <dgm:animLvl val="lvl"/>
          <dgm:resizeHandles/>
        </dgm:presLayoutVars>
      </dgm:prSet>
      <dgm:spPr/>
    </dgm:pt>
    <dgm:pt modelId="{0CFEB7E0-2677-42AE-8DCB-A8AD34C3C311}" type="pres">
      <dgm:prSet presAssocID="{F6675941-A4AA-4F0C-9D02-59C57025D462}" presName="hierRoot1" presStyleCnt="0"/>
      <dgm:spPr/>
    </dgm:pt>
    <dgm:pt modelId="{FF7F1452-972A-4100-AEC6-F2B5D0712425}" type="pres">
      <dgm:prSet presAssocID="{F6675941-A4AA-4F0C-9D02-59C57025D462}" presName="composite" presStyleCnt="0"/>
      <dgm:spPr/>
    </dgm:pt>
    <dgm:pt modelId="{4D1661B0-2154-489D-8EBD-8EBEDD42C5E8}" type="pres">
      <dgm:prSet presAssocID="{F6675941-A4AA-4F0C-9D02-59C57025D462}" presName="background" presStyleLbl="node0" presStyleIdx="0" presStyleCnt="2"/>
      <dgm:spPr/>
    </dgm:pt>
    <dgm:pt modelId="{469BEE9B-E774-49D5-A747-8B563CE6ADCD}" type="pres">
      <dgm:prSet presAssocID="{F6675941-A4AA-4F0C-9D02-59C57025D462}" presName="text" presStyleLbl="fgAcc0" presStyleIdx="0" presStyleCnt="2">
        <dgm:presLayoutVars>
          <dgm:chPref val="3"/>
        </dgm:presLayoutVars>
      </dgm:prSet>
      <dgm:spPr/>
    </dgm:pt>
    <dgm:pt modelId="{0934E7F6-7E4E-491D-826A-88E9EBF5EB63}" type="pres">
      <dgm:prSet presAssocID="{F6675941-A4AA-4F0C-9D02-59C57025D462}" presName="hierChild2" presStyleCnt="0"/>
      <dgm:spPr/>
    </dgm:pt>
    <dgm:pt modelId="{0A35E94E-0112-4B85-81D6-449ADE26B48E}" type="pres">
      <dgm:prSet presAssocID="{9629756C-F40E-4C07-BA48-C049777C7C6E}" presName="hierRoot1" presStyleCnt="0"/>
      <dgm:spPr/>
    </dgm:pt>
    <dgm:pt modelId="{A4DE8260-526F-4156-9DBA-DE602C5242AC}" type="pres">
      <dgm:prSet presAssocID="{9629756C-F40E-4C07-BA48-C049777C7C6E}" presName="composite" presStyleCnt="0"/>
      <dgm:spPr/>
    </dgm:pt>
    <dgm:pt modelId="{09588944-9EA0-4D87-9F7D-1D3C1B06EB4F}" type="pres">
      <dgm:prSet presAssocID="{9629756C-F40E-4C07-BA48-C049777C7C6E}" presName="background" presStyleLbl="node0" presStyleIdx="1" presStyleCnt="2"/>
      <dgm:spPr/>
    </dgm:pt>
    <dgm:pt modelId="{25B6F2AD-5C36-4CD6-89BD-FE6FDFE5BB13}" type="pres">
      <dgm:prSet presAssocID="{9629756C-F40E-4C07-BA48-C049777C7C6E}" presName="text" presStyleLbl="fgAcc0" presStyleIdx="1" presStyleCnt="2">
        <dgm:presLayoutVars>
          <dgm:chPref val="3"/>
        </dgm:presLayoutVars>
      </dgm:prSet>
      <dgm:spPr/>
    </dgm:pt>
    <dgm:pt modelId="{B78F77F0-F55C-48F2-81DB-60E6D4120F38}" type="pres">
      <dgm:prSet presAssocID="{9629756C-F40E-4C07-BA48-C049777C7C6E}" presName="hierChild2" presStyleCnt="0"/>
      <dgm:spPr/>
    </dgm:pt>
  </dgm:ptLst>
  <dgm:cxnLst>
    <dgm:cxn modelId="{AF50987E-FB76-44DA-B6D3-D3CC2A80E641}" srcId="{F408215B-B8FF-46F5-B425-F80EBEBA7BC5}" destId="{9629756C-F40E-4C07-BA48-C049777C7C6E}" srcOrd="1" destOrd="0" parTransId="{69F1EF19-893B-4C77-97B9-6385BB57A051}" sibTransId="{5DE22EBD-58A6-4CF5-9280-D93627C31E74}"/>
    <dgm:cxn modelId="{3E4A4182-8743-4216-BCE6-200B94A27197}" type="presOf" srcId="{F6675941-A4AA-4F0C-9D02-59C57025D462}" destId="{469BEE9B-E774-49D5-A747-8B563CE6ADCD}" srcOrd="0" destOrd="0" presId="urn:microsoft.com/office/officeart/2005/8/layout/hierarchy1"/>
    <dgm:cxn modelId="{68454E8D-9CF0-4F70-8498-DD8E828CECC3}" type="presOf" srcId="{9629756C-F40E-4C07-BA48-C049777C7C6E}" destId="{25B6F2AD-5C36-4CD6-89BD-FE6FDFE5BB13}" srcOrd="0" destOrd="0" presId="urn:microsoft.com/office/officeart/2005/8/layout/hierarchy1"/>
    <dgm:cxn modelId="{B89D01A9-B375-4B25-A6F1-5F287DAC7AF9}" type="presOf" srcId="{F408215B-B8FF-46F5-B425-F80EBEBA7BC5}" destId="{CDC701EE-3522-49FE-8892-D891740050F2}" srcOrd="0" destOrd="0" presId="urn:microsoft.com/office/officeart/2005/8/layout/hierarchy1"/>
    <dgm:cxn modelId="{4E0E15BB-C9CE-4163-9891-E41719BB4BCA}" srcId="{F408215B-B8FF-46F5-B425-F80EBEBA7BC5}" destId="{F6675941-A4AA-4F0C-9D02-59C57025D462}" srcOrd="0" destOrd="0" parTransId="{C89BCDEB-EB2B-42BF-A0EB-00F58E88BBDD}" sibTransId="{141FA08F-8C54-46B7-B11B-72BB7BE042D3}"/>
    <dgm:cxn modelId="{6B63C56E-E4C8-4CB2-8242-217BE7DB6618}" type="presParOf" srcId="{CDC701EE-3522-49FE-8892-D891740050F2}" destId="{0CFEB7E0-2677-42AE-8DCB-A8AD34C3C311}" srcOrd="0" destOrd="0" presId="urn:microsoft.com/office/officeart/2005/8/layout/hierarchy1"/>
    <dgm:cxn modelId="{DE3F0CBE-D000-46D0-BA05-65B6005699C7}" type="presParOf" srcId="{0CFEB7E0-2677-42AE-8DCB-A8AD34C3C311}" destId="{FF7F1452-972A-4100-AEC6-F2B5D0712425}" srcOrd="0" destOrd="0" presId="urn:microsoft.com/office/officeart/2005/8/layout/hierarchy1"/>
    <dgm:cxn modelId="{B671E761-A986-4C9E-A288-8F06D7EA902D}" type="presParOf" srcId="{FF7F1452-972A-4100-AEC6-F2B5D0712425}" destId="{4D1661B0-2154-489D-8EBD-8EBEDD42C5E8}" srcOrd="0" destOrd="0" presId="urn:microsoft.com/office/officeart/2005/8/layout/hierarchy1"/>
    <dgm:cxn modelId="{96A17CC4-0976-45BF-8804-93E531C7093B}" type="presParOf" srcId="{FF7F1452-972A-4100-AEC6-F2B5D0712425}" destId="{469BEE9B-E774-49D5-A747-8B563CE6ADCD}" srcOrd="1" destOrd="0" presId="urn:microsoft.com/office/officeart/2005/8/layout/hierarchy1"/>
    <dgm:cxn modelId="{3BBFC2F7-30E7-478E-A90C-62C70CAAD1C7}" type="presParOf" srcId="{0CFEB7E0-2677-42AE-8DCB-A8AD34C3C311}" destId="{0934E7F6-7E4E-491D-826A-88E9EBF5EB63}" srcOrd="1" destOrd="0" presId="urn:microsoft.com/office/officeart/2005/8/layout/hierarchy1"/>
    <dgm:cxn modelId="{6899D1A7-64B1-4A12-BA4C-4D1884F4B9EC}" type="presParOf" srcId="{CDC701EE-3522-49FE-8892-D891740050F2}" destId="{0A35E94E-0112-4B85-81D6-449ADE26B48E}" srcOrd="1" destOrd="0" presId="urn:microsoft.com/office/officeart/2005/8/layout/hierarchy1"/>
    <dgm:cxn modelId="{DC9624B3-53AC-48EC-BDD1-D4874D8A8E28}" type="presParOf" srcId="{0A35E94E-0112-4B85-81D6-449ADE26B48E}" destId="{A4DE8260-526F-4156-9DBA-DE602C5242AC}" srcOrd="0" destOrd="0" presId="urn:microsoft.com/office/officeart/2005/8/layout/hierarchy1"/>
    <dgm:cxn modelId="{1934C440-D1FA-42AA-9C87-B0283696DF3F}" type="presParOf" srcId="{A4DE8260-526F-4156-9DBA-DE602C5242AC}" destId="{09588944-9EA0-4D87-9F7D-1D3C1B06EB4F}" srcOrd="0" destOrd="0" presId="urn:microsoft.com/office/officeart/2005/8/layout/hierarchy1"/>
    <dgm:cxn modelId="{27D722E6-F2BF-44E3-AC99-D0C71B45B125}" type="presParOf" srcId="{A4DE8260-526F-4156-9DBA-DE602C5242AC}" destId="{25B6F2AD-5C36-4CD6-89BD-FE6FDFE5BB13}" srcOrd="1" destOrd="0" presId="urn:microsoft.com/office/officeart/2005/8/layout/hierarchy1"/>
    <dgm:cxn modelId="{5ABBDFA2-8F3B-4A2A-BD6C-0141A7C4E581}" type="presParOf" srcId="{0A35E94E-0112-4B85-81D6-449ADE26B48E}" destId="{B78F77F0-F55C-48F2-81DB-60E6D4120F3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79AEF1-2AC0-4C25-A09F-A144E8909C12}">
      <dsp:nvSpPr>
        <dsp:cNvPr id="0" name=""/>
        <dsp:cNvSpPr/>
      </dsp:nvSpPr>
      <dsp:spPr>
        <a:xfrm>
          <a:off x="0" y="41075"/>
          <a:ext cx="6797675" cy="87516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dirty="0"/>
            <a:t>- Valheellinen sisältö: dis-, </a:t>
          </a:r>
          <a:r>
            <a:rPr lang="fi-FI" sz="2200" kern="1200" dirty="0" err="1"/>
            <a:t>mis</a:t>
          </a:r>
          <a:r>
            <a:rPr lang="fi-FI" sz="2200" kern="1200" dirty="0"/>
            <a:t>- ja malinformaatio, </a:t>
          </a:r>
          <a:r>
            <a:rPr lang="fi-FI" sz="2200" kern="1200" dirty="0" err="1"/>
            <a:t>disnormatiivinen</a:t>
          </a:r>
          <a:r>
            <a:rPr lang="fi-FI" sz="2200" kern="1200" dirty="0"/>
            <a:t> informaatio</a:t>
          </a:r>
          <a:endParaRPr lang="en-US" sz="2200" kern="1200" dirty="0"/>
        </a:p>
      </dsp:txBody>
      <dsp:txXfrm>
        <a:off x="42722" y="83797"/>
        <a:ext cx="6712231" cy="789716"/>
      </dsp:txXfrm>
    </dsp:sp>
    <dsp:sp modelId="{98E2553E-FB95-4DFA-9E28-4AD36B62D957}">
      <dsp:nvSpPr>
        <dsp:cNvPr id="0" name=""/>
        <dsp:cNvSpPr/>
      </dsp:nvSpPr>
      <dsp:spPr>
        <a:xfrm>
          <a:off x="0" y="979595"/>
          <a:ext cx="6797675" cy="875160"/>
        </a:xfrm>
        <a:prstGeom prst="roundRect">
          <a:avLst/>
        </a:prstGeom>
        <a:solidFill>
          <a:schemeClr val="accent5">
            <a:hueOff val="-298998"/>
            <a:satOff val="84"/>
            <a:lumOff val="-14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 Elämää somekuplassa</a:t>
          </a:r>
          <a:endParaRPr lang="en-US" sz="2200" kern="1200"/>
        </a:p>
      </dsp:txBody>
      <dsp:txXfrm>
        <a:off x="42722" y="1022317"/>
        <a:ext cx="6712231" cy="789716"/>
      </dsp:txXfrm>
    </dsp:sp>
    <dsp:sp modelId="{E0654C37-372F-4364-B8C7-64ACECF15BC2}">
      <dsp:nvSpPr>
        <dsp:cNvPr id="0" name=""/>
        <dsp:cNvSpPr/>
      </dsp:nvSpPr>
      <dsp:spPr>
        <a:xfrm>
          <a:off x="0" y="1918116"/>
          <a:ext cx="6797675" cy="875160"/>
        </a:xfrm>
        <a:prstGeom prst="roundRect">
          <a:avLst/>
        </a:prstGeom>
        <a:solidFill>
          <a:schemeClr val="accent5">
            <a:hueOff val="-597996"/>
            <a:satOff val="167"/>
            <a:lumOff val="-28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 Virukset yms. haittaohjelmat</a:t>
          </a:r>
          <a:endParaRPr lang="en-US" sz="2200" kern="1200"/>
        </a:p>
      </dsp:txBody>
      <dsp:txXfrm>
        <a:off x="42722" y="1960838"/>
        <a:ext cx="6712231" cy="789716"/>
      </dsp:txXfrm>
    </dsp:sp>
    <dsp:sp modelId="{4876B5A8-49C3-4B74-8FD9-62A86DD60EFE}">
      <dsp:nvSpPr>
        <dsp:cNvPr id="0" name=""/>
        <dsp:cNvSpPr/>
      </dsp:nvSpPr>
      <dsp:spPr>
        <a:xfrm>
          <a:off x="0" y="2856636"/>
          <a:ext cx="6797675" cy="875160"/>
        </a:xfrm>
        <a:prstGeom prst="roundRect">
          <a:avLst/>
        </a:prstGeom>
        <a:solidFill>
          <a:schemeClr val="accent5">
            <a:hueOff val="-896994"/>
            <a:satOff val="251"/>
            <a:lumOff val="-4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 Kuinka surffata turvallisesti eli varo tätä!</a:t>
          </a:r>
          <a:endParaRPr lang="en-US" sz="2200" kern="1200"/>
        </a:p>
      </dsp:txBody>
      <dsp:txXfrm>
        <a:off x="42722" y="2899358"/>
        <a:ext cx="6712231" cy="789716"/>
      </dsp:txXfrm>
    </dsp:sp>
    <dsp:sp modelId="{F9D91481-6922-4D5E-AA41-A51DA055EAC9}">
      <dsp:nvSpPr>
        <dsp:cNvPr id="0" name=""/>
        <dsp:cNvSpPr/>
      </dsp:nvSpPr>
      <dsp:spPr>
        <a:xfrm>
          <a:off x="0" y="3795156"/>
          <a:ext cx="6797675" cy="875160"/>
        </a:xfrm>
        <a:prstGeom prst="roundRect">
          <a:avLst/>
        </a:prstGeom>
        <a:solidFill>
          <a:schemeClr val="accent5">
            <a:hueOff val="-1195992"/>
            <a:satOff val="334"/>
            <a:lumOff val="-564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 Verkkorikolliset vaanivat</a:t>
          </a:r>
          <a:endParaRPr lang="en-US" sz="2200" kern="1200"/>
        </a:p>
      </dsp:txBody>
      <dsp:txXfrm>
        <a:off x="42722" y="3837878"/>
        <a:ext cx="6712231" cy="789716"/>
      </dsp:txXfrm>
    </dsp:sp>
    <dsp:sp modelId="{3F3E5078-1E20-4D0F-88F9-053FBA054778}">
      <dsp:nvSpPr>
        <dsp:cNvPr id="0" name=""/>
        <dsp:cNvSpPr/>
      </dsp:nvSpPr>
      <dsp:spPr>
        <a:xfrm>
          <a:off x="0" y="4733676"/>
          <a:ext cx="6797675" cy="875160"/>
        </a:xfrm>
        <a:prstGeom prst="roundRect">
          <a:avLst/>
        </a:prstGeom>
        <a:solidFill>
          <a:schemeClr val="accent5">
            <a:hueOff val="-1494990"/>
            <a:satOff val="418"/>
            <a:lumOff val="-705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 Lapset, nuoret ja netin vaarat</a:t>
          </a:r>
          <a:endParaRPr lang="en-US" sz="2200" kern="1200"/>
        </a:p>
      </dsp:txBody>
      <dsp:txXfrm>
        <a:off x="42722" y="4776398"/>
        <a:ext cx="6712231" cy="789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7F2569-606B-422C-8131-57A2F8B29C70}">
      <dsp:nvSpPr>
        <dsp:cNvPr id="0" name=""/>
        <dsp:cNvSpPr/>
      </dsp:nvSpPr>
      <dsp:spPr>
        <a:xfrm>
          <a:off x="0" y="717"/>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50BBC0-F312-47C7-9D3F-1945A6714B4E}">
      <dsp:nvSpPr>
        <dsp:cNvPr id="0" name=""/>
        <dsp:cNvSpPr/>
      </dsp:nvSpPr>
      <dsp:spPr>
        <a:xfrm>
          <a:off x="507973" y="378548"/>
          <a:ext cx="923587" cy="923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792263C-456C-490A-A77C-CFC89DCC5F82}">
      <dsp:nvSpPr>
        <dsp:cNvPr id="0" name=""/>
        <dsp:cNvSpPr/>
      </dsp:nvSpPr>
      <dsp:spPr>
        <a:xfrm>
          <a:off x="1939533" y="717"/>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711200">
            <a:lnSpc>
              <a:spcPct val="90000"/>
            </a:lnSpc>
            <a:spcBef>
              <a:spcPct val="0"/>
            </a:spcBef>
            <a:spcAft>
              <a:spcPct val="35000"/>
            </a:spcAft>
            <a:buNone/>
          </a:pPr>
          <a:r>
            <a:rPr lang="fi-FI" sz="1600" kern="1200"/>
            <a:t>Disnormatiivinen informaatio on yhteiskunnassa ja omassa kulttuurissa vallitsevien asenteiden, arvojen ja normien sekä joissain tapauksissa myös lainsäädännön vastaista informaatiota.</a:t>
          </a:r>
          <a:endParaRPr lang="en-US" sz="1600" kern="1200"/>
        </a:p>
      </dsp:txBody>
      <dsp:txXfrm>
        <a:off x="1939533" y="717"/>
        <a:ext cx="4362067" cy="1679249"/>
      </dsp:txXfrm>
    </dsp:sp>
    <dsp:sp modelId="{37246837-EFDC-4F9E-B0A0-F8CE0D2D6ED5}">
      <dsp:nvSpPr>
        <dsp:cNvPr id="0" name=""/>
        <dsp:cNvSpPr/>
      </dsp:nvSpPr>
      <dsp:spPr>
        <a:xfrm>
          <a:off x="0" y="2099779"/>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B512D0-4B1E-4C54-B862-1172D21B4644}">
      <dsp:nvSpPr>
        <dsp:cNvPr id="0" name=""/>
        <dsp:cNvSpPr/>
      </dsp:nvSpPr>
      <dsp:spPr>
        <a:xfrm>
          <a:off x="507973" y="2477610"/>
          <a:ext cx="923587" cy="923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405928-799B-4F6E-94F2-1F475DB7F3D2}">
      <dsp:nvSpPr>
        <dsp:cNvPr id="0" name=""/>
        <dsp:cNvSpPr/>
      </dsp:nvSpPr>
      <dsp:spPr>
        <a:xfrm>
          <a:off x="1939533" y="2099779"/>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711200">
            <a:lnSpc>
              <a:spcPct val="90000"/>
            </a:lnSpc>
            <a:spcBef>
              <a:spcPct val="0"/>
            </a:spcBef>
            <a:spcAft>
              <a:spcPct val="35000"/>
            </a:spcAft>
            <a:buNone/>
          </a:pPr>
          <a:r>
            <a:rPr lang="fi-FI" sz="1600" kern="1200"/>
            <a:t>Normatiivinen informaatio puolestaan tukee yhteiskunnassa vallitsevia näkemyksiä.</a:t>
          </a:r>
          <a:endParaRPr lang="en-US" sz="1600" kern="1200"/>
        </a:p>
      </dsp:txBody>
      <dsp:txXfrm>
        <a:off x="1939533" y="2099779"/>
        <a:ext cx="4362067" cy="1679249"/>
      </dsp:txXfrm>
    </dsp:sp>
    <dsp:sp modelId="{EBBEEF2B-9073-477C-8BDA-469C270FEA68}">
      <dsp:nvSpPr>
        <dsp:cNvPr id="0" name=""/>
        <dsp:cNvSpPr/>
      </dsp:nvSpPr>
      <dsp:spPr>
        <a:xfrm>
          <a:off x="0" y="4198841"/>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2EDB63-BEA9-4573-82F8-E3B4BCC8ECE3}">
      <dsp:nvSpPr>
        <dsp:cNvPr id="0" name=""/>
        <dsp:cNvSpPr/>
      </dsp:nvSpPr>
      <dsp:spPr>
        <a:xfrm>
          <a:off x="507973" y="4576672"/>
          <a:ext cx="923587" cy="9235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EF0D782-3BCA-4427-9853-CD9C1FCC4094}">
      <dsp:nvSpPr>
        <dsp:cNvPr id="0" name=""/>
        <dsp:cNvSpPr/>
      </dsp:nvSpPr>
      <dsp:spPr>
        <a:xfrm>
          <a:off x="1939533" y="4198841"/>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711200">
            <a:lnSpc>
              <a:spcPct val="90000"/>
            </a:lnSpc>
            <a:spcBef>
              <a:spcPct val="0"/>
            </a:spcBef>
            <a:spcAft>
              <a:spcPct val="35000"/>
            </a:spcAft>
            <a:buNone/>
          </a:pPr>
          <a:r>
            <a:rPr lang="fi-FI" sz="1600" kern="1200"/>
            <a:t>(Haasio 2015)</a:t>
          </a:r>
          <a:endParaRPr lang="en-US" sz="1600" kern="1200"/>
        </a:p>
      </dsp:txBody>
      <dsp:txXfrm>
        <a:off x="1939533" y="4198841"/>
        <a:ext cx="4362067" cy="16792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20645-78C6-45BE-A443-D1C66232F19D}">
      <dsp:nvSpPr>
        <dsp:cNvPr id="0" name=""/>
        <dsp:cNvSpPr/>
      </dsp:nvSpPr>
      <dsp:spPr>
        <a:xfrm>
          <a:off x="0" y="29000"/>
          <a:ext cx="10515600" cy="1271205"/>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fi-FI" sz="5300" kern="1200"/>
            <a:t>Vertaistiedon nurja puoli</a:t>
          </a:r>
          <a:endParaRPr lang="en-US" sz="5300" kern="1200"/>
        </a:p>
      </dsp:txBody>
      <dsp:txXfrm>
        <a:off x="62055" y="91055"/>
        <a:ext cx="10391490" cy="1147095"/>
      </dsp:txXfrm>
    </dsp:sp>
    <dsp:sp modelId="{6FC6A638-4ABB-4981-8ABF-29D524EB2FF4}">
      <dsp:nvSpPr>
        <dsp:cNvPr id="0" name=""/>
        <dsp:cNvSpPr/>
      </dsp:nvSpPr>
      <dsp:spPr>
        <a:xfrm>
          <a:off x="0" y="1452846"/>
          <a:ext cx="10515600" cy="1271205"/>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fi-FI" sz="5300" kern="1200"/>
            <a:t>Vihapuhe</a:t>
          </a:r>
          <a:endParaRPr lang="en-US" sz="5300" kern="1200"/>
        </a:p>
      </dsp:txBody>
      <dsp:txXfrm>
        <a:off x="62055" y="1514901"/>
        <a:ext cx="10391490" cy="1147095"/>
      </dsp:txXfrm>
    </dsp:sp>
    <dsp:sp modelId="{40DCFF40-599C-4548-8D77-5B6168C4D61D}">
      <dsp:nvSpPr>
        <dsp:cNvPr id="0" name=""/>
        <dsp:cNvSpPr/>
      </dsp:nvSpPr>
      <dsp:spPr>
        <a:xfrm>
          <a:off x="0" y="2876691"/>
          <a:ext cx="10515600" cy="1271205"/>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fi-FI" sz="5300" kern="1200"/>
            <a:t>Valheellinen tieto</a:t>
          </a:r>
          <a:endParaRPr lang="en-US" sz="5300" kern="1200"/>
        </a:p>
      </dsp:txBody>
      <dsp:txXfrm>
        <a:off x="62055" y="2938746"/>
        <a:ext cx="10391490" cy="11470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E3B5AB-7FC5-4006-AA3F-A91E8DE2275B}">
      <dsp:nvSpPr>
        <dsp:cNvPr id="0" name=""/>
        <dsp:cNvSpPr/>
      </dsp:nvSpPr>
      <dsp:spPr>
        <a:xfrm>
          <a:off x="0" y="48934"/>
          <a:ext cx="6910387" cy="935414"/>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i-FI" sz="2400" kern="1200"/>
            <a:t>Esimerkiksi:</a:t>
          </a:r>
          <a:endParaRPr lang="en-US" sz="2400" kern="1200"/>
        </a:p>
      </dsp:txBody>
      <dsp:txXfrm>
        <a:off x="45663" y="94597"/>
        <a:ext cx="6819061" cy="844088"/>
      </dsp:txXfrm>
    </dsp:sp>
    <dsp:sp modelId="{A4F86D24-9CDD-43BA-88A2-BBDB8579DE59}">
      <dsp:nvSpPr>
        <dsp:cNvPr id="0" name=""/>
        <dsp:cNvSpPr/>
      </dsp:nvSpPr>
      <dsp:spPr>
        <a:xfrm>
          <a:off x="0" y="1053469"/>
          <a:ext cx="6910387" cy="935414"/>
        </a:xfrm>
        <a:prstGeom prst="roundRect">
          <a:avLst/>
        </a:prstGeom>
        <a:solidFill>
          <a:schemeClr val="accent5">
            <a:hueOff val="-373748"/>
            <a:satOff val="10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i-FI" sz="2400" kern="1200"/>
            <a:t>Pedofiilien keskinäinen kommunikaatio</a:t>
          </a:r>
          <a:endParaRPr lang="en-US" sz="2400" kern="1200"/>
        </a:p>
      </dsp:txBody>
      <dsp:txXfrm>
        <a:off x="45663" y="1099132"/>
        <a:ext cx="6819061" cy="844088"/>
      </dsp:txXfrm>
    </dsp:sp>
    <dsp:sp modelId="{5B2C200B-CC64-4D86-9035-EB670DA9965D}">
      <dsp:nvSpPr>
        <dsp:cNvPr id="0" name=""/>
        <dsp:cNvSpPr/>
      </dsp:nvSpPr>
      <dsp:spPr>
        <a:xfrm>
          <a:off x="0" y="2058004"/>
          <a:ext cx="6910387" cy="935414"/>
        </a:xfrm>
        <a:prstGeom prst="roundRect">
          <a:avLst/>
        </a:prstGeom>
        <a:solidFill>
          <a:schemeClr val="accent5">
            <a:hueOff val="-747495"/>
            <a:satOff val="209"/>
            <a:lumOff val="-352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i-FI" sz="2400" kern="1200"/>
            <a:t>Rikollisten ”työvoimatoimisto”</a:t>
          </a:r>
          <a:endParaRPr lang="en-US" sz="2400" kern="1200"/>
        </a:p>
      </dsp:txBody>
      <dsp:txXfrm>
        <a:off x="45663" y="2103667"/>
        <a:ext cx="6819061" cy="844088"/>
      </dsp:txXfrm>
    </dsp:sp>
    <dsp:sp modelId="{5BB18303-DF3F-4AB7-B680-626AFF5B4AE9}">
      <dsp:nvSpPr>
        <dsp:cNvPr id="0" name=""/>
        <dsp:cNvSpPr/>
      </dsp:nvSpPr>
      <dsp:spPr>
        <a:xfrm>
          <a:off x="0" y="3062539"/>
          <a:ext cx="6910387" cy="935414"/>
        </a:xfrm>
        <a:prstGeom prst="roundRect">
          <a:avLst/>
        </a:prstGeom>
        <a:solidFill>
          <a:schemeClr val="accent5">
            <a:hueOff val="-1121243"/>
            <a:satOff val="314"/>
            <a:lumOff val="-52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i-FI" sz="2400" kern="1200"/>
            <a:t>Varastetun tavaran osto ja myynti</a:t>
          </a:r>
          <a:endParaRPr lang="en-US" sz="2400" kern="1200"/>
        </a:p>
      </dsp:txBody>
      <dsp:txXfrm>
        <a:off x="45663" y="3108202"/>
        <a:ext cx="6819061" cy="844088"/>
      </dsp:txXfrm>
    </dsp:sp>
    <dsp:sp modelId="{5E408CB5-8903-4F2B-8C79-1183FD525BD1}">
      <dsp:nvSpPr>
        <dsp:cNvPr id="0" name=""/>
        <dsp:cNvSpPr/>
      </dsp:nvSpPr>
      <dsp:spPr>
        <a:xfrm>
          <a:off x="0" y="4067075"/>
          <a:ext cx="6910387" cy="935414"/>
        </a:xfrm>
        <a:prstGeom prst="roundRect">
          <a:avLst/>
        </a:prstGeom>
        <a:solidFill>
          <a:schemeClr val="accent5">
            <a:hueOff val="-1494990"/>
            <a:satOff val="418"/>
            <a:lumOff val="-705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i-FI" sz="2400" kern="1200"/>
            <a:t>Passien, ajokorttien, luottokorttien ym. markkinat</a:t>
          </a:r>
          <a:endParaRPr lang="en-US" sz="2400" kern="1200"/>
        </a:p>
      </dsp:txBody>
      <dsp:txXfrm>
        <a:off x="45663" y="4112738"/>
        <a:ext cx="6819061" cy="8440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039BC8-D3F2-4D12-B4A0-E168DB830D6C}">
      <dsp:nvSpPr>
        <dsp:cNvPr id="0" name=""/>
        <dsp:cNvSpPr/>
      </dsp:nvSpPr>
      <dsp:spPr>
        <a:xfrm>
          <a:off x="0" y="0"/>
          <a:ext cx="8656320" cy="821435"/>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i-FI" sz="3500" kern="1200"/>
            <a:t>Päiväkirjamaisuus</a:t>
          </a:r>
          <a:endParaRPr lang="en-US" sz="3500" kern="1200"/>
        </a:p>
      </dsp:txBody>
      <dsp:txXfrm>
        <a:off x="24059" y="24059"/>
        <a:ext cx="7700515" cy="773317"/>
      </dsp:txXfrm>
    </dsp:sp>
    <dsp:sp modelId="{936610DA-0658-4DAA-A2B4-E23138E44FD2}">
      <dsp:nvSpPr>
        <dsp:cNvPr id="0" name=""/>
        <dsp:cNvSpPr/>
      </dsp:nvSpPr>
      <dsp:spPr>
        <a:xfrm>
          <a:off x="724966" y="970787"/>
          <a:ext cx="8656320" cy="821435"/>
        </a:xfrm>
        <a:prstGeom prst="roundRect">
          <a:avLst>
            <a:gd name="adj" fmla="val 10000"/>
          </a:avLst>
        </a:prstGeom>
        <a:solidFill>
          <a:schemeClr val="accent2">
            <a:hueOff val="6701727"/>
            <a:satOff val="-139"/>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i-FI" sz="3500" kern="1200"/>
            <a:t>Oman minäkuvan rakentaminen</a:t>
          </a:r>
          <a:endParaRPr lang="en-US" sz="3500" kern="1200"/>
        </a:p>
      </dsp:txBody>
      <dsp:txXfrm>
        <a:off x="749025" y="994846"/>
        <a:ext cx="7349301" cy="773317"/>
      </dsp:txXfrm>
    </dsp:sp>
    <dsp:sp modelId="{9EC83F92-2340-429A-B82F-00510FFDC36E}">
      <dsp:nvSpPr>
        <dsp:cNvPr id="0" name=""/>
        <dsp:cNvSpPr/>
      </dsp:nvSpPr>
      <dsp:spPr>
        <a:xfrm>
          <a:off x="1439113" y="1941575"/>
          <a:ext cx="8656320" cy="821435"/>
        </a:xfrm>
        <a:prstGeom prst="roundRect">
          <a:avLst>
            <a:gd name="adj" fmla="val 10000"/>
          </a:avLst>
        </a:prstGeom>
        <a:solidFill>
          <a:schemeClr val="accent2">
            <a:hueOff val="13403455"/>
            <a:satOff val="-279"/>
            <a:lumOff val="470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i-FI" sz="3500" kern="1200"/>
            <a:t>Yhteydenpito</a:t>
          </a:r>
          <a:endParaRPr lang="en-US" sz="3500" kern="1200"/>
        </a:p>
      </dsp:txBody>
      <dsp:txXfrm>
        <a:off x="1463172" y="1965634"/>
        <a:ext cx="7360122" cy="773317"/>
      </dsp:txXfrm>
    </dsp:sp>
    <dsp:sp modelId="{AF46BC0C-3D9A-418A-B37A-83F7391A2308}">
      <dsp:nvSpPr>
        <dsp:cNvPr id="0" name=""/>
        <dsp:cNvSpPr/>
      </dsp:nvSpPr>
      <dsp:spPr>
        <a:xfrm>
          <a:off x="2164079" y="2912363"/>
          <a:ext cx="8656320" cy="821435"/>
        </a:xfrm>
        <a:prstGeom prst="roundRect">
          <a:avLst>
            <a:gd name="adj" fmla="val 10000"/>
          </a:avLst>
        </a:prstGeom>
        <a:solidFill>
          <a:schemeClr val="accent2">
            <a:hueOff val="20105182"/>
            <a:satOff val="-418"/>
            <a:lumOff val="705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i-FI" sz="3500" kern="1200"/>
            <a:t>Missä rajat?</a:t>
          </a:r>
          <a:endParaRPr lang="en-US" sz="3500" kern="1200"/>
        </a:p>
      </dsp:txBody>
      <dsp:txXfrm>
        <a:off x="2188138" y="2936422"/>
        <a:ext cx="7349301" cy="773317"/>
      </dsp:txXfrm>
    </dsp:sp>
    <dsp:sp modelId="{1A84939B-A126-4FF5-BAC8-0F5B8B39E727}">
      <dsp:nvSpPr>
        <dsp:cNvPr id="0" name=""/>
        <dsp:cNvSpPr/>
      </dsp:nvSpPr>
      <dsp:spPr>
        <a:xfrm>
          <a:off x="8122386" y="629145"/>
          <a:ext cx="533933" cy="533933"/>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242521" y="629145"/>
        <a:ext cx="293663" cy="401785"/>
      </dsp:txXfrm>
    </dsp:sp>
    <dsp:sp modelId="{951F8685-BE12-4E6E-BF6E-A22F50E82A51}">
      <dsp:nvSpPr>
        <dsp:cNvPr id="0" name=""/>
        <dsp:cNvSpPr/>
      </dsp:nvSpPr>
      <dsp:spPr>
        <a:xfrm>
          <a:off x="8847353" y="1599932"/>
          <a:ext cx="533933" cy="533933"/>
        </a:xfrm>
        <a:prstGeom prst="downArrow">
          <a:avLst>
            <a:gd name="adj1" fmla="val 55000"/>
            <a:gd name="adj2" fmla="val 45000"/>
          </a:avLst>
        </a:prstGeom>
        <a:solidFill>
          <a:schemeClr val="accent2">
            <a:tint val="40000"/>
            <a:alpha val="90000"/>
            <a:hueOff val="10351614"/>
            <a:satOff val="4162"/>
            <a:lumOff val="708"/>
            <a:alphaOff val="0"/>
          </a:schemeClr>
        </a:solidFill>
        <a:ln w="15875" cap="flat" cmpd="sng" algn="ctr">
          <a:solidFill>
            <a:schemeClr val="accent2">
              <a:tint val="40000"/>
              <a:alpha val="90000"/>
              <a:hueOff val="10351614"/>
              <a:satOff val="4162"/>
              <a:lumOff val="7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967488" y="1599932"/>
        <a:ext cx="293663" cy="401785"/>
      </dsp:txXfrm>
    </dsp:sp>
    <dsp:sp modelId="{27C50C79-8703-4EF3-9D3E-AFD5EC9C00AC}">
      <dsp:nvSpPr>
        <dsp:cNvPr id="0" name=""/>
        <dsp:cNvSpPr/>
      </dsp:nvSpPr>
      <dsp:spPr>
        <a:xfrm>
          <a:off x="9561499" y="2570720"/>
          <a:ext cx="533933" cy="533933"/>
        </a:xfrm>
        <a:prstGeom prst="downArrow">
          <a:avLst>
            <a:gd name="adj1" fmla="val 55000"/>
            <a:gd name="adj2" fmla="val 45000"/>
          </a:avLst>
        </a:prstGeom>
        <a:solidFill>
          <a:schemeClr val="accent2">
            <a:tint val="40000"/>
            <a:alpha val="90000"/>
            <a:hueOff val="20703228"/>
            <a:satOff val="8325"/>
            <a:lumOff val="1417"/>
            <a:alphaOff val="0"/>
          </a:schemeClr>
        </a:solidFill>
        <a:ln w="15875" cap="flat" cmpd="sng" algn="ctr">
          <a:solidFill>
            <a:schemeClr val="accent2">
              <a:tint val="40000"/>
              <a:alpha val="90000"/>
              <a:hueOff val="20703228"/>
              <a:satOff val="8325"/>
              <a:lumOff val="14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9681634" y="2570720"/>
        <a:ext cx="293663" cy="4017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047C9F-BBAD-4149-AD0B-1762198E99E9}">
      <dsp:nvSpPr>
        <dsp:cNvPr id="0" name=""/>
        <dsp:cNvSpPr/>
      </dsp:nvSpPr>
      <dsp:spPr>
        <a:xfrm>
          <a:off x="1333" y="110983"/>
          <a:ext cx="4682211" cy="297320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338BE2-9B91-4684-B0DA-2F0E92C3F824}">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i-FI" sz="2700" kern="1200"/>
            <a:t>Niin kauan kuin seksuaalinen sisältö ei ole lainvastaista ja se on ainoastaan aikuisten ajankulua, kyse on yksilön omasta valinnasta</a:t>
          </a:r>
          <a:endParaRPr lang="en-US" sz="2700" kern="1200"/>
        </a:p>
      </dsp:txBody>
      <dsp:txXfrm>
        <a:off x="608661" y="692298"/>
        <a:ext cx="4508047" cy="2799040"/>
      </dsp:txXfrm>
    </dsp:sp>
    <dsp:sp modelId="{71044CCF-0065-4236-9E5F-AAA02D43E341}">
      <dsp:nvSpPr>
        <dsp:cNvPr id="0" name=""/>
        <dsp:cNvSpPr/>
      </dsp:nvSpPr>
      <dsp:spPr>
        <a:xfrm>
          <a:off x="5724037" y="110983"/>
          <a:ext cx="4682211" cy="297320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D7E48D-05CA-4B07-9093-662BA9C56FCD}">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i-FI" sz="2700" kern="1200"/>
            <a:t>Voimme kritisoida moraalisesti eräitä palveluja, mutta niiden kieltäminen on mahdotonta</a:t>
          </a:r>
          <a:endParaRPr lang="en-US" sz="2700" kern="1200"/>
        </a:p>
      </dsp:txBody>
      <dsp:txXfrm>
        <a:off x="6331365" y="692298"/>
        <a:ext cx="4508047" cy="27990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516450-68D4-457E-AA1A-732D5639509D}">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494094-4ED6-4542-94E6-F09B18073590}">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Groomingilla tarkoitetaan lapseen tai nuoreen kohdistuvan seksuaalisen hyväksikäytön valmistelua, jonka avulla pyritään voittamaan uhrin luottamus. </a:t>
          </a:r>
          <a:endParaRPr lang="en-US" sz="2100" kern="1200"/>
        </a:p>
      </dsp:txBody>
      <dsp:txXfrm>
        <a:off x="608661" y="692298"/>
        <a:ext cx="4508047" cy="2799040"/>
      </dsp:txXfrm>
    </dsp:sp>
    <dsp:sp modelId="{6DB63505-1FD5-4467-9A20-5C127FA6F9D1}">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8758B6-0757-4250-BF97-8853E4DBA110}">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Lampaisen (2011) mukaan kyse on ”aikuisen henkilön lapseen kohdistamista johdattelevista teoista ja toiminnoista, joiden tarkoituksena on saada lapsi suostuvaiseksi seksuaalisiin tekoihin tai seksuaaliseen kanssakäymiseen aikuisen kanssa”.</a:t>
          </a:r>
          <a:endParaRPr lang="en-US" sz="2100" kern="1200"/>
        </a:p>
      </dsp:txBody>
      <dsp:txXfrm>
        <a:off x="6331365" y="692298"/>
        <a:ext cx="4508047" cy="27990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1661B0-2154-489D-8EBD-8EBEDD42C5E8}">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9BEE9B-E774-49D5-A747-8B563CE6ADCD}">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i-FI" sz="2000" kern="1200"/>
            <a:t>Grooming tapahtuu usein chateissa tai muissa interaktiivisissa palveluissa. </a:t>
          </a:r>
          <a:endParaRPr lang="en-US" sz="2000" kern="1200"/>
        </a:p>
      </dsp:txBody>
      <dsp:txXfrm>
        <a:off x="608661" y="692298"/>
        <a:ext cx="4508047" cy="2799040"/>
      </dsp:txXfrm>
    </dsp:sp>
    <dsp:sp modelId="{09588944-9EA0-4D87-9F7D-1D3C1B06EB4F}">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B6F2AD-5C36-4CD6-89BD-FE6FDFE5BB13}">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i-FI" sz="2000" kern="1200"/>
            <a:t>Hyväksikäyttäjä saalistaa uhrejaan esimerkiksi keskustelukanavilla ja ryhtyy juttelemaan valikoimansa uhrin kanssa. Hän saattaa usein myös valehdella ikänsä ja lapsi voi luulakin keskustelevansa nuoremman henkilön kanssa kuin mitä hyväksikäyttäjä todellisuudessa on. </a:t>
          </a:r>
          <a:endParaRPr lang="en-US" sz="2000" kern="1200"/>
        </a:p>
      </dsp:txBody>
      <dsp:txXfrm>
        <a:off x="6331365" y="6922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21E94-044D-4C80-ACCF-259DB7CB8F8F}" type="datetimeFigureOut">
              <a:rPr lang="fi-FI" smtClean="0"/>
              <a:t>8.10.2024</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9FBA7-496E-447D-A6C4-A52FE9149EFB}" type="slidenum">
              <a:rPr lang="fi-FI" smtClean="0"/>
              <a:t>‹#›</a:t>
            </a:fld>
            <a:endParaRPr lang="fi-FI"/>
          </a:p>
        </p:txBody>
      </p:sp>
    </p:spTree>
    <p:extLst>
      <p:ext uri="{BB962C8B-B14F-4D97-AF65-F5344CB8AC3E}">
        <p14:creationId xmlns:p14="http://schemas.microsoft.com/office/powerpoint/2010/main" val="398405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BB81AE6C-A632-4CC2-BEFE-85194F468EFD}" type="slidenum">
              <a:rPr lang="fi-FI" smtClean="0"/>
              <a:t>38</a:t>
            </a:fld>
            <a:endParaRPr lang="fi-FI"/>
          </a:p>
        </p:txBody>
      </p:sp>
    </p:spTree>
    <p:extLst>
      <p:ext uri="{BB962C8B-B14F-4D97-AF65-F5344CB8AC3E}">
        <p14:creationId xmlns:p14="http://schemas.microsoft.com/office/powerpoint/2010/main" val="882507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10/8/2024</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08212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10/8/2024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25594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10/8/2024</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3226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10/8/2024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92560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10/8/2024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72684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10/8/2024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7302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10/8/2024</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897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10/8/2024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20412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10/8/2024</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31734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10/8/2024</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81270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10/8/2024</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9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10/8/2024</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488156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44" r:id="rId6"/>
    <p:sldLayoutId id="2147483740" r:id="rId7"/>
    <p:sldLayoutId id="2147483741" r:id="rId8"/>
    <p:sldLayoutId id="2147483742" r:id="rId9"/>
    <p:sldLayoutId id="2147483743" r:id="rId10"/>
    <p:sldLayoutId id="2147483745" r:id="rId11"/>
  </p:sldLayoutIdLst>
  <p:hf sldNum="0" hdr="0" ftr="0" dt="0"/>
  <p:txStyles>
    <p:titleStyle>
      <a:lvl1pPr algn="l" defTabSz="914400" rtl="0" eaLnBrk="1" latinLnBrk="0" hangingPunct="1">
        <a:lnSpc>
          <a:spcPct val="90000"/>
        </a:lnSpc>
        <a:spcBef>
          <a:spcPct val="0"/>
        </a:spcBef>
        <a:buNone/>
        <a:defRPr sz="44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2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2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2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2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4.xml"/><Relationship Id="rId4" Type="http://schemas.openxmlformats.org/officeDocument/2006/relationships/image" Target="../media/image45.jpg"/></Relationships>
</file>

<file path=ppt/slides/_rels/slide4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mailto:Ari.haasio@seamk.fi"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9AB216D-293F-3E42-D2DA-2BA57A6043A1}"/>
              </a:ext>
            </a:extLst>
          </p:cNvPr>
          <p:cNvSpPr>
            <a:spLocks noGrp="1"/>
          </p:cNvSpPr>
          <p:nvPr>
            <p:ph type="ctrTitle"/>
          </p:nvPr>
        </p:nvSpPr>
        <p:spPr>
          <a:xfrm>
            <a:off x="648929" y="639097"/>
            <a:ext cx="6253317" cy="3686015"/>
          </a:xfrm>
        </p:spPr>
        <p:txBody>
          <a:bodyPr>
            <a:normAutofit/>
          </a:bodyPr>
          <a:lstStyle/>
          <a:p>
            <a:r>
              <a:rPr lang="fi-FI" dirty="0"/>
              <a:t>VERKON VAARAT</a:t>
            </a:r>
          </a:p>
        </p:txBody>
      </p:sp>
      <p:sp>
        <p:nvSpPr>
          <p:cNvPr id="3" name="Alaotsikko 2">
            <a:extLst>
              <a:ext uri="{FF2B5EF4-FFF2-40B4-BE49-F238E27FC236}">
                <a16:creationId xmlns:a16="http://schemas.microsoft.com/office/drawing/2014/main" id="{7019CEF5-1188-1EF1-ABC1-A81FA75AB1C7}"/>
              </a:ext>
            </a:extLst>
          </p:cNvPr>
          <p:cNvSpPr>
            <a:spLocks noGrp="1"/>
          </p:cNvSpPr>
          <p:nvPr>
            <p:ph type="subTitle" idx="1"/>
          </p:nvPr>
        </p:nvSpPr>
        <p:spPr>
          <a:xfrm>
            <a:off x="632899" y="4672738"/>
            <a:ext cx="6269347" cy="1640973"/>
          </a:xfrm>
        </p:spPr>
        <p:txBody>
          <a:bodyPr>
            <a:normAutofit/>
          </a:bodyPr>
          <a:lstStyle/>
          <a:p>
            <a:pPr>
              <a:lnSpc>
                <a:spcPct val="110000"/>
              </a:lnSpc>
            </a:pPr>
            <a:r>
              <a:rPr lang="fi-FI" sz="2200" dirty="0">
                <a:solidFill>
                  <a:schemeClr val="tx1">
                    <a:lumMod val="85000"/>
                    <a:lumOff val="15000"/>
                  </a:schemeClr>
                </a:solidFill>
              </a:rPr>
              <a:t>Ari Haasio</a:t>
            </a:r>
          </a:p>
          <a:p>
            <a:pPr>
              <a:lnSpc>
                <a:spcPct val="110000"/>
              </a:lnSpc>
            </a:pPr>
            <a:r>
              <a:rPr lang="fi-FI" sz="2200" dirty="0">
                <a:solidFill>
                  <a:schemeClr val="tx1">
                    <a:lumMod val="85000"/>
                    <a:lumOff val="15000"/>
                  </a:schemeClr>
                </a:solidFill>
              </a:rPr>
              <a:t>FT</a:t>
            </a:r>
          </a:p>
          <a:p>
            <a:pPr>
              <a:lnSpc>
                <a:spcPct val="110000"/>
              </a:lnSpc>
            </a:pPr>
            <a:r>
              <a:rPr lang="fi-FI" sz="2200">
                <a:solidFill>
                  <a:schemeClr val="tx1">
                    <a:lumMod val="85000"/>
                    <a:lumOff val="15000"/>
                  </a:schemeClr>
                </a:solidFill>
              </a:rPr>
              <a:t>8.10.2024</a:t>
            </a:r>
            <a:endParaRPr lang="fi-FI" sz="2200" dirty="0">
              <a:solidFill>
                <a:schemeClr val="tx1">
                  <a:lumMod val="85000"/>
                  <a:lumOff val="15000"/>
                </a:schemeClr>
              </a:solidFill>
            </a:endParaRPr>
          </a:p>
        </p:txBody>
      </p:sp>
      <p:cxnSp>
        <p:nvCxnSpPr>
          <p:cNvPr id="24" name="Straight Connector 10">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5" name="Picture 3">
            <a:extLst>
              <a:ext uri="{FF2B5EF4-FFF2-40B4-BE49-F238E27FC236}">
                <a16:creationId xmlns:a16="http://schemas.microsoft.com/office/drawing/2014/main" id="{1CAF525F-11AF-5473-5E7C-CE8C92F090A1}"/>
              </a:ext>
            </a:extLst>
          </p:cNvPr>
          <p:cNvPicPr>
            <a:picLocks noChangeAspect="1"/>
          </p:cNvPicPr>
          <p:nvPr/>
        </p:nvPicPr>
        <p:blipFill>
          <a:blip r:embed="rId2"/>
          <a:srcRect l="50087" r="7838" b="-1"/>
          <a:stretch/>
        </p:blipFill>
        <p:spPr>
          <a:xfrm>
            <a:off x="7556686" y="1"/>
            <a:ext cx="4635315" cy="6857999"/>
          </a:xfrm>
          <a:prstGeom prst="rect">
            <a:avLst/>
          </a:prstGeom>
        </p:spPr>
      </p:pic>
    </p:spTree>
    <p:extLst>
      <p:ext uri="{BB962C8B-B14F-4D97-AF65-F5344CB8AC3E}">
        <p14:creationId xmlns:p14="http://schemas.microsoft.com/office/powerpoint/2010/main" val="255983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4" name="Otsikko 3">
            <a:extLst>
              <a:ext uri="{FF2B5EF4-FFF2-40B4-BE49-F238E27FC236}">
                <a16:creationId xmlns:a16="http://schemas.microsoft.com/office/drawing/2014/main" id="{FBB7AB7A-748B-9360-7ADE-05FB8003C5D3}"/>
              </a:ext>
            </a:extLst>
          </p:cNvPr>
          <p:cNvSpPr>
            <a:spLocks noGrp="1"/>
          </p:cNvSpPr>
          <p:nvPr>
            <p:ph type="title"/>
          </p:nvPr>
        </p:nvSpPr>
        <p:spPr>
          <a:xfrm>
            <a:off x="492370" y="516835"/>
            <a:ext cx="3084844" cy="5772840"/>
          </a:xfrm>
        </p:spPr>
        <p:txBody>
          <a:bodyPr anchor="ctr">
            <a:normAutofit/>
          </a:bodyPr>
          <a:lstStyle/>
          <a:p>
            <a:r>
              <a:rPr lang="fi-FI" sz="3600">
                <a:solidFill>
                  <a:schemeClr val="bg1"/>
                </a:solidFill>
              </a:rPr>
              <a:t>Mistä tänään puhumme?</a:t>
            </a:r>
          </a:p>
        </p:txBody>
      </p:sp>
      <p:graphicFrame>
        <p:nvGraphicFramePr>
          <p:cNvPr id="7" name="Sisällön paikkamerkki 4">
            <a:extLst>
              <a:ext uri="{FF2B5EF4-FFF2-40B4-BE49-F238E27FC236}">
                <a16:creationId xmlns:a16="http://schemas.microsoft.com/office/drawing/2014/main" id="{40E39686-41B2-4D31-8BD8-6B25782BB037}"/>
              </a:ext>
            </a:extLst>
          </p:cNvPr>
          <p:cNvGraphicFramePr>
            <a:graphicFrameLocks noGrp="1"/>
          </p:cNvGraphicFramePr>
          <p:nvPr>
            <p:ph idx="1"/>
            <p:extLst>
              <p:ext uri="{D42A27DB-BD31-4B8C-83A1-F6EECF244321}">
                <p14:modId xmlns:p14="http://schemas.microsoft.com/office/powerpoint/2010/main" val="4252066059"/>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8332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62000" y="761998"/>
            <a:ext cx="5334000" cy="1708246"/>
          </a:xfrm>
        </p:spPr>
        <p:txBody>
          <a:bodyPr anchor="ctr">
            <a:normAutofit/>
          </a:bodyPr>
          <a:lstStyle/>
          <a:p>
            <a:r>
              <a:rPr lang="fi-FI" sz="4000"/>
              <a:t>Mikä on totta?</a:t>
            </a:r>
          </a:p>
        </p:txBody>
      </p:sp>
      <p:sp>
        <p:nvSpPr>
          <p:cNvPr id="3" name="Sisällön paikkamerkki 2"/>
          <p:cNvSpPr>
            <a:spLocks noGrp="1"/>
          </p:cNvSpPr>
          <p:nvPr>
            <p:ph idx="1"/>
          </p:nvPr>
        </p:nvSpPr>
        <p:spPr>
          <a:xfrm>
            <a:off x="761994" y="2470245"/>
            <a:ext cx="5334006" cy="3769835"/>
          </a:xfrm>
        </p:spPr>
        <p:txBody>
          <a:bodyPr anchor="ctr">
            <a:normAutofit/>
          </a:bodyPr>
          <a:lstStyle/>
          <a:p>
            <a:r>
              <a:rPr lang="fi-FI" sz="2000"/>
              <a:t>Kaikki tieto ei ole totta</a:t>
            </a:r>
          </a:p>
          <a:p>
            <a:pPr lvl="1"/>
            <a:r>
              <a:rPr lang="fi-FI" sz="2000"/>
              <a:t>Disinformaatio = tietoisesti harhaanjohtavaa informaatiota</a:t>
            </a:r>
          </a:p>
          <a:p>
            <a:pPr lvl="1"/>
            <a:r>
              <a:rPr lang="fi-FI" sz="2000"/>
              <a:t>Misinformaatio = puutteellista tai väärää informaatiota, jota annetaan epähuomiossa, omista puutteellisista tiedoista johtuen tms. mutta EI tietoisesti toista harhaanjohtaen</a:t>
            </a:r>
          </a:p>
        </p:txBody>
      </p:sp>
      <p:pic>
        <p:nvPicPr>
          <p:cNvPr id="5" name="Picture 4" descr="Kuva, joka sisältää kohteen teksti, kirja, kirjahylly, sisä-&#10;&#10;Kuvaus luotu automaattisesti">
            <a:extLst>
              <a:ext uri="{FF2B5EF4-FFF2-40B4-BE49-F238E27FC236}">
                <a16:creationId xmlns:a16="http://schemas.microsoft.com/office/drawing/2014/main" id="{6D939812-17DE-ACD9-D9AE-CAC71EFA94AF}"/>
              </a:ext>
            </a:extLst>
          </p:cNvPr>
          <p:cNvPicPr>
            <a:picLocks noChangeAspect="1"/>
          </p:cNvPicPr>
          <p:nvPr/>
        </p:nvPicPr>
        <p:blipFill rotWithShape="1">
          <a:blip r:embed="rId2"/>
          <a:srcRect l="22694" r="27250"/>
          <a:stretch/>
        </p:blipFill>
        <p:spPr>
          <a:xfrm>
            <a:off x="7607878" y="1316193"/>
            <a:ext cx="3758045" cy="4223069"/>
          </a:xfrm>
          <a:prstGeom prst="rect">
            <a:avLst/>
          </a:prstGeom>
        </p:spPr>
      </p:pic>
    </p:spTree>
    <p:extLst>
      <p:ext uri="{BB962C8B-B14F-4D97-AF65-F5344CB8AC3E}">
        <p14:creationId xmlns:p14="http://schemas.microsoft.com/office/powerpoint/2010/main" val="1192661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Malinformaatio</a:t>
            </a:r>
          </a:p>
        </p:txBody>
      </p:sp>
      <p:pic>
        <p:nvPicPr>
          <p:cNvPr id="13" name="Kuvan paikkamerkki 12"/>
          <p:cNvPicPr>
            <a:picLocks noGrp="1" noChangeAspect="1"/>
          </p:cNvPicPr>
          <p:nvPr>
            <p:ph type="pic" idx="1"/>
          </p:nvPr>
        </p:nvPicPr>
        <p:blipFill>
          <a:blip r:embed="rId2"/>
          <a:srcRect l="14381" r="14381"/>
          <a:stretch>
            <a:fillRect/>
          </a:stretch>
        </p:blipFill>
        <p:spPr>
          <a:prstGeom prst="rect">
            <a:avLst/>
          </a:prstGeom>
        </p:spPr>
      </p:pic>
      <p:sp>
        <p:nvSpPr>
          <p:cNvPr id="12" name="Tekstin paikkamerkki 11"/>
          <p:cNvSpPr>
            <a:spLocks noGrp="1"/>
          </p:cNvSpPr>
          <p:nvPr>
            <p:ph type="body" sz="half" idx="2"/>
          </p:nvPr>
        </p:nvSpPr>
        <p:spPr/>
        <p:txBody>
          <a:bodyPr>
            <a:normAutofit fontScale="47500" lnSpcReduction="20000"/>
          </a:bodyPr>
          <a:lstStyle/>
          <a:p>
            <a:r>
              <a:rPr lang="fi-FI" sz="2400"/>
              <a:t>” Malinformaatiosta puhutaan kun totuudenmukaista informaatiota käytetään tahallisesti vahingoittamaan yksilöä, yhteisöä tai valtiota.”</a:t>
            </a:r>
          </a:p>
          <a:p>
            <a:pPr lvl="1"/>
            <a:r>
              <a:rPr lang="fi-FI"/>
              <a:t>Lähde: Faktabaari.fi</a:t>
            </a:r>
          </a:p>
          <a:p>
            <a:endParaRPr lang="fi-FI"/>
          </a:p>
        </p:txBody>
      </p:sp>
    </p:spTree>
    <p:extLst>
      <p:ext uri="{BB962C8B-B14F-4D97-AF65-F5344CB8AC3E}">
        <p14:creationId xmlns:p14="http://schemas.microsoft.com/office/powerpoint/2010/main" val="1982018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Valoa kohti osoittavia nuolia">
            <a:extLst>
              <a:ext uri="{FF2B5EF4-FFF2-40B4-BE49-F238E27FC236}">
                <a16:creationId xmlns:a16="http://schemas.microsoft.com/office/drawing/2014/main" id="{55FE3668-8D88-0928-D049-96913428075A}"/>
              </a:ext>
            </a:extLst>
          </p:cNvPr>
          <p:cNvPicPr>
            <a:picLocks noChangeAspect="1"/>
          </p:cNvPicPr>
          <p:nvPr/>
        </p:nvPicPr>
        <p:blipFill rotWithShape="1">
          <a:blip r:embed="rId2"/>
          <a:srcRect l="504" r="40231" b="-1"/>
          <a:stretch/>
        </p:blipFill>
        <p:spPr>
          <a:xfrm>
            <a:off x="6103027" y="10"/>
            <a:ext cx="6088971" cy="6857990"/>
          </a:xfrm>
          <a:prstGeom prst="rect">
            <a:avLst/>
          </a:prstGeom>
        </p:spPr>
      </p:pic>
      <p:sp>
        <p:nvSpPr>
          <p:cNvPr id="5" name="Otsikko 4"/>
          <p:cNvSpPr>
            <a:spLocks noGrp="1"/>
          </p:cNvSpPr>
          <p:nvPr>
            <p:ph type="title"/>
          </p:nvPr>
        </p:nvSpPr>
        <p:spPr>
          <a:xfrm>
            <a:off x="761801" y="328512"/>
            <a:ext cx="4778387" cy="1628970"/>
          </a:xfrm>
        </p:spPr>
        <p:txBody>
          <a:bodyPr anchor="ctr">
            <a:normAutofit/>
          </a:bodyPr>
          <a:lstStyle/>
          <a:p>
            <a:r>
              <a:rPr lang="fi-FI" sz="4000"/>
              <a:t>Malinformaatio</a:t>
            </a:r>
          </a:p>
        </p:txBody>
      </p:sp>
      <p:sp>
        <p:nvSpPr>
          <p:cNvPr id="6" name="Sisällön paikkamerkki 5"/>
          <p:cNvSpPr>
            <a:spLocks noGrp="1"/>
          </p:cNvSpPr>
          <p:nvPr>
            <p:ph idx="1"/>
          </p:nvPr>
        </p:nvSpPr>
        <p:spPr>
          <a:xfrm>
            <a:off x="761801" y="2884929"/>
            <a:ext cx="4659756" cy="3374137"/>
          </a:xfrm>
        </p:spPr>
        <p:txBody>
          <a:bodyPr anchor="ctr">
            <a:normAutofit fontScale="85000" lnSpcReduction="20000"/>
          </a:bodyPr>
          <a:lstStyle/>
          <a:p>
            <a:r>
              <a:rPr lang="fi-FI" sz="1900"/>
              <a:t>Malinformaatioon liittyy keskeisesti kysymys etiikasta. Mitä saa ja on hyvän tavan mukaista julkaista? (vrt. esim. rikoksista tuomittujen henkilöiden nimet)</a:t>
            </a:r>
          </a:p>
          <a:p>
            <a:r>
              <a:rPr lang="fi-FI" sz="1900"/>
              <a:t>Journalistin ohjeet (JSN) määrittävät tätä</a:t>
            </a:r>
          </a:p>
          <a:p>
            <a:r>
              <a:rPr lang="fi-FI" sz="1900"/>
              <a:t>SOME ei kuitenkaan journalistin ohjeiden kenttää, siellä rajat vetää palveluntarjoaja sekä rikoslaki.</a:t>
            </a:r>
          </a:p>
          <a:p>
            <a:r>
              <a:rPr lang="fi-FI" sz="1900"/>
              <a:t>Myöskään ”vastamediat” tai esimerkiksi Suomen uutiset eivät ole allekirjoittaneet JSN:n ohjeita.</a:t>
            </a:r>
          </a:p>
        </p:txBody>
      </p:sp>
    </p:spTree>
    <p:extLst>
      <p:ext uri="{BB962C8B-B14F-4D97-AF65-F5344CB8AC3E}">
        <p14:creationId xmlns:p14="http://schemas.microsoft.com/office/powerpoint/2010/main" val="3332085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523845" y="5546162"/>
            <a:ext cx="6661702" cy="953611"/>
          </a:xfrm>
        </p:spPr>
        <p:txBody>
          <a:bodyPr anchor="ctr">
            <a:normAutofit/>
          </a:bodyPr>
          <a:lstStyle/>
          <a:p>
            <a:r>
              <a:rPr lang="fi-FI" sz="3100"/>
              <a:t>Disnormatiivinen vs. normatiivinen informaatio</a:t>
            </a:r>
          </a:p>
        </p:txBody>
      </p:sp>
      <p:pic>
        <p:nvPicPr>
          <p:cNvPr id="6" name="Picture 5" descr="Majesteettisen kaupunkirakennuksen etuosan askelmat ja pylväät">
            <a:extLst>
              <a:ext uri="{FF2B5EF4-FFF2-40B4-BE49-F238E27FC236}">
                <a16:creationId xmlns:a16="http://schemas.microsoft.com/office/drawing/2014/main" id="{E935F132-356F-A419-AAAC-1B01A5DC92DD}"/>
              </a:ext>
            </a:extLst>
          </p:cNvPr>
          <p:cNvPicPr>
            <a:picLocks noChangeAspect="1"/>
          </p:cNvPicPr>
          <p:nvPr/>
        </p:nvPicPr>
        <p:blipFill rotWithShape="1">
          <a:blip r:embed="rId2"/>
          <a:srcRect r="2047" b="1"/>
          <a:stretch/>
        </p:blipFill>
        <p:spPr>
          <a:xfrm>
            <a:off x="20" y="-1"/>
            <a:ext cx="7574488" cy="5161587"/>
          </a:xfrm>
          <a:prstGeom prst="rect">
            <a:avLst/>
          </a:prstGeom>
        </p:spPr>
      </p:pic>
      <p:sp>
        <p:nvSpPr>
          <p:cNvPr id="3" name="Sisällön paikkamerkki 2"/>
          <p:cNvSpPr>
            <a:spLocks noGrp="1"/>
          </p:cNvSpPr>
          <p:nvPr>
            <p:ph idx="1"/>
          </p:nvPr>
        </p:nvSpPr>
        <p:spPr>
          <a:xfrm>
            <a:off x="8340064" y="743803"/>
            <a:ext cx="3144523" cy="5474173"/>
          </a:xfrm>
        </p:spPr>
        <p:txBody>
          <a:bodyPr anchor="ctr">
            <a:normAutofit/>
          </a:bodyPr>
          <a:lstStyle/>
          <a:p>
            <a:r>
              <a:rPr lang="fi-FI" sz="2000"/>
              <a:t>Disnormatiivinen informaatio on arvojen, asenteiden ja normien, jopa lainsäädännön vastaista vs. normatiivinen, paradigmaa tukeva hyväksytty informaatio</a:t>
            </a:r>
          </a:p>
          <a:p>
            <a:r>
              <a:rPr lang="fi-FI" sz="2000"/>
              <a:t>Disnormatiivinen informaatio on usein totta, mutta ei välttämättä.</a:t>
            </a:r>
          </a:p>
          <a:p>
            <a:endParaRPr lang="fi-FI" sz="2000"/>
          </a:p>
        </p:txBody>
      </p:sp>
      <p:sp>
        <p:nvSpPr>
          <p:cNvPr id="4" name="Alatunnisteen paikkamerkki 3"/>
          <p:cNvSpPr>
            <a:spLocks noGrp="1"/>
          </p:cNvSpPr>
          <p:nvPr>
            <p:ph type="ftr" sz="quarter" idx="11"/>
          </p:nvPr>
        </p:nvSpPr>
        <p:spPr>
          <a:xfrm>
            <a:off x="4038600" y="6356350"/>
            <a:ext cx="3366752" cy="365125"/>
          </a:xfrm>
        </p:spPr>
        <p:txBody>
          <a:bodyPr>
            <a:normAutofit/>
          </a:bodyPr>
          <a:lstStyle/>
          <a:p>
            <a:pPr algn="r">
              <a:spcAft>
                <a:spcPts val="600"/>
              </a:spcAft>
            </a:pPr>
            <a:r>
              <a:rPr lang="en-US">
                <a:solidFill>
                  <a:schemeClr val="tx1"/>
                </a:solidFill>
              </a:rPr>
              <a:t>Esityksen nimi ja lisätietoja</a:t>
            </a:r>
            <a:endParaRPr lang="fi-FI">
              <a:solidFill>
                <a:schemeClr val="tx1"/>
              </a:solidFill>
            </a:endParaRPr>
          </a:p>
        </p:txBody>
      </p:sp>
    </p:spTree>
    <p:extLst>
      <p:ext uri="{BB962C8B-B14F-4D97-AF65-F5344CB8AC3E}">
        <p14:creationId xmlns:p14="http://schemas.microsoft.com/office/powerpoint/2010/main" val="279024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38200" y="1195697"/>
            <a:ext cx="3200400" cy="4238118"/>
          </a:xfrm>
        </p:spPr>
        <p:txBody>
          <a:bodyPr>
            <a:normAutofit/>
          </a:bodyPr>
          <a:lstStyle/>
          <a:p>
            <a:r>
              <a:rPr lang="fi-FI" sz="3400">
                <a:solidFill>
                  <a:schemeClr val="bg1"/>
                </a:solidFill>
              </a:rPr>
              <a:t>Disnormatiivinen vs. normatiivinen informaatio</a:t>
            </a:r>
          </a:p>
        </p:txBody>
      </p:sp>
      <p:graphicFrame>
        <p:nvGraphicFramePr>
          <p:cNvPr id="5" name="Sisällön paikkamerkki 2">
            <a:extLst>
              <a:ext uri="{FF2B5EF4-FFF2-40B4-BE49-F238E27FC236}">
                <a16:creationId xmlns:a16="http://schemas.microsoft.com/office/drawing/2014/main" id="{47FE3BEA-8294-A84A-9071-A1040DBE4576}"/>
              </a:ext>
            </a:extLst>
          </p:cNvPr>
          <p:cNvGraphicFramePr>
            <a:graphicFrameLocks noGrp="1"/>
          </p:cNvGraphicFramePr>
          <p:nvPr>
            <p:ph idx="1"/>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2119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61803" y="350196"/>
            <a:ext cx="4646904" cy="1624520"/>
          </a:xfrm>
        </p:spPr>
        <p:txBody>
          <a:bodyPr anchor="ctr">
            <a:normAutofit/>
          </a:bodyPr>
          <a:lstStyle/>
          <a:p>
            <a:r>
              <a:rPr lang="fi-FI" sz="4000"/>
              <a:t>Disnormatiivinen informaatio</a:t>
            </a:r>
          </a:p>
        </p:txBody>
      </p:sp>
      <p:sp>
        <p:nvSpPr>
          <p:cNvPr id="3" name="Sisällön paikkamerkki 2"/>
          <p:cNvSpPr>
            <a:spLocks noGrp="1"/>
          </p:cNvSpPr>
          <p:nvPr>
            <p:ph idx="1"/>
          </p:nvPr>
        </p:nvSpPr>
        <p:spPr>
          <a:xfrm>
            <a:off x="761802" y="2743200"/>
            <a:ext cx="4646905" cy="3613149"/>
          </a:xfrm>
        </p:spPr>
        <p:txBody>
          <a:bodyPr anchor="ctr">
            <a:normAutofit fontScale="92500"/>
          </a:bodyPr>
          <a:lstStyle/>
          <a:p>
            <a:r>
              <a:rPr lang="fi-FI" sz="2000"/>
              <a:t>Disnormatiiviselle informaatiolle tyypillisiä piirteitä ovat esimerkiksi:</a:t>
            </a:r>
          </a:p>
          <a:p>
            <a:pPr lvl="1"/>
            <a:r>
              <a:rPr lang="fi-FI" sz="2000"/>
              <a:t>lainvastaisuus </a:t>
            </a:r>
          </a:p>
          <a:p>
            <a:pPr lvl="1"/>
            <a:r>
              <a:rPr lang="fi-FI" sz="2000"/>
              <a:t>auktoriteettiuskon puute </a:t>
            </a:r>
          </a:p>
          <a:p>
            <a:pPr lvl="1"/>
            <a:r>
              <a:rPr lang="fi-FI" sz="2000"/>
              <a:t>yhteiskunnan asettaman arvojärjestelmän kyseenalaistaminen </a:t>
            </a:r>
          </a:p>
          <a:p>
            <a:pPr lvl="1"/>
            <a:r>
              <a:rPr lang="fi-FI" sz="2000"/>
              <a:t>vaihtoehtoisia menettelytapoja koskevan informaation tarjoaminen </a:t>
            </a:r>
          </a:p>
          <a:p>
            <a:endParaRPr lang="fi-FI" sz="2000"/>
          </a:p>
        </p:txBody>
      </p:sp>
      <p:pic>
        <p:nvPicPr>
          <p:cNvPr id="5" name="Picture 4" descr="Lähikuva avaamattomista pilleripaketeista">
            <a:extLst>
              <a:ext uri="{FF2B5EF4-FFF2-40B4-BE49-F238E27FC236}">
                <a16:creationId xmlns:a16="http://schemas.microsoft.com/office/drawing/2014/main" id="{CB091E4B-338C-7035-E279-15493EAC2ED4}"/>
              </a:ext>
            </a:extLst>
          </p:cNvPr>
          <p:cNvPicPr>
            <a:picLocks noChangeAspect="1"/>
          </p:cNvPicPr>
          <p:nvPr/>
        </p:nvPicPr>
        <p:blipFill rotWithShape="1">
          <a:blip r:embed="rId2"/>
          <a:srcRect l="23771" r="17719"/>
          <a:stretch/>
        </p:blipFill>
        <p:spPr>
          <a:xfrm>
            <a:off x="6096000" y="1"/>
            <a:ext cx="6102825" cy="6858000"/>
          </a:xfrm>
          <a:prstGeom prst="rect">
            <a:avLst/>
          </a:prstGeom>
        </p:spPr>
      </p:pic>
    </p:spTree>
    <p:extLst>
      <p:ext uri="{BB962C8B-B14F-4D97-AF65-F5344CB8AC3E}">
        <p14:creationId xmlns:p14="http://schemas.microsoft.com/office/powerpoint/2010/main" val="1553013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Virheellinen tieto</a:t>
            </a:r>
          </a:p>
        </p:txBody>
      </p:sp>
      <p:pic>
        <p:nvPicPr>
          <p:cNvPr id="6" name="Sisällön paikkamerkki 5"/>
          <p:cNvPicPr>
            <a:picLocks noGrp="1" noChangeAspect="1"/>
          </p:cNvPicPr>
          <p:nvPr>
            <p:ph sz="half" idx="1"/>
          </p:nvPr>
        </p:nvPicPr>
        <p:blipFill>
          <a:blip r:embed="rId2"/>
          <a:stretch>
            <a:fillRect/>
          </a:stretch>
        </p:blipFill>
        <p:spPr>
          <a:xfrm>
            <a:off x="838200" y="1551709"/>
            <a:ext cx="5181600" cy="3906910"/>
          </a:xfrm>
          <a:prstGeom prst="rect">
            <a:avLst/>
          </a:prstGeom>
        </p:spPr>
      </p:pic>
      <p:pic>
        <p:nvPicPr>
          <p:cNvPr id="5" name="Sisällön paikkamerkki 4"/>
          <p:cNvPicPr>
            <a:picLocks noGrp="1" noChangeAspect="1"/>
          </p:cNvPicPr>
          <p:nvPr>
            <p:ph sz="half" idx="2"/>
          </p:nvPr>
        </p:nvPicPr>
        <p:blipFill>
          <a:blip r:embed="rId3"/>
          <a:stretch>
            <a:fillRect/>
          </a:stretch>
        </p:blipFill>
        <p:spPr>
          <a:xfrm>
            <a:off x="6172200" y="1551709"/>
            <a:ext cx="5181600" cy="3906910"/>
          </a:xfrm>
          <a:prstGeom prst="rect">
            <a:avLst/>
          </a:prstGeom>
        </p:spPr>
      </p:pic>
    </p:spTree>
    <p:extLst>
      <p:ext uri="{BB962C8B-B14F-4D97-AF65-F5344CB8AC3E}">
        <p14:creationId xmlns:p14="http://schemas.microsoft.com/office/powerpoint/2010/main" val="331502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Trollaus ja mielipidevaikuttaminen</a:t>
            </a:r>
          </a:p>
        </p:txBody>
      </p:sp>
      <p:sp>
        <p:nvSpPr>
          <p:cNvPr id="3" name="Sisällön paikkamerkki 2"/>
          <p:cNvSpPr>
            <a:spLocks noGrp="1"/>
          </p:cNvSpPr>
          <p:nvPr>
            <p:ph sz="half" idx="1"/>
          </p:nvPr>
        </p:nvSpPr>
        <p:spPr/>
        <p:txBody>
          <a:bodyPr/>
          <a:lstStyle/>
          <a:p>
            <a:r>
              <a:rPr lang="fi-FI"/>
              <a:t>Mielipideilmaston muokkaus</a:t>
            </a:r>
          </a:p>
          <a:p>
            <a:r>
              <a:rPr lang="fi-FI"/>
              <a:t>Trollitehtaat (esim. Pietarissa 200 työntekijän trollitehdas)</a:t>
            </a:r>
          </a:p>
          <a:p>
            <a:r>
              <a:rPr lang="fi-FI"/>
              <a:t>Ukrainan sota lisännyt Venäjän harrastamaa trollausta</a:t>
            </a:r>
          </a:p>
          <a:p>
            <a:r>
              <a:rPr lang="fi-FI"/>
              <a:t>Osa sodankäyntiä</a:t>
            </a:r>
          </a:p>
          <a:p>
            <a:r>
              <a:rPr lang="fi-FI"/>
              <a:t>Pyritään myös muuten vaikuttamaan esimerkiksi vaalitulokseen</a:t>
            </a:r>
          </a:p>
        </p:txBody>
      </p:sp>
      <p:pic>
        <p:nvPicPr>
          <p:cNvPr id="5" name="Sisällön paikkamerkki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34909" y="1825625"/>
            <a:ext cx="2885353" cy="4351338"/>
          </a:xfrm>
        </p:spPr>
      </p:pic>
    </p:spTree>
    <p:extLst>
      <p:ext uri="{BB962C8B-B14F-4D97-AF65-F5344CB8AC3E}">
        <p14:creationId xmlns:p14="http://schemas.microsoft.com/office/powerpoint/2010/main" val="818888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76693" y="609600"/>
            <a:ext cx="4355265" cy="629920"/>
          </a:xfrm>
        </p:spPr>
        <p:txBody>
          <a:bodyPr anchor="b">
            <a:normAutofit fontScale="90000"/>
          </a:bodyPr>
          <a:lstStyle/>
          <a:p>
            <a:r>
              <a:rPr lang="fi-FI" sz="3200" dirty="0"/>
              <a:t>Kognitiivinen dissonanssi</a:t>
            </a:r>
          </a:p>
        </p:txBody>
      </p:sp>
      <p:sp>
        <p:nvSpPr>
          <p:cNvPr id="3" name="Sisällön paikkamerkki 2"/>
          <p:cNvSpPr>
            <a:spLocks noGrp="1"/>
          </p:cNvSpPr>
          <p:nvPr>
            <p:ph idx="1"/>
          </p:nvPr>
        </p:nvSpPr>
        <p:spPr>
          <a:xfrm>
            <a:off x="876692" y="1239520"/>
            <a:ext cx="4355265" cy="5313680"/>
          </a:xfrm>
        </p:spPr>
        <p:txBody>
          <a:bodyPr anchor="t">
            <a:normAutofit fontScale="77500" lnSpcReduction="20000"/>
          </a:bodyPr>
          <a:lstStyle/>
          <a:p>
            <a:r>
              <a:rPr lang="fi-FI" sz="2200" dirty="0"/>
              <a:t>Leon </a:t>
            </a:r>
            <a:r>
              <a:rPr lang="fi-FI" sz="2200" dirty="0" err="1"/>
              <a:t>Festinger</a:t>
            </a:r>
            <a:r>
              <a:rPr lang="fi-FI" sz="2200" dirty="0"/>
              <a:t> (1957): </a:t>
            </a:r>
            <a:r>
              <a:rPr lang="en-US" sz="2200" dirty="0"/>
              <a:t>A theory of cognitive dissonance</a:t>
            </a:r>
          </a:p>
          <a:p>
            <a:r>
              <a:rPr lang="en-US" sz="2200" dirty="0" err="1"/>
              <a:t>Ristiriitaisen</a:t>
            </a:r>
            <a:r>
              <a:rPr lang="en-US" sz="2200" dirty="0"/>
              <a:t> </a:t>
            </a:r>
            <a:r>
              <a:rPr lang="en-US" sz="2200" dirty="0" err="1"/>
              <a:t>tiedon</a:t>
            </a:r>
            <a:r>
              <a:rPr lang="en-US" sz="2200" dirty="0"/>
              <a:t> </a:t>
            </a:r>
            <a:r>
              <a:rPr lang="en-US" sz="2200" dirty="0" err="1"/>
              <a:t>välttämänen</a:t>
            </a:r>
            <a:endParaRPr lang="en-US" sz="2200" dirty="0"/>
          </a:p>
          <a:p>
            <a:r>
              <a:rPr lang="fi-FI" sz="2200" dirty="0"/>
              <a:t>“Dissonanssin vaivaama ihminen pyrkii sitä vähentäessään välttämään myös mahdollisesti  dissonanssia lisääviä tilanteita ja informaatiota”</a:t>
            </a:r>
          </a:p>
          <a:p>
            <a:r>
              <a:rPr lang="fi-FI" sz="2200" dirty="0"/>
              <a:t>Ihmiselle syntyy epämiellyttävä ja ahdistava tunne, jos hänen saamansa informaatio on ristiriitaista</a:t>
            </a:r>
          </a:p>
          <a:p>
            <a:r>
              <a:rPr lang="fi-FI" sz="2200" dirty="0"/>
              <a:t>Tämän vuoksi pyritään usein etsimään informaatiota, joka on sopusoinnussa aiemman tietämyksen ja oman maailmankuvan kanssa</a:t>
            </a:r>
          </a:p>
          <a:p>
            <a:r>
              <a:rPr lang="fi-FI" sz="2200" dirty="0"/>
              <a:t>Johtaa esimerkiksi tiettyjen medioiden karsastamiseen</a:t>
            </a:r>
          </a:p>
          <a:p>
            <a:endParaRPr lang="fi-FI" sz="1400" dirty="0"/>
          </a:p>
          <a:p>
            <a:endParaRPr lang="en-US" sz="1400" dirty="0"/>
          </a:p>
          <a:p>
            <a:endParaRPr lang="fi-FI" sz="1400" dirty="0"/>
          </a:p>
        </p:txBody>
      </p:sp>
      <p:pic>
        <p:nvPicPr>
          <p:cNvPr id="5" name="Picture 4" descr="Shakkimatti shakkipelissä">
            <a:extLst>
              <a:ext uri="{FF2B5EF4-FFF2-40B4-BE49-F238E27FC236}">
                <a16:creationId xmlns:a16="http://schemas.microsoft.com/office/drawing/2014/main" id="{3C15B40B-6973-0AF4-DB28-58DCA98C6FD9}"/>
              </a:ext>
            </a:extLst>
          </p:cNvPr>
          <p:cNvPicPr>
            <a:picLocks noChangeAspect="1"/>
          </p:cNvPicPr>
          <p:nvPr/>
        </p:nvPicPr>
        <p:blipFill rotWithShape="1">
          <a:blip r:embed="rId2"/>
          <a:srcRect l="14241" r="18427" b="2"/>
          <a:stretch/>
        </p:blipFill>
        <p:spPr>
          <a:xfrm>
            <a:off x="6096000" y="10"/>
            <a:ext cx="6095999" cy="6857990"/>
          </a:xfrm>
          <a:prstGeom prst="rect">
            <a:avLst/>
          </a:prstGeom>
        </p:spPr>
      </p:pic>
    </p:spTree>
    <p:extLst>
      <p:ext uri="{BB962C8B-B14F-4D97-AF65-F5344CB8AC3E}">
        <p14:creationId xmlns:p14="http://schemas.microsoft.com/office/powerpoint/2010/main" val="759950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62000" y="337458"/>
            <a:ext cx="4085665" cy="1208314"/>
          </a:xfrm>
        </p:spPr>
        <p:txBody>
          <a:bodyPr anchor="t">
            <a:normAutofit/>
          </a:bodyPr>
          <a:lstStyle/>
          <a:p>
            <a:r>
              <a:rPr lang="fi-FI" sz="3200" dirty="0"/>
              <a:t>Kognitiivinen auktoriteetti</a:t>
            </a:r>
          </a:p>
        </p:txBody>
      </p:sp>
      <p:sp>
        <p:nvSpPr>
          <p:cNvPr id="3" name="Sisällön paikkamerkki 2"/>
          <p:cNvSpPr>
            <a:spLocks noGrp="1"/>
          </p:cNvSpPr>
          <p:nvPr>
            <p:ph idx="1"/>
          </p:nvPr>
        </p:nvSpPr>
        <p:spPr>
          <a:xfrm>
            <a:off x="762000" y="2551176"/>
            <a:ext cx="4085665" cy="3591207"/>
          </a:xfrm>
        </p:spPr>
        <p:txBody>
          <a:bodyPr>
            <a:normAutofit fontScale="85000" lnSpcReduction="10000"/>
          </a:bodyPr>
          <a:lstStyle/>
          <a:p>
            <a:r>
              <a:rPr lang="fi-FI" sz="2000"/>
              <a:t>Suurin osa oppimastamme perustuu toisen käden informaatioon. Iso osa saamastamme tiedosta perustuu siihen, mitä luemme tai kuulemme toisilta ihmisiltä. </a:t>
            </a:r>
          </a:p>
          <a:p>
            <a:r>
              <a:rPr lang="fi-FI" sz="2000"/>
              <a:t>Emme kuitenkaan luota sokeasti kaikkeen saamaamme informaatioon, vaan arvioimme sen luotettavuutta ja kompetenssia omista lähtökohdistamme.</a:t>
            </a:r>
          </a:p>
          <a:p>
            <a:pPr lvl="1"/>
            <a:r>
              <a:rPr lang="fi-FI" sz="2000"/>
              <a:t>Patrick Wilson (1983)</a:t>
            </a:r>
          </a:p>
        </p:txBody>
      </p:sp>
      <p:pic>
        <p:nvPicPr>
          <p:cNvPr id="5" name="Picture 4" descr="Käsi – aurinko">
            <a:extLst>
              <a:ext uri="{FF2B5EF4-FFF2-40B4-BE49-F238E27FC236}">
                <a16:creationId xmlns:a16="http://schemas.microsoft.com/office/drawing/2014/main" id="{2BCB11CD-B516-20EA-11B8-62CAA0EE1AB9}"/>
              </a:ext>
            </a:extLst>
          </p:cNvPr>
          <p:cNvPicPr>
            <a:picLocks noChangeAspect="1"/>
          </p:cNvPicPr>
          <p:nvPr/>
        </p:nvPicPr>
        <p:blipFill rotWithShape="1">
          <a:blip r:embed="rId2"/>
          <a:srcRect l="27242" r="8856" b="2"/>
          <a:stretch/>
        </p:blipFill>
        <p:spPr>
          <a:xfrm>
            <a:off x="5650992" y="10"/>
            <a:ext cx="6541008" cy="6857990"/>
          </a:xfrm>
          <a:prstGeom prst="rect">
            <a:avLst/>
          </a:prstGeom>
        </p:spPr>
      </p:pic>
    </p:spTree>
    <p:extLst>
      <p:ext uri="{BB962C8B-B14F-4D97-AF65-F5344CB8AC3E}">
        <p14:creationId xmlns:p14="http://schemas.microsoft.com/office/powerpoint/2010/main" val="355335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62001" y="391886"/>
            <a:ext cx="4603376" cy="2329543"/>
          </a:xfrm>
        </p:spPr>
        <p:txBody>
          <a:bodyPr anchor="t">
            <a:normAutofit/>
          </a:bodyPr>
          <a:lstStyle/>
          <a:p>
            <a:r>
              <a:rPr lang="fi-FI" sz="3200" dirty="0"/>
              <a:t>Kognitiivinen auktoriteetti (Patrick Wilson)</a:t>
            </a:r>
          </a:p>
        </p:txBody>
      </p:sp>
      <p:sp>
        <p:nvSpPr>
          <p:cNvPr id="3" name="Sisällön paikkamerkki 2"/>
          <p:cNvSpPr>
            <a:spLocks noGrp="1"/>
          </p:cNvSpPr>
          <p:nvPr>
            <p:ph idx="1"/>
          </p:nvPr>
        </p:nvSpPr>
        <p:spPr>
          <a:xfrm>
            <a:off x="1077686" y="1905000"/>
            <a:ext cx="10153618" cy="3470080"/>
          </a:xfrm>
        </p:spPr>
        <p:txBody>
          <a:bodyPr>
            <a:noAutofit/>
          </a:bodyPr>
          <a:lstStyle/>
          <a:p>
            <a:r>
              <a:rPr lang="fi-FI" sz="2400" dirty="0"/>
              <a:t>Taho, jonka antamaan informaatioon luotetaan. Kognitiivisen auktoriteetin ei tarvitse olla ”auktoriteetti” sanan varsinaisessa merkityksessä. Esimerkiksi se voi nuorelle olla vanhempi kaveri tai isosisko tai –veli. Vastaavasti se voi olla tutkija, jokin tietty media jne.</a:t>
            </a:r>
          </a:p>
          <a:p>
            <a:r>
              <a:rPr lang="fi-FI" sz="2400" dirty="0"/>
              <a:t>Kääntymällä kognitiivisen auktoriteetin puoleen saamme yleensä myös omaa maailmankuvaamme ja näkemyksiämme tukevaa tietoa</a:t>
            </a:r>
          </a:p>
          <a:p>
            <a:r>
              <a:rPr lang="fi-FI" sz="2400" dirty="0"/>
              <a:t>Vrt. aiemmin puoluelehdistö, nykyisin tietyt somekanavat</a:t>
            </a:r>
          </a:p>
          <a:p>
            <a:r>
              <a:rPr lang="fi-FI" sz="2400" dirty="0"/>
              <a:t>Tietyt tahot ovat virallisia auktoriteetteja tiedonvälityksessä (esim. puoli yhdeksän uutiset)</a:t>
            </a:r>
          </a:p>
        </p:txBody>
      </p:sp>
    </p:spTree>
    <p:extLst>
      <p:ext uri="{BB962C8B-B14F-4D97-AF65-F5344CB8AC3E}">
        <p14:creationId xmlns:p14="http://schemas.microsoft.com/office/powerpoint/2010/main" val="1162145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654296" y="329184"/>
            <a:ext cx="6894576" cy="1042416"/>
          </a:xfrm>
        </p:spPr>
        <p:txBody>
          <a:bodyPr vert="horz" lIns="91440" tIns="45720" rIns="91440" bIns="45720" rtlCol="0" anchor="b">
            <a:normAutofit/>
          </a:bodyPr>
          <a:lstStyle/>
          <a:p>
            <a:r>
              <a:rPr lang="en-US" sz="5400" dirty="0" err="1"/>
              <a:t>Tiedon</a:t>
            </a:r>
            <a:r>
              <a:rPr lang="en-US" sz="5400" dirty="0"/>
              <a:t> </a:t>
            </a:r>
            <a:r>
              <a:rPr lang="en-US" sz="5400" dirty="0" err="1"/>
              <a:t>kupla</a:t>
            </a:r>
            <a:endParaRPr lang="en-US" sz="5400" dirty="0"/>
          </a:p>
        </p:txBody>
      </p:sp>
      <p:pic>
        <p:nvPicPr>
          <p:cNvPr id="8" name="Sisällön paikkamerkki 7"/>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20821" r="40178" b="-1"/>
          <a:stretch/>
        </p:blipFill>
        <p:spPr bwMode="auto">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4" name="Sisällön paikkamerkki 3"/>
          <p:cNvSpPr>
            <a:spLocks noGrp="1"/>
          </p:cNvSpPr>
          <p:nvPr>
            <p:ph sz="half" idx="1"/>
          </p:nvPr>
        </p:nvSpPr>
        <p:spPr>
          <a:xfrm>
            <a:off x="4654296" y="2706624"/>
            <a:ext cx="6894576" cy="3483864"/>
          </a:xfrm>
        </p:spPr>
        <p:txBody>
          <a:bodyPr vert="horz" lIns="91440" tIns="45720" rIns="91440" bIns="45720" rtlCol="0">
            <a:normAutofit/>
          </a:bodyPr>
          <a:lstStyle/>
          <a:p>
            <a:r>
              <a:rPr lang="en-US" sz="2200"/>
              <a:t>Vain ennakkokäsityksiä ja omaa maailmankuvaa vanhvistavaa tietoa halutaan</a:t>
            </a:r>
          </a:p>
          <a:p>
            <a:r>
              <a:rPr lang="en-US" sz="2200"/>
              <a:t>Tiedon tehtävä lievittää ahdistusta</a:t>
            </a:r>
          </a:p>
          <a:p>
            <a:r>
              <a:rPr lang="en-US" sz="2200"/>
              <a:t>Maailmankuvan vinoutuminen</a:t>
            </a:r>
          </a:p>
          <a:p>
            <a:r>
              <a:rPr lang="en-US" sz="2200"/>
              <a:t>Luulemme, että kaikkihan niin ajattelevat, koska seuraamme vain samanmielisiä medioita.</a:t>
            </a:r>
          </a:p>
        </p:txBody>
      </p:sp>
    </p:spTree>
    <p:extLst>
      <p:ext uri="{BB962C8B-B14F-4D97-AF65-F5344CB8AC3E}">
        <p14:creationId xmlns:p14="http://schemas.microsoft.com/office/powerpoint/2010/main" val="3899239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p:cNvSpPr>
            <a:spLocks noGrp="1"/>
          </p:cNvSpPr>
          <p:nvPr>
            <p:ph type="title"/>
          </p:nvPr>
        </p:nvSpPr>
        <p:spPr>
          <a:xfrm>
            <a:off x="1097280" y="286604"/>
            <a:ext cx="10058400" cy="823740"/>
          </a:xfrm>
        </p:spPr>
        <p:txBody>
          <a:bodyPr/>
          <a:lstStyle/>
          <a:p>
            <a:r>
              <a:rPr lang="fi-FI" dirty="0"/>
              <a:t>Googlen kupla</a:t>
            </a:r>
          </a:p>
        </p:txBody>
      </p:sp>
      <p:pic>
        <p:nvPicPr>
          <p:cNvPr id="7" name="Sisällön paikkamerkki 6"/>
          <p:cNvPicPr>
            <a:picLocks noGrp="1" noChangeAspect="1"/>
          </p:cNvPicPr>
          <p:nvPr>
            <p:ph idx="1"/>
          </p:nvPr>
        </p:nvPicPr>
        <p:blipFill>
          <a:blip r:embed="rId2"/>
          <a:stretch>
            <a:fillRect/>
          </a:stretch>
        </p:blipFill>
        <p:spPr>
          <a:xfrm>
            <a:off x="838200" y="1452880"/>
            <a:ext cx="11272520" cy="5405119"/>
          </a:xfrm>
          <a:prstGeom prst="rect">
            <a:avLst/>
          </a:prstGeom>
        </p:spPr>
      </p:pic>
    </p:spTree>
    <p:extLst>
      <p:ext uri="{BB962C8B-B14F-4D97-AF65-F5344CB8AC3E}">
        <p14:creationId xmlns:p14="http://schemas.microsoft.com/office/powerpoint/2010/main" val="2217999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40080" y="325370"/>
            <a:ext cx="4368602" cy="1383688"/>
          </a:xfrm>
        </p:spPr>
        <p:txBody>
          <a:bodyPr anchor="b">
            <a:normAutofit fontScale="90000"/>
          </a:bodyPr>
          <a:lstStyle/>
          <a:p>
            <a:r>
              <a:rPr lang="fi-FI" sz="5400" dirty="0"/>
              <a:t>Muita kuplan aiheuttajia</a:t>
            </a:r>
          </a:p>
        </p:txBody>
      </p:sp>
      <p:sp>
        <p:nvSpPr>
          <p:cNvPr id="3" name="Sisällön paikkamerkki 2"/>
          <p:cNvSpPr>
            <a:spLocks noGrp="1"/>
          </p:cNvSpPr>
          <p:nvPr>
            <p:ph idx="1"/>
          </p:nvPr>
        </p:nvSpPr>
        <p:spPr>
          <a:xfrm>
            <a:off x="640080" y="2872899"/>
            <a:ext cx="4243589" cy="3320668"/>
          </a:xfrm>
        </p:spPr>
        <p:txBody>
          <a:bodyPr>
            <a:normAutofit lnSpcReduction="10000"/>
          </a:bodyPr>
          <a:lstStyle/>
          <a:p>
            <a:r>
              <a:rPr lang="fi-FI" sz="3200" dirty="0" err="1"/>
              <a:t>Feedit</a:t>
            </a:r>
            <a:endParaRPr lang="fi-FI" sz="3200" dirty="0"/>
          </a:p>
          <a:p>
            <a:r>
              <a:rPr lang="fi-FI" sz="3200" dirty="0"/>
              <a:t>Omat valinnat</a:t>
            </a:r>
          </a:p>
          <a:p>
            <a:r>
              <a:rPr lang="fi-FI" sz="3200" dirty="0"/>
              <a:t>Asennoituminen</a:t>
            </a:r>
          </a:p>
          <a:p>
            <a:r>
              <a:rPr lang="fi-FI" sz="3200" dirty="0" err="1"/>
              <a:t>Information</a:t>
            </a:r>
            <a:r>
              <a:rPr lang="fi-FI" sz="3200" dirty="0"/>
              <a:t> </a:t>
            </a:r>
            <a:r>
              <a:rPr lang="fi-FI" sz="3200" dirty="0" err="1"/>
              <a:t>overload</a:t>
            </a:r>
            <a:endParaRPr lang="fi-FI" sz="3200" dirty="0"/>
          </a:p>
        </p:txBody>
      </p:sp>
      <p:pic>
        <p:nvPicPr>
          <p:cNvPr id="5" name="Picture 4" descr="3D-laatikoiden runkoja">
            <a:extLst>
              <a:ext uri="{FF2B5EF4-FFF2-40B4-BE49-F238E27FC236}">
                <a16:creationId xmlns:a16="http://schemas.microsoft.com/office/drawing/2014/main" id="{5E188AF8-2668-51F8-227E-DED4703CFA0D}"/>
              </a:ext>
            </a:extLst>
          </p:cNvPr>
          <p:cNvPicPr>
            <a:picLocks noChangeAspect="1"/>
          </p:cNvPicPr>
          <p:nvPr/>
        </p:nvPicPr>
        <p:blipFill rotWithShape="1">
          <a:blip r:embed="rId2"/>
          <a:srcRect l="18240" r="1480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74862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38200" y="365125"/>
            <a:ext cx="10515600" cy="1325563"/>
          </a:xfrm>
        </p:spPr>
        <p:txBody>
          <a:bodyPr>
            <a:normAutofit/>
          </a:bodyPr>
          <a:lstStyle/>
          <a:p>
            <a:r>
              <a:rPr lang="fi-FI" sz="5400">
                <a:solidFill>
                  <a:schemeClr val="bg1"/>
                </a:solidFill>
              </a:rPr>
              <a:t>Haitallista, jopa vaarallista</a:t>
            </a:r>
          </a:p>
        </p:txBody>
      </p:sp>
      <p:graphicFrame>
        <p:nvGraphicFramePr>
          <p:cNvPr id="5" name="Sisällön paikkamerkki 2">
            <a:extLst>
              <a:ext uri="{FF2B5EF4-FFF2-40B4-BE49-F238E27FC236}">
                <a16:creationId xmlns:a16="http://schemas.microsoft.com/office/drawing/2014/main" id="{5C50AF6C-207A-A690-A99E-551B4DDEDC9F}"/>
              </a:ext>
            </a:extLst>
          </p:cNvPr>
          <p:cNvGraphicFramePr>
            <a:graphicFrameLocks noGrp="1"/>
          </p:cNvGraphicFramePr>
          <p:nvPr>
            <p:ph idx="1"/>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9764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41248" y="643467"/>
            <a:ext cx="3840480" cy="5571066"/>
          </a:xfrm>
        </p:spPr>
        <p:txBody>
          <a:bodyPr anchor="ctr">
            <a:normAutofit/>
          </a:bodyPr>
          <a:lstStyle/>
          <a:p>
            <a:r>
              <a:rPr lang="fi-FI" sz="5400" dirty="0"/>
              <a:t>Virtuaalinen kotiseutu</a:t>
            </a:r>
          </a:p>
        </p:txBody>
      </p:sp>
      <p:sp>
        <p:nvSpPr>
          <p:cNvPr id="3" name="Sisällön paikkamerkki 2"/>
          <p:cNvSpPr>
            <a:spLocks noGrp="1"/>
          </p:cNvSpPr>
          <p:nvPr>
            <p:ph idx="1"/>
          </p:nvPr>
        </p:nvSpPr>
        <p:spPr>
          <a:xfrm>
            <a:off x="5568696" y="643467"/>
            <a:ext cx="5788152" cy="5571066"/>
          </a:xfrm>
        </p:spPr>
        <p:txBody>
          <a:bodyPr anchor="ctr">
            <a:normAutofit/>
          </a:bodyPr>
          <a:lstStyle/>
          <a:p>
            <a:r>
              <a:rPr lang="fi-FI" sz="3600" dirty="0">
                <a:solidFill>
                  <a:srgbClr val="FFFFFF"/>
                </a:solidFill>
              </a:rPr>
              <a:t>Me olemme valtaisan tiedon universumin äärellä, mutta…</a:t>
            </a:r>
          </a:p>
          <a:p>
            <a:pPr marL="457200" lvl="1" indent="0">
              <a:buNone/>
            </a:pPr>
            <a:r>
              <a:rPr lang="fi-FI" sz="3600" dirty="0">
                <a:solidFill>
                  <a:srgbClr val="FFFFFF"/>
                </a:solidFill>
              </a:rPr>
              <a:t>Valtaosa ajastamme netissä menee tuttuja ja turvallisia sivuja selatessa</a:t>
            </a:r>
          </a:p>
        </p:txBody>
      </p:sp>
    </p:spTree>
    <p:extLst>
      <p:ext uri="{BB962C8B-B14F-4D97-AF65-F5344CB8AC3E}">
        <p14:creationId xmlns:p14="http://schemas.microsoft.com/office/powerpoint/2010/main" val="388472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Onko tietämyksemme vain pintaa?</a:t>
            </a:r>
          </a:p>
        </p:txBody>
      </p:sp>
      <p:pic>
        <p:nvPicPr>
          <p:cNvPr id="6" name="Sisällön paikkamerkki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05650" y="3310731"/>
            <a:ext cx="3314700" cy="1381125"/>
          </a:xfrm>
        </p:spPr>
      </p:pic>
      <p:pic>
        <p:nvPicPr>
          <p:cNvPr id="10" name="Sisällön paikkamerkki 9"/>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357437" y="2929731"/>
            <a:ext cx="2143125" cy="2143125"/>
          </a:xfrm>
        </p:spPr>
      </p:pic>
    </p:spTree>
    <p:extLst>
      <p:ext uri="{BB962C8B-B14F-4D97-AF65-F5344CB8AC3E}">
        <p14:creationId xmlns:p14="http://schemas.microsoft.com/office/powerpoint/2010/main" val="1142574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5129" name="Straight Connector 512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5131" name="Rectangle 5130">
            <a:extLst>
              <a:ext uri="{FF2B5EF4-FFF2-40B4-BE49-F238E27FC236}">
                <a16:creationId xmlns:a16="http://schemas.microsoft.com/office/drawing/2014/main" id="{F1314C34-F582-4EEF-86CE-F88761E52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5875" cap="flat" cmpd="sng" algn="ctr">
            <a:noFill/>
            <a:prstDash val="solid"/>
          </a:ln>
          <a:effectLst/>
          <a:extLst>
            <a:ext uri="{91240B29-F687-4F45-9708-019B960494DF}">
              <a14:hiddenLine xmlns:a14="http://schemas.microsoft.com/office/drawing/2010/main" w="1587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Ilmainen kuvapankkikuva tunnisteilla ai, devops, futuristinen Kuvapankkikuva">
            <a:extLst>
              <a:ext uri="{FF2B5EF4-FFF2-40B4-BE49-F238E27FC236}">
                <a16:creationId xmlns:a16="http://schemas.microsoft.com/office/drawing/2014/main" id="{083B195C-1F31-B2B9-4652-068C4C6DEB6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5730"/>
          <a:stretch/>
        </p:blipFill>
        <p:spPr bwMode="auto">
          <a:xfrm>
            <a:off x="3176" y="-228595"/>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5133" name="Rectangle 5132">
            <a:extLst>
              <a:ext uri="{FF2B5EF4-FFF2-40B4-BE49-F238E27FC236}">
                <a16:creationId xmlns:a16="http://schemas.microsoft.com/office/drawing/2014/main" id="{7319A1DD-F557-4EC6-8A8C-F7617B4CD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18982"/>
            <a:ext cx="7537704" cy="246266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E067FED-59C8-3A8E-E7A7-B1521E420A25}"/>
              </a:ext>
            </a:extLst>
          </p:cNvPr>
          <p:cNvSpPr>
            <a:spLocks noGrp="1"/>
          </p:cNvSpPr>
          <p:nvPr>
            <p:ph type="title"/>
          </p:nvPr>
        </p:nvSpPr>
        <p:spPr>
          <a:xfrm>
            <a:off x="735791" y="3331444"/>
            <a:ext cx="6470692" cy="1229306"/>
          </a:xfrm>
        </p:spPr>
        <p:txBody>
          <a:bodyPr vert="horz" lIns="91440" tIns="45720" rIns="91440" bIns="45720" rtlCol="0" anchor="b">
            <a:normAutofit/>
          </a:bodyPr>
          <a:lstStyle/>
          <a:p>
            <a:r>
              <a:rPr lang="en-US" sz="3800">
                <a:solidFill>
                  <a:schemeClr val="tx1"/>
                </a:solidFill>
              </a:rPr>
              <a:t>Tekoäly tulee – oletko valmis?</a:t>
            </a:r>
          </a:p>
        </p:txBody>
      </p:sp>
      <p:cxnSp>
        <p:nvCxnSpPr>
          <p:cNvPr id="5135" name="Straight Connector 5134">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2429" y="4641183"/>
            <a:ext cx="6309360" cy="0"/>
          </a:xfrm>
          <a:prstGeom prst="line">
            <a:avLst/>
          </a:prstGeom>
          <a:ln w="190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sp>
        <p:nvSpPr>
          <p:cNvPr id="5137" name="!!footer rectangle">
            <a:extLst>
              <a:ext uri="{FF2B5EF4-FFF2-40B4-BE49-F238E27FC236}">
                <a16:creationId xmlns:a16="http://schemas.microsoft.com/office/drawing/2014/main" id="{C390A367-0330-4E03-9D5F-40308A797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2492274266"/>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A1E8BC6B-C32D-4EBB-23CD-155527A47810}"/>
              </a:ext>
            </a:extLst>
          </p:cNvPr>
          <p:cNvSpPr>
            <a:spLocks noGrp="1"/>
          </p:cNvSpPr>
          <p:nvPr>
            <p:ph type="title"/>
          </p:nvPr>
        </p:nvSpPr>
        <p:spPr>
          <a:xfrm>
            <a:off x="643467" y="516835"/>
            <a:ext cx="3448259" cy="1666501"/>
          </a:xfrm>
        </p:spPr>
        <p:txBody>
          <a:bodyPr>
            <a:normAutofit/>
          </a:bodyPr>
          <a:lstStyle/>
          <a:p>
            <a:r>
              <a:rPr lang="fi-FI" sz="2200">
                <a:solidFill>
                  <a:srgbClr val="FFFFFF"/>
                </a:solidFill>
              </a:rPr>
              <a:t>Kielimalleihin perustuvien tekoälysovellusten ongelmat </a:t>
            </a:r>
            <a:br>
              <a:rPr lang="fi-FI" sz="2200">
                <a:solidFill>
                  <a:srgbClr val="FFFFFF"/>
                </a:solidFill>
              </a:rPr>
            </a:br>
            <a:r>
              <a:rPr lang="fi-FI" sz="2200">
                <a:solidFill>
                  <a:srgbClr val="FFFFFF"/>
                </a:solidFill>
              </a:rPr>
              <a:t>(esim. ChatGPT)</a:t>
            </a:r>
          </a:p>
        </p:txBody>
      </p:sp>
      <p:cxnSp>
        <p:nvCxnSpPr>
          <p:cNvPr id="11" name="Straight Connector 10">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8F96304B-40C8-F29A-72F5-48AE8CE59371}"/>
              </a:ext>
            </a:extLst>
          </p:cNvPr>
          <p:cNvSpPr>
            <a:spLocks noGrp="1"/>
          </p:cNvSpPr>
          <p:nvPr>
            <p:ph idx="1"/>
          </p:nvPr>
        </p:nvSpPr>
        <p:spPr>
          <a:xfrm>
            <a:off x="643467" y="2546224"/>
            <a:ext cx="3448259" cy="3342747"/>
          </a:xfrm>
        </p:spPr>
        <p:txBody>
          <a:bodyPr>
            <a:normAutofit/>
          </a:bodyPr>
          <a:lstStyle/>
          <a:p>
            <a:r>
              <a:rPr lang="fi-FI" sz="1800" dirty="0">
                <a:solidFill>
                  <a:srgbClr val="FFFFFF"/>
                </a:solidFill>
              </a:rPr>
              <a:t>1) Hallusinoidut lähteet</a:t>
            </a:r>
          </a:p>
          <a:p>
            <a:r>
              <a:rPr lang="fi-FI" sz="1800" dirty="0">
                <a:solidFill>
                  <a:srgbClr val="FFFFFF"/>
                </a:solidFill>
              </a:rPr>
              <a:t>2) Sisältö ei välttämättä kuranttia</a:t>
            </a:r>
          </a:p>
          <a:p>
            <a:r>
              <a:rPr lang="fi-FI" sz="1800" dirty="0">
                <a:solidFill>
                  <a:srgbClr val="FFFFFF"/>
                </a:solidFill>
              </a:rPr>
              <a:t>3) Löytävätkö applikaatiot oikeasti laadukkaimmat lähteet?</a:t>
            </a:r>
          </a:p>
          <a:p>
            <a:r>
              <a:rPr lang="fi-FI" sz="1800" dirty="0">
                <a:solidFill>
                  <a:srgbClr val="FFFFFF"/>
                </a:solidFill>
              </a:rPr>
              <a:t>4) Pinnallisuus </a:t>
            </a:r>
          </a:p>
          <a:p>
            <a:endParaRPr lang="fi-FI" sz="1800" dirty="0">
              <a:solidFill>
                <a:srgbClr val="FFFFFF"/>
              </a:solidFill>
            </a:endParaRPr>
          </a:p>
        </p:txBody>
      </p:sp>
      <p:pic>
        <p:nvPicPr>
          <p:cNvPr id="5" name="Picture 4" descr="Calculus kaava">
            <a:extLst>
              <a:ext uri="{FF2B5EF4-FFF2-40B4-BE49-F238E27FC236}">
                <a16:creationId xmlns:a16="http://schemas.microsoft.com/office/drawing/2014/main" id="{236D270F-4D77-7968-7202-E2A6B9F8EC2B}"/>
              </a:ext>
            </a:extLst>
          </p:cNvPr>
          <p:cNvPicPr>
            <a:picLocks noChangeAspect="1"/>
          </p:cNvPicPr>
          <p:nvPr/>
        </p:nvPicPr>
        <p:blipFill>
          <a:blip r:embed="rId2"/>
          <a:srcRect l="10295" r="16338" b="-1"/>
          <a:stretch/>
        </p:blipFill>
        <p:spPr>
          <a:xfrm>
            <a:off x="4654296" y="10"/>
            <a:ext cx="7537703" cy="6857990"/>
          </a:xfrm>
          <a:prstGeom prst="rect">
            <a:avLst/>
          </a:prstGeom>
        </p:spPr>
      </p:pic>
    </p:spTree>
    <p:extLst>
      <p:ext uri="{BB962C8B-B14F-4D97-AF65-F5344CB8AC3E}">
        <p14:creationId xmlns:p14="http://schemas.microsoft.com/office/powerpoint/2010/main" val="4135267767"/>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60" name="Rectangle 615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6162" name="Straight Connector 615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6163" name="Rectangle 6154">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pic>
        <p:nvPicPr>
          <p:cNvPr id="6146" name="Picture 2" descr="Ilmainen kuvapankkikuva tunnisteilla älypuhelin, asuminen, aula Kuvapankkikuva">
            <a:extLst>
              <a:ext uri="{FF2B5EF4-FFF2-40B4-BE49-F238E27FC236}">
                <a16:creationId xmlns:a16="http://schemas.microsoft.com/office/drawing/2014/main" id="{60917948-ECB0-99AC-4963-33331543D88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t="35958" r="1" b="26478"/>
          <a:stretch/>
        </p:blipFill>
        <p:spPr bwMode="auto">
          <a:xfrm>
            <a:off x="0" y="10"/>
            <a:ext cx="12186315" cy="6857990"/>
          </a:xfrm>
          <a:prstGeom prst="rect">
            <a:avLst/>
          </a:prstGeom>
          <a:noFill/>
          <a:extLst>
            <a:ext uri="{909E8E84-426E-40DD-AFC4-6F175D3DCCD1}">
              <a14:hiddenFill xmlns:a14="http://schemas.microsoft.com/office/drawing/2010/main">
                <a:solidFill>
                  <a:srgbClr val="FFFFFF"/>
                </a:solidFill>
              </a14:hiddenFill>
            </a:ext>
          </a:extLst>
        </p:spPr>
      </p:pic>
      <p:sp>
        <p:nvSpPr>
          <p:cNvPr id="6164" name="Rectangle 6156">
            <a:extLst>
              <a:ext uri="{FF2B5EF4-FFF2-40B4-BE49-F238E27FC236}">
                <a16:creationId xmlns:a16="http://schemas.microsoft.com/office/drawing/2014/main" id="{95B38FD6-641F-41BF-B466-C1C636642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474"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44B53E3-68CC-578D-6F2D-9C9CDD10A134}"/>
              </a:ext>
            </a:extLst>
          </p:cNvPr>
          <p:cNvSpPr>
            <a:spLocks noGrp="1"/>
          </p:cNvSpPr>
          <p:nvPr>
            <p:ph type="title"/>
          </p:nvPr>
        </p:nvSpPr>
        <p:spPr>
          <a:xfrm>
            <a:off x="948648" y="1419273"/>
            <a:ext cx="3153580" cy="1358188"/>
          </a:xfrm>
        </p:spPr>
        <p:txBody>
          <a:bodyPr vert="horz" lIns="91440" tIns="45720" rIns="91440" bIns="45720" rtlCol="0" anchor="b">
            <a:normAutofit/>
          </a:bodyPr>
          <a:lstStyle/>
          <a:p>
            <a:r>
              <a:rPr lang="en-US" sz="3600">
                <a:solidFill>
                  <a:srgbClr val="FFFFFF"/>
                </a:solidFill>
              </a:rPr>
              <a:t>Vaarana:</a:t>
            </a:r>
          </a:p>
        </p:txBody>
      </p:sp>
      <p:cxnSp>
        <p:nvCxnSpPr>
          <p:cNvPr id="6159" name="Straight Connector 6158">
            <a:extLst>
              <a:ext uri="{FF2B5EF4-FFF2-40B4-BE49-F238E27FC236}">
                <a16:creationId xmlns:a16="http://schemas.microsoft.com/office/drawing/2014/main" id="{6BF9119E-766E-4526-AAE5-639F577C04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8277" y="2865016"/>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0B7C06AA-D79C-46EC-985F-7E2F1405ABA7}"/>
              </a:ext>
            </a:extLst>
          </p:cNvPr>
          <p:cNvSpPr>
            <a:spLocks noGrp="1"/>
          </p:cNvSpPr>
          <p:nvPr>
            <p:ph sz="half" idx="1"/>
          </p:nvPr>
        </p:nvSpPr>
        <p:spPr>
          <a:xfrm>
            <a:off x="948648" y="2978254"/>
            <a:ext cx="3153580" cy="2444238"/>
          </a:xfrm>
        </p:spPr>
        <p:txBody>
          <a:bodyPr vert="horz" lIns="0" tIns="45720" rIns="0" bIns="45720" rtlCol="0">
            <a:normAutofit/>
          </a:bodyPr>
          <a:lstStyle/>
          <a:p>
            <a:pPr>
              <a:lnSpc>
                <a:spcPct val="100000"/>
              </a:lnSpc>
            </a:pPr>
            <a:r>
              <a:rPr lang="en-US" sz="1600" dirty="0" err="1">
                <a:solidFill>
                  <a:srgbClr val="FFFFFF"/>
                </a:solidFill>
              </a:rPr>
              <a:t>Tekoäly</a:t>
            </a:r>
            <a:r>
              <a:rPr lang="en-US" sz="1600" dirty="0">
                <a:solidFill>
                  <a:srgbClr val="FFFFFF"/>
                </a:solidFill>
              </a:rPr>
              <a:t> </a:t>
            </a:r>
            <a:r>
              <a:rPr lang="en-US" sz="1600" dirty="0" err="1">
                <a:solidFill>
                  <a:srgbClr val="FFFFFF"/>
                </a:solidFill>
              </a:rPr>
              <a:t>tekee</a:t>
            </a:r>
            <a:r>
              <a:rPr lang="en-US" sz="1600" dirty="0">
                <a:solidFill>
                  <a:srgbClr val="FFFFFF"/>
                </a:solidFill>
              </a:rPr>
              <a:t> </a:t>
            </a:r>
            <a:r>
              <a:rPr lang="en-US" sz="1600" dirty="0" err="1">
                <a:solidFill>
                  <a:srgbClr val="FFFFFF"/>
                </a:solidFill>
              </a:rPr>
              <a:t>meistä</a:t>
            </a:r>
            <a:r>
              <a:rPr lang="en-US" sz="1600" dirty="0">
                <a:solidFill>
                  <a:srgbClr val="FFFFFF"/>
                </a:solidFill>
              </a:rPr>
              <a:t> </a:t>
            </a:r>
            <a:r>
              <a:rPr lang="en-US" sz="1600" dirty="0" err="1">
                <a:solidFill>
                  <a:srgbClr val="FFFFFF"/>
                </a:solidFill>
              </a:rPr>
              <a:t>laiskoja</a:t>
            </a:r>
            <a:r>
              <a:rPr lang="en-US" sz="1600" dirty="0">
                <a:solidFill>
                  <a:srgbClr val="FFFFFF"/>
                </a:solidFill>
              </a:rPr>
              <a:t> ja </a:t>
            </a:r>
            <a:r>
              <a:rPr lang="en-US" sz="1600" dirty="0" err="1">
                <a:solidFill>
                  <a:srgbClr val="FFFFFF"/>
                </a:solidFill>
              </a:rPr>
              <a:t>kritiikittömiä</a:t>
            </a:r>
            <a:r>
              <a:rPr lang="en-US" sz="1600" dirty="0">
                <a:solidFill>
                  <a:srgbClr val="FFFFFF"/>
                </a:solidFill>
              </a:rPr>
              <a:t> </a:t>
            </a:r>
            <a:r>
              <a:rPr lang="en-US" sz="1600" dirty="0" err="1">
                <a:solidFill>
                  <a:srgbClr val="FFFFFF"/>
                </a:solidFill>
              </a:rPr>
              <a:t>jos</a:t>
            </a:r>
            <a:r>
              <a:rPr lang="en-US" sz="1600" dirty="0">
                <a:solidFill>
                  <a:srgbClr val="FFFFFF"/>
                </a:solidFill>
              </a:rPr>
              <a:t> </a:t>
            </a:r>
            <a:r>
              <a:rPr lang="en-US" sz="1600" dirty="0" err="1">
                <a:solidFill>
                  <a:srgbClr val="FFFFFF"/>
                </a:solidFill>
              </a:rPr>
              <a:t>käytämme</a:t>
            </a:r>
            <a:r>
              <a:rPr lang="en-US" sz="1600" dirty="0">
                <a:solidFill>
                  <a:srgbClr val="FFFFFF"/>
                </a:solidFill>
              </a:rPr>
              <a:t> </a:t>
            </a:r>
            <a:r>
              <a:rPr lang="en-US" sz="1600" dirty="0" err="1">
                <a:solidFill>
                  <a:srgbClr val="FFFFFF"/>
                </a:solidFill>
              </a:rPr>
              <a:t>sitä</a:t>
            </a:r>
            <a:r>
              <a:rPr lang="en-US" sz="1600" dirty="0">
                <a:solidFill>
                  <a:srgbClr val="FFFFFF"/>
                </a:solidFill>
              </a:rPr>
              <a:t> </a:t>
            </a:r>
            <a:r>
              <a:rPr lang="en-US" sz="1600" dirty="0" err="1">
                <a:solidFill>
                  <a:srgbClr val="FFFFFF"/>
                </a:solidFill>
              </a:rPr>
              <a:t>väärin</a:t>
            </a:r>
            <a:br>
              <a:rPr lang="en-US" sz="1600" dirty="0">
                <a:solidFill>
                  <a:srgbClr val="FFFFFF"/>
                </a:solidFill>
              </a:rPr>
            </a:br>
            <a:endParaRPr lang="en-US" sz="1600" dirty="0">
              <a:solidFill>
                <a:srgbClr val="FFFFFF"/>
              </a:solidFill>
            </a:endParaRPr>
          </a:p>
          <a:p>
            <a:pPr>
              <a:lnSpc>
                <a:spcPct val="100000"/>
              </a:lnSpc>
            </a:pPr>
            <a:r>
              <a:rPr lang="en-US" sz="1600" dirty="0" err="1">
                <a:solidFill>
                  <a:srgbClr val="FFFFFF"/>
                </a:solidFill>
              </a:rPr>
              <a:t>Aivot</a:t>
            </a:r>
            <a:r>
              <a:rPr lang="en-US" sz="1600" dirty="0">
                <a:solidFill>
                  <a:srgbClr val="FFFFFF"/>
                </a:solidFill>
              </a:rPr>
              <a:t> </a:t>
            </a:r>
            <a:r>
              <a:rPr lang="en-US" sz="1600" dirty="0" err="1">
                <a:solidFill>
                  <a:srgbClr val="FFFFFF"/>
                </a:solidFill>
              </a:rPr>
              <a:t>tarvitsevat</a:t>
            </a:r>
            <a:r>
              <a:rPr lang="en-US" sz="1600" dirty="0">
                <a:solidFill>
                  <a:srgbClr val="FFFFFF"/>
                </a:solidFill>
              </a:rPr>
              <a:t> </a:t>
            </a:r>
            <a:r>
              <a:rPr lang="en-US" sz="1600" dirty="0" err="1">
                <a:solidFill>
                  <a:srgbClr val="FFFFFF"/>
                </a:solidFill>
              </a:rPr>
              <a:t>aktiviteetteja</a:t>
            </a:r>
            <a:endParaRPr lang="en-US" sz="1600" dirty="0">
              <a:solidFill>
                <a:srgbClr val="FFFFFF"/>
              </a:solidFill>
            </a:endParaRPr>
          </a:p>
        </p:txBody>
      </p:sp>
      <p:sp>
        <p:nvSpPr>
          <p:cNvPr id="6161" name="!!footer rectangle">
            <a:extLst>
              <a:ext uri="{FF2B5EF4-FFF2-40B4-BE49-F238E27FC236}">
                <a16:creationId xmlns:a16="http://schemas.microsoft.com/office/drawing/2014/main" id="{1FE461C7-FF45-427F-83D7-18DFBD481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1943662077"/>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5" name="Otsikko 4">
            <a:extLst>
              <a:ext uri="{FF2B5EF4-FFF2-40B4-BE49-F238E27FC236}">
                <a16:creationId xmlns:a16="http://schemas.microsoft.com/office/drawing/2014/main" id="{C65AFDA1-D1E2-C6EC-09CE-B1BB9206F029}"/>
              </a:ext>
            </a:extLst>
          </p:cNvPr>
          <p:cNvSpPr>
            <a:spLocks noGrp="1"/>
          </p:cNvSpPr>
          <p:nvPr>
            <p:ph type="ctrTitle"/>
          </p:nvPr>
        </p:nvSpPr>
        <p:spPr>
          <a:xfrm>
            <a:off x="484814" y="640080"/>
            <a:ext cx="3659246" cy="2850319"/>
          </a:xfrm>
        </p:spPr>
        <p:txBody>
          <a:bodyPr>
            <a:normAutofit/>
          </a:bodyPr>
          <a:lstStyle/>
          <a:p>
            <a:r>
              <a:rPr lang="fi-FI" sz="5400" dirty="0">
                <a:solidFill>
                  <a:srgbClr val="FFFFFF"/>
                </a:solidFill>
              </a:rPr>
              <a:t>Varo vaaraa!</a:t>
            </a:r>
          </a:p>
        </p:txBody>
      </p:sp>
      <p:cxnSp>
        <p:nvCxnSpPr>
          <p:cNvPr id="2057" name="Straight Connector 2056">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50" name="Picture 2" descr="Ilmainen kuvapankkikuva tunnisteilla datan suojelu, digitaalinen aikakausi, digitaalinen uhka Kuvapankkikuva">
            <a:extLst>
              <a:ext uri="{FF2B5EF4-FFF2-40B4-BE49-F238E27FC236}">
                <a16:creationId xmlns:a16="http://schemas.microsoft.com/office/drawing/2014/main" id="{657322B7-A7EC-E306-473E-7D3567F8AD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9423"/>
          <a:stretch/>
        </p:blipFill>
        <p:spPr bwMode="auto">
          <a:xfrm>
            <a:off x="4635095" y="10"/>
            <a:ext cx="755688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100350"/>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1033" name="Straight Connector 103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35" name="Rectangle 103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24F0FCBA-C00D-3CD4-F86C-9A848AFC52F2}"/>
              </a:ext>
            </a:extLst>
          </p:cNvPr>
          <p:cNvSpPr>
            <a:spLocks noGrp="1"/>
          </p:cNvSpPr>
          <p:nvPr>
            <p:ph type="title"/>
          </p:nvPr>
        </p:nvSpPr>
        <p:spPr>
          <a:xfrm>
            <a:off x="643467" y="516835"/>
            <a:ext cx="3448259" cy="1666501"/>
          </a:xfrm>
        </p:spPr>
        <p:txBody>
          <a:bodyPr vert="horz" lIns="91440" tIns="45720" rIns="91440" bIns="45720" rtlCol="0" anchor="b">
            <a:normAutofit/>
          </a:bodyPr>
          <a:lstStyle/>
          <a:p>
            <a:r>
              <a:rPr lang="en-US" sz="4000">
                <a:solidFill>
                  <a:srgbClr val="FFFFFF"/>
                </a:solidFill>
              </a:rPr>
              <a:t>VIRUKSET VAIVANA?</a:t>
            </a:r>
          </a:p>
        </p:txBody>
      </p:sp>
      <p:cxnSp>
        <p:nvCxnSpPr>
          <p:cNvPr id="1037" name="Straight Connector 103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668DA880-2958-5119-BD94-D99B51D00B91}"/>
              </a:ext>
            </a:extLst>
          </p:cNvPr>
          <p:cNvSpPr>
            <a:spLocks noGrp="1"/>
          </p:cNvSpPr>
          <p:nvPr>
            <p:ph sz="half" idx="1"/>
          </p:nvPr>
        </p:nvSpPr>
        <p:spPr>
          <a:xfrm>
            <a:off x="643467" y="2546224"/>
            <a:ext cx="3448259" cy="3342747"/>
          </a:xfrm>
        </p:spPr>
        <p:txBody>
          <a:bodyPr vert="horz" lIns="0" tIns="45720" rIns="0" bIns="45720" rtlCol="0">
            <a:normAutofit fontScale="40000" lnSpcReduction="20000"/>
          </a:bodyPr>
          <a:lstStyle/>
          <a:p>
            <a:pPr>
              <a:lnSpc>
                <a:spcPct val="90000"/>
              </a:lnSpc>
            </a:pPr>
            <a:r>
              <a:rPr lang="en-US" sz="5800" dirty="0" err="1">
                <a:solidFill>
                  <a:srgbClr val="FFFFFF"/>
                </a:solidFill>
              </a:rPr>
              <a:t>Virustorjunta</a:t>
            </a:r>
            <a:r>
              <a:rPr lang="en-US" sz="5800" dirty="0">
                <a:solidFill>
                  <a:srgbClr val="FFFFFF"/>
                </a:solidFill>
              </a:rPr>
              <a:t> </a:t>
            </a:r>
            <a:r>
              <a:rPr lang="en-US" sz="5800" dirty="0" err="1">
                <a:solidFill>
                  <a:srgbClr val="FFFFFF"/>
                </a:solidFill>
              </a:rPr>
              <a:t>päivitettävä</a:t>
            </a:r>
            <a:r>
              <a:rPr lang="en-US" sz="5800" dirty="0">
                <a:solidFill>
                  <a:srgbClr val="FFFFFF"/>
                </a:solidFill>
              </a:rPr>
              <a:t>!</a:t>
            </a:r>
          </a:p>
          <a:p>
            <a:pPr>
              <a:lnSpc>
                <a:spcPct val="90000"/>
              </a:lnSpc>
            </a:pPr>
            <a:r>
              <a:rPr lang="en-US" sz="5800" dirty="0" err="1">
                <a:solidFill>
                  <a:srgbClr val="FFFFFF"/>
                </a:solidFill>
              </a:rPr>
              <a:t>Missä</a:t>
            </a:r>
            <a:r>
              <a:rPr lang="en-US" sz="5800" dirty="0">
                <a:solidFill>
                  <a:srgbClr val="FFFFFF"/>
                </a:solidFill>
              </a:rPr>
              <a:t> </a:t>
            </a:r>
            <a:r>
              <a:rPr lang="en-US" sz="5800" dirty="0" err="1">
                <a:solidFill>
                  <a:srgbClr val="FFFFFF"/>
                </a:solidFill>
              </a:rPr>
              <a:t>surffaat</a:t>
            </a:r>
            <a:r>
              <a:rPr lang="en-US" sz="5800" dirty="0">
                <a:solidFill>
                  <a:srgbClr val="FFFFFF"/>
                </a:solidFill>
              </a:rPr>
              <a:t>?</a:t>
            </a:r>
          </a:p>
          <a:p>
            <a:pPr>
              <a:lnSpc>
                <a:spcPct val="90000"/>
              </a:lnSpc>
            </a:pPr>
            <a:r>
              <a:rPr lang="en-US" sz="5800" dirty="0" err="1">
                <a:solidFill>
                  <a:srgbClr val="FFFFFF"/>
                </a:solidFill>
              </a:rPr>
              <a:t>Sähköpostin</a:t>
            </a:r>
            <a:r>
              <a:rPr lang="en-US" sz="5800" dirty="0">
                <a:solidFill>
                  <a:srgbClr val="FFFFFF"/>
                </a:solidFill>
              </a:rPr>
              <a:t> </a:t>
            </a:r>
            <a:r>
              <a:rPr lang="en-US" sz="5800" dirty="0" err="1">
                <a:solidFill>
                  <a:srgbClr val="FFFFFF"/>
                </a:solidFill>
              </a:rPr>
              <a:t>liitteet</a:t>
            </a:r>
            <a:endParaRPr lang="en-US" sz="5800" dirty="0">
              <a:solidFill>
                <a:srgbClr val="FFFFFF"/>
              </a:solidFill>
            </a:endParaRPr>
          </a:p>
          <a:p>
            <a:pPr>
              <a:lnSpc>
                <a:spcPct val="90000"/>
              </a:lnSpc>
            </a:pPr>
            <a:r>
              <a:rPr lang="en-US" sz="5800" dirty="0" err="1">
                <a:solidFill>
                  <a:srgbClr val="FFFFFF"/>
                </a:solidFill>
              </a:rPr>
              <a:t>Muista</a:t>
            </a:r>
            <a:r>
              <a:rPr lang="en-US" sz="5800" dirty="0">
                <a:solidFill>
                  <a:srgbClr val="FFFFFF"/>
                </a:solidFill>
              </a:rPr>
              <a:t> </a:t>
            </a:r>
            <a:r>
              <a:rPr lang="en-US" sz="5800" dirty="0" err="1">
                <a:solidFill>
                  <a:srgbClr val="FFFFFF"/>
                </a:solidFill>
              </a:rPr>
              <a:t>puhelin</a:t>
            </a:r>
            <a:r>
              <a:rPr lang="en-US" sz="5800" dirty="0">
                <a:solidFill>
                  <a:srgbClr val="FFFFFF"/>
                </a:solidFill>
              </a:rPr>
              <a:t>!</a:t>
            </a:r>
          </a:p>
          <a:p>
            <a:pPr>
              <a:lnSpc>
                <a:spcPct val="90000"/>
              </a:lnSpc>
            </a:pPr>
            <a:endParaRPr lang="en-US" sz="1400" dirty="0">
              <a:solidFill>
                <a:srgbClr val="FFFFFF"/>
              </a:solidFill>
            </a:endParaRPr>
          </a:p>
          <a:p>
            <a:pPr>
              <a:lnSpc>
                <a:spcPct val="90000"/>
              </a:lnSpc>
            </a:pPr>
            <a:endParaRPr lang="en-US" sz="1400" dirty="0">
              <a:solidFill>
                <a:srgbClr val="FFFFFF"/>
              </a:solidFill>
            </a:endParaRPr>
          </a:p>
          <a:p>
            <a:pPr>
              <a:lnSpc>
                <a:spcPct val="90000"/>
              </a:lnSpc>
            </a:pPr>
            <a:endParaRPr lang="en-US" sz="1400" dirty="0">
              <a:solidFill>
                <a:srgbClr val="FFFFFF"/>
              </a:solidFill>
            </a:endParaRPr>
          </a:p>
          <a:p>
            <a:pPr>
              <a:lnSpc>
                <a:spcPct val="90000"/>
              </a:lnSpc>
            </a:pPr>
            <a:endParaRPr lang="en-US" sz="1400" dirty="0">
              <a:solidFill>
                <a:srgbClr val="FFFFFF"/>
              </a:solidFill>
            </a:endParaRPr>
          </a:p>
          <a:p>
            <a:pPr>
              <a:lnSpc>
                <a:spcPct val="90000"/>
              </a:lnSpc>
            </a:pPr>
            <a:endParaRPr lang="en-US" sz="1400" dirty="0">
              <a:solidFill>
                <a:srgbClr val="FFFFFF"/>
              </a:solidFill>
            </a:endParaRPr>
          </a:p>
          <a:p>
            <a:pPr marL="0" indent="0">
              <a:lnSpc>
                <a:spcPct val="90000"/>
              </a:lnSpc>
              <a:buFont typeface="Calibri" panose="020F0502020204030204" pitchFamily="34" charset="0"/>
              <a:buNone/>
            </a:pPr>
            <a:r>
              <a:rPr lang="en-US" sz="1400" dirty="0">
                <a:solidFill>
                  <a:srgbClr val="FFFFFF"/>
                </a:solidFill>
              </a:rPr>
              <a:t>Photo: Mikhail </a:t>
            </a:r>
            <a:r>
              <a:rPr lang="en-US" sz="1400" dirty="0" err="1">
                <a:solidFill>
                  <a:srgbClr val="FFFFFF"/>
                </a:solidFill>
              </a:rPr>
              <a:t>Niklov</a:t>
            </a:r>
            <a:endParaRPr lang="en-US" sz="1400" dirty="0">
              <a:solidFill>
                <a:srgbClr val="FFFFFF"/>
              </a:solidFill>
            </a:endParaRPr>
          </a:p>
        </p:txBody>
      </p:sp>
      <p:pic>
        <p:nvPicPr>
          <p:cNvPr id="1026" name="Picture 2" descr="Ilmainen kuvapankkikuva tunnisteilla aikuinen, antivirus, binääri Kuvapankkikuva">
            <a:extLst>
              <a:ext uri="{FF2B5EF4-FFF2-40B4-BE49-F238E27FC236}">
                <a16:creationId xmlns:a16="http://schemas.microsoft.com/office/drawing/2014/main" id="{B2FE4755-2524-8E6E-94FA-906D2B95EF6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7936" r="18698" b="-1"/>
          <a:stretch/>
        </p:blipFill>
        <p:spPr bwMode="auto">
          <a:xfrm>
            <a:off x="4654296" y="10"/>
            <a:ext cx="753770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06848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09A8190-2C7A-8B60-16B0-A34AA2439420}"/>
              </a:ext>
            </a:extLst>
          </p:cNvPr>
          <p:cNvSpPr>
            <a:spLocks noGrp="1"/>
          </p:cNvSpPr>
          <p:nvPr>
            <p:ph type="title"/>
          </p:nvPr>
        </p:nvSpPr>
        <p:spPr>
          <a:xfrm>
            <a:off x="5172074" y="286603"/>
            <a:ext cx="5983605" cy="1450757"/>
          </a:xfrm>
        </p:spPr>
        <p:txBody>
          <a:bodyPr>
            <a:normAutofit/>
          </a:bodyPr>
          <a:lstStyle/>
          <a:p>
            <a:r>
              <a:rPr lang="fi-FI" dirty="0"/>
              <a:t>VARO!</a:t>
            </a:r>
          </a:p>
        </p:txBody>
      </p:sp>
      <p:pic>
        <p:nvPicPr>
          <p:cNvPr id="7" name="Picture 6" descr="Lähikuva ketjun renkaasta">
            <a:extLst>
              <a:ext uri="{FF2B5EF4-FFF2-40B4-BE49-F238E27FC236}">
                <a16:creationId xmlns:a16="http://schemas.microsoft.com/office/drawing/2014/main" id="{E3FF4BE1-7E4A-E229-106A-AE7492700B7D}"/>
              </a:ext>
            </a:extLst>
          </p:cNvPr>
          <p:cNvPicPr>
            <a:picLocks noChangeAspect="1"/>
          </p:cNvPicPr>
          <p:nvPr/>
        </p:nvPicPr>
        <p:blipFill>
          <a:blip r:embed="rId2"/>
          <a:srcRect l="18917" r="36504" b="-1"/>
          <a:stretch/>
        </p:blipFill>
        <p:spPr>
          <a:xfrm>
            <a:off x="20" y="10"/>
            <a:ext cx="4580077" cy="6857990"/>
          </a:xfrm>
          <a:prstGeom prst="rect">
            <a:avLst/>
          </a:prstGeom>
        </p:spPr>
      </p:pic>
      <p:cxnSp>
        <p:nvCxnSpPr>
          <p:cNvPr id="13" name="Straight Connector 12">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Sisällön paikkamerkki 4">
            <a:extLst>
              <a:ext uri="{FF2B5EF4-FFF2-40B4-BE49-F238E27FC236}">
                <a16:creationId xmlns:a16="http://schemas.microsoft.com/office/drawing/2014/main" id="{670860A7-903F-4C88-4832-FB7D9B57C4DE}"/>
              </a:ext>
            </a:extLst>
          </p:cNvPr>
          <p:cNvSpPr>
            <a:spLocks noGrp="1"/>
          </p:cNvSpPr>
          <p:nvPr>
            <p:ph idx="1"/>
          </p:nvPr>
        </p:nvSpPr>
        <p:spPr>
          <a:xfrm>
            <a:off x="5172074" y="2108201"/>
            <a:ext cx="5983606" cy="3760891"/>
          </a:xfrm>
        </p:spPr>
        <p:txBody>
          <a:bodyPr>
            <a:normAutofit/>
          </a:bodyPr>
          <a:lstStyle/>
          <a:p>
            <a:r>
              <a:rPr lang="fi-FI" sz="2400" dirty="0"/>
              <a:t>Tietojen urkinta</a:t>
            </a:r>
          </a:p>
          <a:p>
            <a:r>
              <a:rPr lang="fi-FI" sz="2400" dirty="0"/>
              <a:t>Linkkien todenperäisyys</a:t>
            </a:r>
          </a:p>
          <a:p>
            <a:r>
              <a:rPr lang="fi-FI" sz="2400" dirty="0"/>
              <a:t>Kaikki mikä on liian hyvältä kuulostavaa</a:t>
            </a:r>
          </a:p>
          <a:p>
            <a:r>
              <a:rPr lang="fi-FI" sz="2400" dirty="0"/>
              <a:t>Älä klikkaa jos olet epävarma sivusta</a:t>
            </a:r>
          </a:p>
          <a:p>
            <a:r>
              <a:rPr lang="fi-FI" sz="2400" dirty="0"/>
              <a:t>Onko selaimen osoitteessa pieni lukko?</a:t>
            </a:r>
          </a:p>
        </p:txBody>
      </p:sp>
    </p:spTree>
    <p:extLst>
      <p:ext uri="{BB962C8B-B14F-4D97-AF65-F5344CB8AC3E}">
        <p14:creationId xmlns:p14="http://schemas.microsoft.com/office/powerpoint/2010/main" val="597989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13" name="Straight Connector 1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D01511AE-D5DC-6D44-9FD4-4507EB31081E}"/>
              </a:ext>
            </a:extLst>
          </p:cNvPr>
          <p:cNvSpPr>
            <a:spLocks noGrp="1"/>
          </p:cNvSpPr>
          <p:nvPr>
            <p:ph type="title"/>
          </p:nvPr>
        </p:nvSpPr>
        <p:spPr>
          <a:xfrm>
            <a:off x="643467" y="516836"/>
            <a:ext cx="3448259" cy="924334"/>
          </a:xfrm>
        </p:spPr>
        <p:txBody>
          <a:bodyPr vert="horz" lIns="91440" tIns="45720" rIns="91440" bIns="45720" rtlCol="0" anchor="b">
            <a:normAutofit/>
          </a:bodyPr>
          <a:lstStyle/>
          <a:p>
            <a:r>
              <a:rPr lang="en-US" sz="2500" dirty="0" err="1">
                <a:solidFill>
                  <a:srgbClr val="FFFFFF"/>
                </a:solidFill>
              </a:rPr>
              <a:t>Verkkorikollisuus</a:t>
            </a:r>
            <a:r>
              <a:rPr lang="en-US" sz="2500" dirty="0">
                <a:solidFill>
                  <a:srgbClr val="FFFFFF"/>
                </a:solidFill>
              </a:rPr>
              <a:t> </a:t>
            </a:r>
            <a:r>
              <a:rPr lang="en-US" sz="2500" dirty="0" err="1">
                <a:solidFill>
                  <a:srgbClr val="FFFFFF"/>
                </a:solidFill>
              </a:rPr>
              <a:t>yhteiskunnassamme</a:t>
            </a:r>
            <a:endParaRPr lang="en-US" sz="2500" dirty="0">
              <a:solidFill>
                <a:srgbClr val="FFFFFF"/>
              </a:solidFill>
            </a:endParaRPr>
          </a:p>
        </p:txBody>
      </p:sp>
      <p:cxnSp>
        <p:nvCxnSpPr>
          <p:cNvPr id="17" name="Straight Connector 1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C944785F-2216-DD40-B471-69D102ED2C13}"/>
              </a:ext>
            </a:extLst>
          </p:cNvPr>
          <p:cNvSpPr>
            <a:spLocks noGrp="1"/>
          </p:cNvSpPr>
          <p:nvPr>
            <p:ph sz="half" idx="1"/>
          </p:nvPr>
        </p:nvSpPr>
        <p:spPr>
          <a:xfrm>
            <a:off x="643467" y="1567543"/>
            <a:ext cx="3448259" cy="5244415"/>
          </a:xfrm>
        </p:spPr>
        <p:txBody>
          <a:bodyPr vert="horz" lIns="0" tIns="45720" rIns="0" bIns="45720" rtlCol="0">
            <a:normAutofit/>
          </a:bodyPr>
          <a:lstStyle/>
          <a:p>
            <a:pPr marL="457200" indent="-457200">
              <a:lnSpc>
                <a:spcPct val="90000"/>
              </a:lnSpc>
              <a:buFont typeface="Calibri" panose="020F0502020204030204" pitchFamily="34" charset="0"/>
              <a:buChar char="-"/>
            </a:pPr>
            <a:r>
              <a:rPr lang="en-US" sz="1800" dirty="0" err="1">
                <a:solidFill>
                  <a:srgbClr val="FFFFFF"/>
                </a:solidFill>
              </a:rPr>
              <a:t>Yli</a:t>
            </a:r>
            <a:r>
              <a:rPr lang="en-US" sz="1800" dirty="0">
                <a:solidFill>
                  <a:srgbClr val="FFFFFF"/>
                </a:solidFill>
              </a:rPr>
              <a:t> </a:t>
            </a:r>
            <a:r>
              <a:rPr lang="en-US" sz="1800" dirty="0" err="1">
                <a:solidFill>
                  <a:srgbClr val="FFFFFF"/>
                </a:solidFill>
              </a:rPr>
              <a:t>puolet</a:t>
            </a:r>
            <a:r>
              <a:rPr lang="en-US" sz="1800" dirty="0">
                <a:solidFill>
                  <a:srgbClr val="FFFFFF"/>
                </a:solidFill>
              </a:rPr>
              <a:t> </a:t>
            </a:r>
            <a:r>
              <a:rPr lang="en-US" sz="1800" dirty="0" err="1">
                <a:solidFill>
                  <a:srgbClr val="FFFFFF"/>
                </a:solidFill>
              </a:rPr>
              <a:t>poliisin</a:t>
            </a:r>
            <a:r>
              <a:rPr lang="en-US" sz="1800" dirty="0">
                <a:solidFill>
                  <a:srgbClr val="FFFFFF"/>
                </a:solidFill>
              </a:rPr>
              <a:t> </a:t>
            </a:r>
            <a:r>
              <a:rPr lang="en-US" sz="1800" dirty="0" err="1">
                <a:solidFill>
                  <a:srgbClr val="FFFFFF"/>
                </a:solidFill>
              </a:rPr>
              <a:t>tietoon</a:t>
            </a:r>
            <a:r>
              <a:rPr lang="en-US" sz="1800" dirty="0">
                <a:solidFill>
                  <a:srgbClr val="FFFFFF"/>
                </a:solidFill>
              </a:rPr>
              <a:t> </a:t>
            </a:r>
            <a:r>
              <a:rPr lang="en-US" sz="1800" dirty="0" err="1">
                <a:solidFill>
                  <a:srgbClr val="FFFFFF"/>
                </a:solidFill>
              </a:rPr>
              <a:t>tulleista</a:t>
            </a:r>
            <a:r>
              <a:rPr lang="en-US" sz="1800" dirty="0">
                <a:solidFill>
                  <a:srgbClr val="FFFFFF"/>
                </a:solidFill>
              </a:rPr>
              <a:t> </a:t>
            </a:r>
            <a:r>
              <a:rPr lang="en-US" sz="1800" dirty="0" err="1">
                <a:solidFill>
                  <a:srgbClr val="FFFFFF"/>
                </a:solidFill>
              </a:rPr>
              <a:t>rikoksista</a:t>
            </a:r>
            <a:r>
              <a:rPr lang="en-US" sz="1800" dirty="0">
                <a:solidFill>
                  <a:srgbClr val="FFFFFF"/>
                </a:solidFill>
              </a:rPr>
              <a:t> </a:t>
            </a:r>
            <a:r>
              <a:rPr lang="en-US" sz="1800" dirty="0" err="1">
                <a:solidFill>
                  <a:srgbClr val="FFFFFF"/>
                </a:solidFill>
              </a:rPr>
              <a:t>tapahtuu</a:t>
            </a:r>
            <a:r>
              <a:rPr lang="en-US" sz="1800" dirty="0">
                <a:solidFill>
                  <a:srgbClr val="FFFFFF"/>
                </a:solidFill>
              </a:rPr>
              <a:t> </a:t>
            </a:r>
            <a:r>
              <a:rPr lang="en-US" sz="1800" dirty="0" err="1">
                <a:solidFill>
                  <a:srgbClr val="FFFFFF"/>
                </a:solidFill>
              </a:rPr>
              <a:t>verkossa</a:t>
            </a:r>
            <a:r>
              <a:rPr lang="en-US" sz="1800" dirty="0">
                <a:solidFill>
                  <a:srgbClr val="FFFFFF"/>
                </a:solidFill>
              </a:rPr>
              <a:t>.</a:t>
            </a:r>
          </a:p>
          <a:p>
            <a:pPr marL="457200" indent="-457200">
              <a:lnSpc>
                <a:spcPct val="90000"/>
              </a:lnSpc>
              <a:buFont typeface="Calibri" panose="020F0502020204030204" pitchFamily="34" charset="0"/>
              <a:buChar char="-"/>
            </a:pPr>
            <a:r>
              <a:rPr lang="en-US" sz="1800" dirty="0">
                <a:solidFill>
                  <a:srgbClr val="FFFFFF"/>
                </a:solidFill>
              </a:rPr>
              <a:t>Jo </a:t>
            </a:r>
            <a:r>
              <a:rPr lang="en-US" sz="1800" dirty="0" err="1">
                <a:solidFill>
                  <a:srgbClr val="FFFFFF"/>
                </a:solidFill>
              </a:rPr>
              <a:t>yksin</a:t>
            </a:r>
            <a:r>
              <a:rPr lang="en-US" sz="1800" dirty="0">
                <a:solidFill>
                  <a:srgbClr val="FFFFFF"/>
                </a:solidFill>
              </a:rPr>
              <a:t> </a:t>
            </a:r>
            <a:r>
              <a:rPr lang="en-US" sz="1800" dirty="0" err="1">
                <a:solidFill>
                  <a:srgbClr val="FFFFFF"/>
                </a:solidFill>
              </a:rPr>
              <a:t>pelkkiä</a:t>
            </a:r>
            <a:r>
              <a:rPr lang="en-US" sz="1800" dirty="0">
                <a:solidFill>
                  <a:srgbClr val="FFFFFF"/>
                </a:solidFill>
              </a:rPr>
              <a:t> </a:t>
            </a:r>
            <a:r>
              <a:rPr lang="en-US" sz="1800" dirty="0" err="1">
                <a:solidFill>
                  <a:srgbClr val="FFFFFF"/>
                </a:solidFill>
              </a:rPr>
              <a:t>poliisille</a:t>
            </a:r>
            <a:r>
              <a:rPr lang="en-US" sz="1800" dirty="0">
                <a:solidFill>
                  <a:srgbClr val="FFFFFF"/>
                </a:solidFill>
              </a:rPr>
              <a:t> </a:t>
            </a:r>
            <a:r>
              <a:rPr lang="en-US" sz="1800" dirty="0" err="1">
                <a:solidFill>
                  <a:srgbClr val="FFFFFF"/>
                </a:solidFill>
              </a:rPr>
              <a:t>tietoon</a:t>
            </a:r>
            <a:r>
              <a:rPr lang="en-US" sz="1800" dirty="0">
                <a:solidFill>
                  <a:srgbClr val="FFFFFF"/>
                </a:solidFill>
              </a:rPr>
              <a:t> </a:t>
            </a:r>
            <a:r>
              <a:rPr lang="en-US" sz="1800" dirty="0" err="1">
                <a:solidFill>
                  <a:srgbClr val="FFFFFF"/>
                </a:solidFill>
              </a:rPr>
              <a:t>tulleita</a:t>
            </a:r>
            <a:r>
              <a:rPr lang="en-US" sz="1800" dirty="0">
                <a:solidFill>
                  <a:srgbClr val="FFFFFF"/>
                </a:solidFill>
              </a:rPr>
              <a:t> </a:t>
            </a:r>
            <a:r>
              <a:rPr lang="en-US" sz="1800" dirty="0" err="1">
                <a:solidFill>
                  <a:srgbClr val="FFFFFF"/>
                </a:solidFill>
              </a:rPr>
              <a:t>nettipetoksia</a:t>
            </a:r>
            <a:r>
              <a:rPr lang="en-US" sz="1800" dirty="0">
                <a:solidFill>
                  <a:srgbClr val="FFFFFF"/>
                </a:solidFill>
              </a:rPr>
              <a:t> </a:t>
            </a:r>
            <a:r>
              <a:rPr lang="en-US" sz="1800" dirty="0" err="1">
                <a:solidFill>
                  <a:srgbClr val="FFFFFF"/>
                </a:solidFill>
              </a:rPr>
              <a:t>tehtiin</a:t>
            </a:r>
            <a:r>
              <a:rPr lang="en-US" sz="1800" dirty="0">
                <a:solidFill>
                  <a:srgbClr val="FFFFFF"/>
                </a:solidFill>
              </a:rPr>
              <a:t> </a:t>
            </a:r>
            <a:r>
              <a:rPr lang="en-US" sz="1800" dirty="0" err="1">
                <a:solidFill>
                  <a:srgbClr val="FFFFFF"/>
                </a:solidFill>
              </a:rPr>
              <a:t>Suomessa</a:t>
            </a:r>
            <a:r>
              <a:rPr lang="en-US" sz="1800" dirty="0">
                <a:solidFill>
                  <a:srgbClr val="FFFFFF"/>
                </a:solidFill>
              </a:rPr>
              <a:t> </a:t>
            </a:r>
            <a:r>
              <a:rPr lang="en-US" sz="1800" dirty="0" err="1">
                <a:solidFill>
                  <a:srgbClr val="FFFFFF"/>
                </a:solidFill>
              </a:rPr>
              <a:t>vuonna</a:t>
            </a:r>
            <a:r>
              <a:rPr lang="en-US" sz="1800" dirty="0">
                <a:solidFill>
                  <a:srgbClr val="FFFFFF"/>
                </a:solidFill>
              </a:rPr>
              <a:t> 2019 </a:t>
            </a:r>
            <a:r>
              <a:rPr lang="en-US" sz="1800" dirty="0" err="1">
                <a:solidFill>
                  <a:srgbClr val="FFFFFF"/>
                </a:solidFill>
              </a:rPr>
              <a:t>lähes</a:t>
            </a:r>
            <a:r>
              <a:rPr lang="en-US" sz="1800" dirty="0">
                <a:solidFill>
                  <a:srgbClr val="FFFFFF"/>
                </a:solidFill>
              </a:rPr>
              <a:t> 15000 </a:t>
            </a:r>
            <a:r>
              <a:rPr lang="en-US" sz="1800" dirty="0" err="1">
                <a:solidFill>
                  <a:srgbClr val="FFFFFF"/>
                </a:solidFill>
              </a:rPr>
              <a:t>kappaletta</a:t>
            </a:r>
            <a:r>
              <a:rPr lang="en-US" sz="1800" dirty="0">
                <a:solidFill>
                  <a:srgbClr val="FFFFFF"/>
                </a:solidFill>
              </a:rPr>
              <a:t> ja </a:t>
            </a:r>
            <a:r>
              <a:rPr lang="en-US" sz="1800" dirty="0" err="1">
                <a:solidFill>
                  <a:srgbClr val="FFFFFF"/>
                </a:solidFill>
              </a:rPr>
              <a:t>vuonna</a:t>
            </a:r>
            <a:r>
              <a:rPr lang="en-US" sz="1800" dirty="0">
                <a:solidFill>
                  <a:srgbClr val="FFFFFF"/>
                </a:solidFill>
              </a:rPr>
              <a:t> 2020 </a:t>
            </a:r>
            <a:r>
              <a:rPr lang="en-US" sz="1800" dirty="0" err="1">
                <a:solidFill>
                  <a:srgbClr val="FFFFFF"/>
                </a:solidFill>
              </a:rPr>
              <a:t>määrä</a:t>
            </a:r>
            <a:r>
              <a:rPr lang="en-US" sz="1800" dirty="0">
                <a:solidFill>
                  <a:srgbClr val="FFFFFF"/>
                </a:solidFill>
              </a:rPr>
              <a:t> </a:t>
            </a:r>
            <a:r>
              <a:rPr lang="en-US" sz="1800" dirty="0" err="1">
                <a:solidFill>
                  <a:srgbClr val="FFFFFF"/>
                </a:solidFill>
              </a:rPr>
              <a:t>oli</a:t>
            </a:r>
            <a:r>
              <a:rPr lang="en-US" sz="1800" dirty="0">
                <a:solidFill>
                  <a:srgbClr val="FFFFFF"/>
                </a:solidFill>
              </a:rPr>
              <a:t> </a:t>
            </a:r>
            <a:r>
              <a:rPr lang="en-US" sz="1800" dirty="0" err="1">
                <a:solidFill>
                  <a:srgbClr val="FFFFFF"/>
                </a:solidFill>
              </a:rPr>
              <a:t>yli</a:t>
            </a:r>
            <a:r>
              <a:rPr lang="en-US" sz="1800" dirty="0">
                <a:solidFill>
                  <a:srgbClr val="FFFFFF"/>
                </a:solidFill>
              </a:rPr>
              <a:t> 20000 </a:t>
            </a:r>
            <a:r>
              <a:rPr lang="en-US" sz="1800" dirty="0" err="1">
                <a:solidFill>
                  <a:srgbClr val="FFFFFF"/>
                </a:solidFill>
              </a:rPr>
              <a:t>petosta</a:t>
            </a:r>
            <a:r>
              <a:rPr lang="en-US" sz="1800" dirty="0">
                <a:solidFill>
                  <a:srgbClr val="FFFFFF"/>
                </a:solidFill>
              </a:rPr>
              <a:t>.</a:t>
            </a:r>
          </a:p>
          <a:p>
            <a:pPr marL="457200" indent="-457200">
              <a:lnSpc>
                <a:spcPct val="90000"/>
              </a:lnSpc>
              <a:buFont typeface="Calibri" panose="020F0502020204030204" pitchFamily="34" charset="0"/>
              <a:buChar char="-"/>
            </a:pPr>
            <a:r>
              <a:rPr lang="en-US" sz="1800" dirty="0" err="1">
                <a:solidFill>
                  <a:srgbClr val="FFFFFF"/>
                </a:solidFill>
              </a:rPr>
              <a:t>Vuonna</a:t>
            </a:r>
            <a:r>
              <a:rPr lang="en-US" sz="1800" dirty="0">
                <a:solidFill>
                  <a:srgbClr val="FFFFFF"/>
                </a:solidFill>
              </a:rPr>
              <a:t> 2022 </a:t>
            </a:r>
            <a:r>
              <a:rPr lang="en-US" sz="1800" dirty="0" err="1">
                <a:solidFill>
                  <a:srgbClr val="FFFFFF"/>
                </a:solidFill>
              </a:rPr>
              <a:t>yli</a:t>
            </a:r>
            <a:r>
              <a:rPr lang="en-US" sz="1800" dirty="0">
                <a:solidFill>
                  <a:srgbClr val="FFFFFF"/>
                </a:solidFill>
              </a:rPr>
              <a:t> 1800 </a:t>
            </a:r>
            <a:r>
              <a:rPr lang="en-US" sz="1800" dirty="0" err="1">
                <a:solidFill>
                  <a:srgbClr val="FFFFFF"/>
                </a:solidFill>
              </a:rPr>
              <a:t>nettipetosta</a:t>
            </a:r>
            <a:r>
              <a:rPr lang="en-US" sz="1800" dirty="0">
                <a:solidFill>
                  <a:srgbClr val="FFFFFF"/>
                </a:solidFill>
              </a:rPr>
              <a:t> </a:t>
            </a:r>
            <a:r>
              <a:rPr lang="en-US" sz="1800" dirty="0" err="1">
                <a:solidFill>
                  <a:srgbClr val="FFFFFF"/>
                </a:solidFill>
              </a:rPr>
              <a:t>pohjalaismaakunnissa</a:t>
            </a:r>
            <a:endParaRPr lang="en-US" sz="1800" dirty="0">
              <a:solidFill>
                <a:srgbClr val="FFFFFF"/>
              </a:solidFill>
            </a:endParaRPr>
          </a:p>
          <a:p>
            <a:pPr marL="457200" indent="-457200">
              <a:lnSpc>
                <a:spcPct val="90000"/>
              </a:lnSpc>
              <a:buFont typeface="Calibri" panose="020F0502020204030204" pitchFamily="34" charset="0"/>
              <a:buChar char="-"/>
            </a:pPr>
            <a:r>
              <a:rPr lang="en-US" sz="1800" dirty="0" err="1">
                <a:solidFill>
                  <a:srgbClr val="FFFFFF"/>
                </a:solidFill>
              </a:rPr>
              <a:t>Verkkorikosten</a:t>
            </a:r>
            <a:r>
              <a:rPr lang="en-US" sz="1800" dirty="0">
                <a:solidFill>
                  <a:srgbClr val="FFFFFF"/>
                </a:solidFill>
              </a:rPr>
              <a:t> </a:t>
            </a:r>
            <a:r>
              <a:rPr lang="en-US" sz="1800" dirty="0" err="1">
                <a:solidFill>
                  <a:srgbClr val="FFFFFF"/>
                </a:solidFill>
              </a:rPr>
              <a:t>rikosvahinko</a:t>
            </a:r>
            <a:r>
              <a:rPr lang="en-US" sz="1800" dirty="0">
                <a:solidFill>
                  <a:srgbClr val="FFFFFF"/>
                </a:solidFill>
              </a:rPr>
              <a:t> </a:t>
            </a:r>
            <a:r>
              <a:rPr lang="en-US" sz="1800" dirty="0" err="1">
                <a:solidFill>
                  <a:srgbClr val="FFFFFF"/>
                </a:solidFill>
              </a:rPr>
              <a:t>maassamme</a:t>
            </a:r>
            <a:r>
              <a:rPr lang="en-US" sz="1800" dirty="0">
                <a:solidFill>
                  <a:srgbClr val="FFFFFF"/>
                </a:solidFill>
              </a:rPr>
              <a:t> on </a:t>
            </a:r>
            <a:r>
              <a:rPr lang="en-US" sz="1800" dirty="0" err="1">
                <a:solidFill>
                  <a:srgbClr val="FFFFFF"/>
                </a:solidFill>
              </a:rPr>
              <a:t>kymmeniä</a:t>
            </a:r>
            <a:r>
              <a:rPr lang="en-US" sz="1800" dirty="0">
                <a:solidFill>
                  <a:srgbClr val="FFFFFF"/>
                </a:solidFill>
              </a:rPr>
              <a:t> </a:t>
            </a:r>
            <a:r>
              <a:rPr lang="en-US" sz="1800" dirty="0" err="1">
                <a:solidFill>
                  <a:srgbClr val="FFFFFF"/>
                </a:solidFill>
              </a:rPr>
              <a:t>miljoonia</a:t>
            </a:r>
            <a:r>
              <a:rPr lang="en-US" sz="1800" dirty="0">
                <a:solidFill>
                  <a:srgbClr val="FFFFFF"/>
                </a:solidFill>
              </a:rPr>
              <a:t> </a:t>
            </a:r>
            <a:r>
              <a:rPr lang="en-US" sz="1800" dirty="0" err="1">
                <a:solidFill>
                  <a:srgbClr val="FFFFFF"/>
                </a:solidFill>
              </a:rPr>
              <a:t>euroja</a:t>
            </a:r>
            <a:r>
              <a:rPr lang="en-US" sz="1800" dirty="0">
                <a:solidFill>
                  <a:srgbClr val="FFFFFF"/>
                </a:solidFill>
              </a:rPr>
              <a:t> </a:t>
            </a:r>
            <a:r>
              <a:rPr lang="en-US" sz="1800" dirty="0" err="1">
                <a:solidFill>
                  <a:srgbClr val="FFFFFF"/>
                </a:solidFill>
              </a:rPr>
              <a:t>vuodessa</a:t>
            </a:r>
            <a:r>
              <a:rPr lang="en-US" sz="1800" dirty="0">
                <a:solidFill>
                  <a:srgbClr val="FFFFFF"/>
                </a:solidFill>
              </a:rPr>
              <a:t>.</a:t>
            </a:r>
          </a:p>
          <a:p>
            <a:pPr marL="457200" indent="-457200">
              <a:lnSpc>
                <a:spcPct val="90000"/>
              </a:lnSpc>
              <a:buFont typeface="Calibri" panose="020F0502020204030204" pitchFamily="34" charset="0"/>
              <a:buChar char="-"/>
            </a:pPr>
            <a:endParaRPr lang="en-US" sz="1400" dirty="0">
              <a:solidFill>
                <a:srgbClr val="FFFFFF"/>
              </a:solidFill>
            </a:endParaRPr>
          </a:p>
        </p:txBody>
      </p:sp>
      <p:sp>
        <p:nvSpPr>
          <p:cNvPr id="4" name="Alatunnisteen paikkamerkki 3">
            <a:extLst>
              <a:ext uri="{FF2B5EF4-FFF2-40B4-BE49-F238E27FC236}">
                <a16:creationId xmlns:a16="http://schemas.microsoft.com/office/drawing/2014/main" id="{915DF4B4-61EF-7545-8AE7-ED669008ACD0}"/>
              </a:ext>
            </a:extLst>
          </p:cNvPr>
          <p:cNvSpPr>
            <a:spLocks noGrp="1"/>
          </p:cNvSpPr>
          <p:nvPr>
            <p:ph type="ftr" sz="quarter" idx="11"/>
          </p:nvPr>
        </p:nvSpPr>
        <p:spPr>
          <a:xfrm>
            <a:off x="564444" y="6446838"/>
            <a:ext cx="3840480" cy="365125"/>
          </a:xfrm>
        </p:spPr>
        <p:txBody>
          <a:bodyPr vert="horz" lIns="91440" tIns="45720" rIns="91440" bIns="45720" rtlCol="0" anchor="ctr">
            <a:normAutofit/>
          </a:bodyPr>
          <a:lstStyle/>
          <a:p>
            <a:pPr>
              <a:spcAft>
                <a:spcPts val="600"/>
              </a:spcAft>
            </a:pPr>
            <a:r>
              <a:rPr lang="en-US" sz="900" kern="1200" cap="all" baseline="0">
                <a:solidFill>
                  <a:srgbClr val="FFFFFF"/>
                </a:solidFill>
                <a:latin typeface="+mn-lt"/>
                <a:ea typeface="+mn-ea"/>
                <a:cs typeface="+mn-cs"/>
              </a:rPr>
              <a:t>Esityksen nimi ja lisätietoja</a:t>
            </a:r>
          </a:p>
        </p:txBody>
      </p:sp>
      <p:pic>
        <p:nvPicPr>
          <p:cNvPr id="6" name="Sisällön paikkamerkki 5"/>
          <p:cNvPicPr>
            <a:picLocks noGrp="1" noChangeAspect="1"/>
          </p:cNvPicPr>
          <p:nvPr>
            <p:ph sz="half" idx="2"/>
          </p:nvPr>
        </p:nvPicPr>
        <p:blipFill>
          <a:blip r:embed="rId2">
            <a:extLst>
              <a:ext uri="{28A0092B-C50C-407E-A947-70E740481C1C}">
                <a14:useLocalDpi xmlns:a14="http://schemas.microsoft.com/office/drawing/2010/main" val="0"/>
              </a:ext>
            </a:extLst>
          </a:blip>
          <a:srcRect l="11799" r="14834" b="-1"/>
          <a:stretch/>
        </p:blipFill>
        <p:spPr>
          <a:xfrm>
            <a:off x="4654296" y="10"/>
            <a:ext cx="7537703" cy="6857990"/>
          </a:xfrm>
          <a:prstGeom prst="rect">
            <a:avLst/>
          </a:prstGeom>
        </p:spPr>
      </p:pic>
    </p:spTree>
    <p:extLst>
      <p:ext uri="{BB962C8B-B14F-4D97-AF65-F5344CB8AC3E}">
        <p14:creationId xmlns:p14="http://schemas.microsoft.com/office/powerpoint/2010/main" val="1200039846"/>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15" name="Straight Connector 14">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p:cNvSpPr>
            <a:spLocks noGrp="1"/>
          </p:cNvSpPr>
          <p:nvPr>
            <p:ph type="title"/>
          </p:nvPr>
        </p:nvSpPr>
        <p:spPr>
          <a:xfrm>
            <a:off x="643467" y="516835"/>
            <a:ext cx="3448259" cy="1666501"/>
          </a:xfrm>
        </p:spPr>
        <p:txBody>
          <a:bodyPr vert="horz" lIns="91440" tIns="45720" rIns="91440" bIns="45720" rtlCol="0" anchor="b">
            <a:normAutofit/>
          </a:bodyPr>
          <a:lstStyle/>
          <a:p>
            <a:r>
              <a:rPr lang="en-US" sz="2800">
                <a:solidFill>
                  <a:srgbClr val="FFFFFF"/>
                </a:solidFill>
              </a:rPr>
              <a:t>Verkkorikollisuuden kaksi päätyyppiä</a:t>
            </a:r>
          </a:p>
        </p:txBody>
      </p:sp>
      <p:cxnSp>
        <p:nvCxnSpPr>
          <p:cNvPr id="19" name="Straight Connector 18">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isällön paikkamerkki 2"/>
          <p:cNvSpPr>
            <a:spLocks noGrp="1"/>
          </p:cNvSpPr>
          <p:nvPr>
            <p:ph sz="half" idx="1"/>
          </p:nvPr>
        </p:nvSpPr>
        <p:spPr>
          <a:xfrm>
            <a:off x="643467" y="2546224"/>
            <a:ext cx="3448259" cy="3342747"/>
          </a:xfrm>
        </p:spPr>
        <p:txBody>
          <a:bodyPr vert="horz" lIns="0" tIns="45720" rIns="0" bIns="45720" rtlCol="0">
            <a:normAutofit/>
          </a:bodyPr>
          <a:lstStyle/>
          <a:p>
            <a:pPr marL="457200" indent="-457200">
              <a:lnSpc>
                <a:spcPct val="90000"/>
              </a:lnSpc>
              <a:buFont typeface="Calibri" panose="020F0502020204030204" pitchFamily="34" charset="0"/>
              <a:buChar char="-"/>
            </a:pPr>
            <a:r>
              <a:rPr lang="en-US" sz="1800">
                <a:solidFill>
                  <a:srgbClr val="FFFFFF"/>
                </a:solidFill>
              </a:rPr>
              <a:t>Perinteiset rikokset, joissa hyödynnetään internetiä</a:t>
            </a:r>
          </a:p>
          <a:p>
            <a:pPr marL="1263650" lvl="2" indent="-457200">
              <a:lnSpc>
                <a:spcPct val="90000"/>
              </a:lnSpc>
              <a:buFont typeface="Calibri" panose="020F0502020204030204" pitchFamily="34" charset="0"/>
              <a:buChar char="-"/>
            </a:pPr>
            <a:r>
              <a:rPr lang="en-US" sz="1800">
                <a:solidFill>
                  <a:srgbClr val="FFFFFF"/>
                </a:solidFill>
              </a:rPr>
              <a:t>Huijaukset, varastetun tavaran myynti, pedofilia, huumekauppa</a:t>
            </a:r>
          </a:p>
          <a:p>
            <a:pPr marL="457200" indent="-457200">
              <a:lnSpc>
                <a:spcPct val="90000"/>
              </a:lnSpc>
              <a:buFont typeface="Calibri" panose="020F0502020204030204" pitchFamily="34" charset="0"/>
              <a:buChar char="-"/>
            </a:pPr>
            <a:r>
              <a:rPr lang="en-US" sz="1800">
                <a:solidFill>
                  <a:srgbClr val="FFFFFF"/>
                </a:solidFill>
              </a:rPr>
              <a:t>Internetin mahdollistamat uudentyyppiset rikokset</a:t>
            </a:r>
          </a:p>
          <a:p>
            <a:pPr marL="1263650" lvl="2" indent="-457200">
              <a:lnSpc>
                <a:spcPct val="90000"/>
              </a:lnSpc>
              <a:buFont typeface="Calibri" panose="020F0502020204030204" pitchFamily="34" charset="0"/>
              <a:buChar char="-"/>
            </a:pPr>
            <a:r>
              <a:rPr lang="en-US" sz="1800">
                <a:solidFill>
                  <a:srgbClr val="FFFFFF"/>
                </a:solidFill>
              </a:rPr>
              <a:t>Palvelunestohyökkäykset, tietomurrot yms.</a:t>
            </a:r>
          </a:p>
        </p:txBody>
      </p:sp>
      <p:sp>
        <p:nvSpPr>
          <p:cNvPr id="4" name="Alatunnisteen paikkamerkki 3"/>
          <p:cNvSpPr>
            <a:spLocks noGrp="1"/>
          </p:cNvSpPr>
          <p:nvPr>
            <p:ph type="ftr" sz="quarter" idx="11"/>
          </p:nvPr>
        </p:nvSpPr>
        <p:spPr>
          <a:xfrm>
            <a:off x="564444" y="6446838"/>
            <a:ext cx="3840480" cy="365125"/>
          </a:xfrm>
        </p:spPr>
        <p:txBody>
          <a:bodyPr vert="horz" lIns="91440" tIns="45720" rIns="91440" bIns="45720" rtlCol="0" anchor="ctr">
            <a:normAutofit/>
          </a:bodyPr>
          <a:lstStyle/>
          <a:p>
            <a:pPr>
              <a:spcAft>
                <a:spcPts val="600"/>
              </a:spcAft>
            </a:pPr>
            <a:r>
              <a:rPr lang="en-US" sz="900" kern="1200" cap="all" baseline="0">
                <a:solidFill>
                  <a:srgbClr val="FFFFFF"/>
                </a:solidFill>
                <a:latin typeface="+mn-lt"/>
                <a:ea typeface="+mn-ea"/>
                <a:cs typeface="+mn-cs"/>
              </a:rPr>
              <a:t>Esityksen nimi ja lisätietoja</a:t>
            </a:r>
          </a:p>
        </p:txBody>
      </p:sp>
      <p:pic>
        <p:nvPicPr>
          <p:cNvPr id="8" name="Sisällön paikkamerkki 7"/>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l="26561" r="24528"/>
          <a:stretch/>
        </p:blipFill>
        <p:spPr>
          <a:xfrm>
            <a:off x="4654296" y="10"/>
            <a:ext cx="7537703" cy="6857990"/>
          </a:xfrm>
          <a:prstGeom prst="rect">
            <a:avLst/>
          </a:prstGeom>
        </p:spPr>
      </p:pic>
    </p:spTree>
    <p:extLst>
      <p:ext uri="{BB962C8B-B14F-4D97-AF65-F5344CB8AC3E}">
        <p14:creationId xmlns:p14="http://schemas.microsoft.com/office/powerpoint/2010/main" val="3760441123"/>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24" name="Straight Connector 1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14">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title"/>
          </p:nvPr>
        </p:nvSpPr>
        <p:spPr>
          <a:xfrm>
            <a:off x="642257" y="634946"/>
            <a:ext cx="3690257" cy="1450757"/>
          </a:xfrm>
        </p:spPr>
        <p:txBody>
          <a:bodyPr vert="horz" lIns="91440" tIns="45720" rIns="91440" bIns="45720" rtlCol="0" anchor="b">
            <a:normAutofit/>
          </a:bodyPr>
          <a:lstStyle/>
          <a:p>
            <a:r>
              <a:rPr lang="en-US" sz="3000"/>
              <a:t>Verkkorikollisuuden kaksi näyttämöä</a:t>
            </a:r>
          </a:p>
        </p:txBody>
      </p:sp>
      <p:cxnSp>
        <p:nvCxnSpPr>
          <p:cNvPr id="26" name="Straight Connector 16">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Sisällön paikkamerkki 2"/>
          <p:cNvSpPr>
            <a:spLocks noGrp="1"/>
          </p:cNvSpPr>
          <p:nvPr>
            <p:ph sz="half" idx="1"/>
          </p:nvPr>
        </p:nvSpPr>
        <p:spPr>
          <a:xfrm>
            <a:off x="642257" y="2407436"/>
            <a:ext cx="3690257" cy="3461658"/>
          </a:xfrm>
        </p:spPr>
        <p:txBody>
          <a:bodyPr vert="horz" lIns="0" tIns="45720" rIns="0" bIns="45720" rtlCol="0">
            <a:normAutofit/>
          </a:bodyPr>
          <a:lstStyle/>
          <a:p>
            <a:pPr marL="457200" indent="-457200">
              <a:lnSpc>
                <a:spcPct val="100000"/>
              </a:lnSpc>
              <a:buFont typeface="Calibri" panose="020F0502020204030204" pitchFamily="34" charset="0"/>
              <a:buChar char="-"/>
            </a:pPr>
            <a:r>
              <a:rPr lang="en-US"/>
              <a:t>Avoin verkko</a:t>
            </a:r>
          </a:p>
          <a:p>
            <a:pPr marL="1263650" lvl="2" indent="-457200">
              <a:lnSpc>
                <a:spcPct val="100000"/>
              </a:lnSpc>
              <a:buFont typeface="Calibri" panose="020F0502020204030204" pitchFamily="34" charset="0"/>
              <a:buChar char="-"/>
            </a:pPr>
            <a:r>
              <a:rPr lang="en-US"/>
              <a:t>Huijaukset, petokset, lapsiin kohdistuva sekusuaalinen väkivalta (grooming) ym.</a:t>
            </a:r>
          </a:p>
          <a:p>
            <a:pPr marL="457200" indent="-457200">
              <a:lnSpc>
                <a:spcPct val="100000"/>
              </a:lnSpc>
              <a:buFont typeface="Calibri" panose="020F0502020204030204" pitchFamily="34" charset="0"/>
              <a:buChar char="-"/>
            </a:pPr>
            <a:r>
              <a:rPr lang="en-US"/>
              <a:t>Pimeä verkko eli Tor-verkko</a:t>
            </a:r>
          </a:p>
          <a:p>
            <a:pPr marL="1263650" lvl="2" indent="-457200">
              <a:lnSpc>
                <a:spcPct val="100000"/>
              </a:lnSpc>
              <a:buFont typeface="Calibri" panose="020F0502020204030204" pitchFamily="34" charset="0"/>
              <a:buChar char="-"/>
            </a:pPr>
            <a:r>
              <a:rPr lang="en-US"/>
              <a:t>Huumekauppa, rikollinen kommunikaatio, pedofilia (mm. kuvien ja videoiden jako) ym.</a:t>
            </a:r>
          </a:p>
        </p:txBody>
      </p:sp>
      <p:pic>
        <p:nvPicPr>
          <p:cNvPr id="6" name="Sisällön paikkamerkki 5" descr="Kuva, joka sisältää kohteen teksti, kuvakaappaus, ohjelmisto, Multimediaohjelmisto&#10;&#10;Kuvaus luotu automaattisesti"/>
          <p:cNvPicPr>
            <a:picLocks noGrp="1" noChangeAspect="1"/>
          </p:cNvPicPr>
          <p:nvPr>
            <p:ph sz="half" idx="2"/>
          </p:nvPr>
        </p:nvPicPr>
        <p:blipFill>
          <a:blip r:embed="rId2"/>
          <a:srcRect l="13539" r="13326" b="2"/>
          <a:stretch/>
        </p:blipFill>
        <p:spPr>
          <a:xfrm>
            <a:off x="4648201" y="640081"/>
            <a:ext cx="6909801" cy="5314406"/>
          </a:xfrm>
          <a:prstGeom prst="rect">
            <a:avLst/>
          </a:prstGeom>
        </p:spPr>
      </p:pic>
      <p:sp>
        <p:nvSpPr>
          <p:cNvPr id="27" name="Rectangle 18">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4" name="Alatunnisteen paikkamerkki 3"/>
          <p:cNvSpPr>
            <a:spLocks noGrp="1"/>
          </p:cNvSpPr>
          <p:nvPr>
            <p:ph type="ftr" sz="quarter" idx="11"/>
          </p:nvPr>
        </p:nvSpPr>
        <p:spPr>
          <a:xfrm>
            <a:off x="1097279" y="6446838"/>
            <a:ext cx="6818262" cy="365125"/>
          </a:xfrm>
        </p:spPr>
        <p:txBody>
          <a:bodyPr vert="horz" lIns="91440" tIns="45720" rIns="91440" bIns="45720" rtlCol="0" anchor="ctr">
            <a:normAutofit/>
          </a:bodyPr>
          <a:lstStyle/>
          <a:p>
            <a:pPr>
              <a:spcAft>
                <a:spcPts val="600"/>
              </a:spcAft>
            </a:pPr>
            <a:r>
              <a:rPr lang="en-US" sz="900" kern="1200" cap="all" baseline="0">
                <a:solidFill>
                  <a:srgbClr val="FFFFFF"/>
                </a:solidFill>
                <a:latin typeface="+mn-lt"/>
                <a:ea typeface="+mn-ea"/>
                <a:cs typeface="+mn-cs"/>
              </a:rPr>
              <a:t>Esityksen nimi ja lisätietoja</a:t>
            </a:r>
          </a:p>
        </p:txBody>
      </p:sp>
    </p:spTree>
    <p:extLst>
      <p:ext uri="{BB962C8B-B14F-4D97-AF65-F5344CB8AC3E}">
        <p14:creationId xmlns:p14="http://schemas.microsoft.com/office/powerpoint/2010/main" val="1302674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097280" y="286603"/>
            <a:ext cx="10058400" cy="856397"/>
          </a:xfrm>
        </p:spPr>
        <p:txBody>
          <a:bodyPr/>
          <a:lstStyle/>
          <a:p>
            <a:r>
              <a:rPr lang="fi-FI" dirty="0"/>
              <a:t>Tor-verkko</a:t>
            </a:r>
          </a:p>
        </p:txBody>
      </p:sp>
      <p:pic>
        <p:nvPicPr>
          <p:cNvPr id="4" name="Sisällön paikkamerkk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0318" y="1436914"/>
            <a:ext cx="10371364" cy="4965847"/>
          </a:xfrm>
        </p:spPr>
      </p:pic>
    </p:spTree>
    <p:extLst>
      <p:ext uri="{BB962C8B-B14F-4D97-AF65-F5344CB8AC3E}">
        <p14:creationId xmlns:p14="http://schemas.microsoft.com/office/powerpoint/2010/main" val="2788843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4105" name="Straight Connector 4104">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07" name="Rectangle 4106">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kirjoittaminen, käsi, mies, neste, neula, Uros, jalka, sormi, lääketiede, käsivarsi, naulata, terveys, suu, manikyyri, lähikuva, ihmiskehon, suonet, iho, laukaus, klinikka, elin, riippuvuus, ruisku, lääketieteellinen, sairas, sairaus, lääkkeet, injektio, pistämällä, lääkitys, hoito, terveydenhuolto, tauti, annos, rokotus, pistää, tunne, narkkari, addikti, rokote, rokotus, ihonalainen">
            <a:extLst>
              <a:ext uri="{FF2B5EF4-FFF2-40B4-BE49-F238E27FC236}">
                <a16:creationId xmlns:a16="http://schemas.microsoft.com/office/drawing/2014/main" id="{BA33DA89-4C10-45B4-E414-77F808DFC4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5333" b="-1"/>
          <a:stretch/>
        </p:blipFill>
        <p:spPr bwMode="auto">
          <a:xfrm>
            <a:off x="-3254" y="-20929"/>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4109" name="Rectangle 4108">
            <a:extLst>
              <a:ext uri="{FF2B5EF4-FFF2-40B4-BE49-F238E27FC236}">
                <a16:creationId xmlns:a16="http://schemas.microsoft.com/office/drawing/2014/main" id="{EEFC1EB0-DB92-4E98-B3A9-0CD6FA5A8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8326"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6A7D0CDD-7E62-2394-1349-40B0AB54F474}"/>
              </a:ext>
            </a:extLst>
          </p:cNvPr>
          <p:cNvSpPr>
            <a:spLocks noGrp="1"/>
          </p:cNvSpPr>
          <p:nvPr>
            <p:ph type="title"/>
          </p:nvPr>
        </p:nvSpPr>
        <p:spPr>
          <a:xfrm>
            <a:off x="854277" y="4974775"/>
            <a:ext cx="10140294" cy="936168"/>
          </a:xfrm>
        </p:spPr>
        <p:txBody>
          <a:bodyPr vert="horz" lIns="91440" tIns="45720" rIns="91440" bIns="45720" rtlCol="0" anchor="b">
            <a:normAutofit/>
          </a:bodyPr>
          <a:lstStyle/>
          <a:p>
            <a:r>
              <a:rPr lang="en-US" sz="3100" b="1" dirty="0">
                <a:solidFill>
                  <a:schemeClr val="tx1"/>
                </a:solidFill>
              </a:rPr>
              <a:t>HUUMEKAUPPA KUKOISTAA TOR-VERKOSSA</a:t>
            </a:r>
          </a:p>
        </p:txBody>
      </p:sp>
      <p:cxnSp>
        <p:nvCxnSpPr>
          <p:cNvPr id="4111" name="Straight Connector 4110">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772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365125"/>
            <a:ext cx="10515599" cy="6280603"/>
          </a:xfrm>
        </p:spPr>
      </p:pic>
    </p:spTree>
    <p:extLst>
      <p:ext uri="{BB962C8B-B14F-4D97-AF65-F5344CB8AC3E}">
        <p14:creationId xmlns:p14="http://schemas.microsoft.com/office/powerpoint/2010/main" val="2649961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75607" y="365125"/>
            <a:ext cx="10578193" cy="5811838"/>
          </a:xfrm>
        </p:spPr>
      </p:pic>
    </p:spTree>
    <p:extLst>
      <p:ext uri="{BB962C8B-B14F-4D97-AF65-F5344CB8AC3E}">
        <p14:creationId xmlns:p14="http://schemas.microsoft.com/office/powerpoint/2010/main" val="2094724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365125"/>
            <a:ext cx="10515600" cy="5811838"/>
          </a:xfrm>
        </p:spPr>
      </p:pic>
    </p:spTree>
    <p:extLst>
      <p:ext uri="{BB962C8B-B14F-4D97-AF65-F5344CB8AC3E}">
        <p14:creationId xmlns:p14="http://schemas.microsoft.com/office/powerpoint/2010/main" val="2240641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3E59AE-44F8-4FB9-BF05-C888FE3E1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80566983-AD65-04A5-DB5A-2F09AB07BF5D}"/>
              </a:ext>
            </a:extLst>
          </p:cNvPr>
          <p:cNvSpPr>
            <a:spLocks noGrp="1"/>
          </p:cNvSpPr>
          <p:nvPr>
            <p:ph type="title"/>
          </p:nvPr>
        </p:nvSpPr>
        <p:spPr>
          <a:xfrm>
            <a:off x="642259" y="634946"/>
            <a:ext cx="3372529" cy="5055904"/>
          </a:xfrm>
        </p:spPr>
        <p:txBody>
          <a:bodyPr anchor="ctr">
            <a:normAutofit/>
          </a:bodyPr>
          <a:lstStyle/>
          <a:p>
            <a:r>
              <a:rPr lang="fi-FI" dirty="0"/>
              <a:t>TOR-verkossa myös muuta rikollisuutta</a:t>
            </a:r>
          </a:p>
        </p:txBody>
      </p:sp>
      <p:cxnSp>
        <p:nvCxnSpPr>
          <p:cNvPr id="11" name="Straight Connector 10">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35022"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B6B14AE-589A-45CC-A30D-41995FC1F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graphicFrame>
        <p:nvGraphicFramePr>
          <p:cNvPr id="5" name="Sisällön paikkamerkki 2">
            <a:extLst>
              <a:ext uri="{FF2B5EF4-FFF2-40B4-BE49-F238E27FC236}">
                <a16:creationId xmlns:a16="http://schemas.microsoft.com/office/drawing/2014/main" id="{2AA4F1C4-369E-652F-0B43-05DFA2AB49A4}"/>
              </a:ext>
            </a:extLst>
          </p:cNvPr>
          <p:cNvGraphicFramePr>
            <a:graphicFrameLocks noGrp="1"/>
          </p:cNvGraphicFramePr>
          <p:nvPr>
            <p:ph idx="1"/>
            <p:extLst>
              <p:ext uri="{D42A27DB-BD31-4B8C-83A1-F6EECF244321}">
                <p14:modId xmlns:p14="http://schemas.microsoft.com/office/powerpoint/2010/main" val="1360367238"/>
              </p:ext>
            </p:extLst>
          </p:nvPr>
        </p:nvGraphicFramePr>
        <p:xfrm>
          <a:off x="4648201" y="639763"/>
          <a:ext cx="6910387" cy="5051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1833594"/>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DB7FE05E-4D68-E8AD-5056-94B9706B8539}"/>
              </a:ext>
            </a:extLst>
          </p:cNvPr>
          <p:cNvSpPr>
            <a:spLocks noGrp="1"/>
          </p:cNvSpPr>
          <p:nvPr>
            <p:ph type="title"/>
          </p:nvPr>
        </p:nvSpPr>
        <p:spPr/>
        <p:txBody>
          <a:bodyPr/>
          <a:lstStyle/>
          <a:p>
            <a:r>
              <a:rPr lang="fi-FI" dirty="0"/>
              <a:t>Some identiteetin luojana</a:t>
            </a:r>
          </a:p>
        </p:txBody>
      </p:sp>
      <p:pic>
        <p:nvPicPr>
          <p:cNvPr id="1026" name="Picture 2" descr="http://s.tmocache.com/content/dam/tmo/en-p/cell-phones/apple-iphone-7/black/stills/carousel-apple-iphone-7-black-380x380-1.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4316413" y="2178844"/>
            <a:ext cx="3619500" cy="361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998475"/>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3000" y="990599"/>
            <a:ext cx="9906000" cy="685800"/>
          </a:xfrm>
        </p:spPr>
        <p:txBody>
          <a:bodyPr anchor="t">
            <a:normAutofit/>
          </a:bodyPr>
          <a:lstStyle/>
          <a:p>
            <a:r>
              <a:rPr lang="fi-FI" sz="4000"/>
              <a:t>Some identiteetin luojana</a:t>
            </a:r>
          </a:p>
        </p:txBody>
      </p:sp>
      <p:graphicFrame>
        <p:nvGraphicFramePr>
          <p:cNvPr id="5" name="Sisällön paikkamerkki 2">
            <a:extLst>
              <a:ext uri="{FF2B5EF4-FFF2-40B4-BE49-F238E27FC236}">
                <a16:creationId xmlns:a16="http://schemas.microsoft.com/office/drawing/2014/main" id="{EB687AE0-68B8-5946-6964-CD898383F81A}"/>
              </a:ext>
            </a:extLst>
          </p:cNvPr>
          <p:cNvGraphicFramePr>
            <a:graphicFrameLocks noGrp="1"/>
          </p:cNvGraphicFramePr>
          <p:nvPr>
            <p:ph idx="1"/>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14670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isällön paikkamerkki 5"/>
          <p:cNvPicPr>
            <a:picLocks noGrp="1" noChangeAspect="1"/>
          </p:cNvPicPr>
          <p:nvPr>
            <p:ph idx="1"/>
          </p:nvPr>
        </p:nvPicPr>
        <p:blipFill>
          <a:blip r:embed="rId2" cstate="print">
            <a:extLst>
              <a:ext uri="{28A0092B-C50C-407E-A947-70E740481C1C}">
                <a14:useLocalDpi xmlns:a14="http://schemas.microsoft.com/office/drawing/2010/main" val="0"/>
              </a:ext>
            </a:extLst>
          </a:blip>
          <a:srcRect l="8847" r="7598" b="1"/>
          <a:stretch/>
        </p:blipFill>
        <p:spPr>
          <a:xfrm>
            <a:off x="20" y="975"/>
            <a:ext cx="12191980" cy="6858000"/>
          </a:xfrm>
          <a:prstGeom prst="rect">
            <a:avLst/>
          </a:prstGeom>
        </p:spPr>
      </p:pic>
      <p:sp>
        <p:nvSpPr>
          <p:cNvPr id="16" name="Rectangle 15">
            <a:extLst>
              <a:ext uri="{FF2B5EF4-FFF2-40B4-BE49-F238E27FC236}">
                <a16:creationId xmlns:a16="http://schemas.microsoft.com/office/drawing/2014/main" id="{EEFC1EB0-DB92-4E98-B3A9-0CD6FA5A8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8326"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title"/>
          </p:nvPr>
        </p:nvSpPr>
        <p:spPr>
          <a:xfrm>
            <a:off x="854277" y="1475234"/>
            <a:ext cx="3214307" cy="2901694"/>
          </a:xfrm>
        </p:spPr>
        <p:txBody>
          <a:bodyPr vert="horz" lIns="91440" tIns="45720" rIns="91440" bIns="45720" rtlCol="0" anchor="b">
            <a:normAutofit/>
          </a:bodyPr>
          <a:lstStyle/>
          <a:p>
            <a:r>
              <a:rPr lang="en-US" sz="2800">
                <a:solidFill>
                  <a:schemeClr val="bg1"/>
                </a:solidFill>
              </a:rPr>
              <a:t>Nettikiusaaminen</a:t>
            </a:r>
          </a:p>
        </p:txBody>
      </p:sp>
      <p:cxnSp>
        <p:nvCxnSpPr>
          <p:cNvPr id="18" name="Straight Connector 17">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Alatunnisteen paikkamerkki 3"/>
          <p:cNvSpPr>
            <a:spLocks noGrp="1"/>
          </p:cNvSpPr>
          <p:nvPr>
            <p:ph type="ftr" sz="quarter" idx="11"/>
          </p:nvPr>
        </p:nvSpPr>
        <p:spPr>
          <a:xfrm>
            <a:off x="906950" y="6446838"/>
            <a:ext cx="2191850" cy="365125"/>
          </a:xfrm>
        </p:spPr>
        <p:txBody>
          <a:bodyPr vert="horz" lIns="91440" tIns="45720" rIns="91440" bIns="45720" rtlCol="0" anchor="ctr">
            <a:normAutofit/>
          </a:bodyPr>
          <a:lstStyle/>
          <a:p>
            <a:pPr>
              <a:spcAft>
                <a:spcPts val="600"/>
              </a:spcAft>
            </a:pPr>
            <a:r>
              <a:rPr lang="en-US" sz="900" kern="1200" cap="all" baseline="0" dirty="0">
                <a:solidFill>
                  <a:srgbClr val="FFFFFF"/>
                </a:solidFill>
                <a:latin typeface="+mn-lt"/>
                <a:ea typeface="+mn-ea"/>
                <a:cs typeface="+mn-cs"/>
              </a:rPr>
              <a:t>Esityksen nimi ja lisätietoja</a:t>
            </a:r>
          </a:p>
        </p:txBody>
      </p:sp>
    </p:spTree>
    <p:extLst>
      <p:ext uri="{BB962C8B-B14F-4D97-AF65-F5344CB8AC3E}">
        <p14:creationId xmlns:p14="http://schemas.microsoft.com/office/powerpoint/2010/main" val="2837677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F9303B95-3CF1-DE64-21D3-20C92B3F7470}"/>
              </a:ext>
            </a:extLst>
          </p:cNvPr>
          <p:cNvSpPr>
            <a:spLocks noGrp="1"/>
          </p:cNvSpPr>
          <p:nvPr>
            <p:ph type="title"/>
          </p:nvPr>
        </p:nvSpPr>
        <p:spPr>
          <a:xfrm>
            <a:off x="492369" y="605896"/>
            <a:ext cx="3642309" cy="5646208"/>
          </a:xfrm>
        </p:spPr>
        <p:txBody>
          <a:bodyPr anchor="ctr">
            <a:normAutofit/>
          </a:bodyPr>
          <a:lstStyle/>
          <a:p>
            <a:r>
              <a:rPr lang="fi-FI" sz="3400">
                <a:solidFill>
                  <a:srgbClr val="FFFFFF"/>
                </a:solidFill>
              </a:rPr>
              <a:t>Nettikiusaamisen eri muodot, osa 1</a:t>
            </a:r>
          </a:p>
        </p:txBody>
      </p:sp>
      <p:sp>
        <p:nvSpPr>
          <p:cNvPr id="3" name="Sisällön paikkamerkki 2">
            <a:extLst>
              <a:ext uri="{FF2B5EF4-FFF2-40B4-BE49-F238E27FC236}">
                <a16:creationId xmlns:a16="http://schemas.microsoft.com/office/drawing/2014/main" id="{6D5CE209-2849-C05F-A9BB-287EFB4CDA8B}"/>
              </a:ext>
            </a:extLst>
          </p:cNvPr>
          <p:cNvSpPr>
            <a:spLocks noGrp="1"/>
          </p:cNvSpPr>
          <p:nvPr>
            <p:ph idx="1"/>
          </p:nvPr>
        </p:nvSpPr>
        <p:spPr>
          <a:xfrm>
            <a:off x="5231958" y="605896"/>
            <a:ext cx="5923721" cy="5646208"/>
          </a:xfrm>
        </p:spPr>
        <p:txBody>
          <a:bodyPr anchor="ctr">
            <a:normAutofit/>
          </a:bodyPr>
          <a:lstStyle/>
          <a:p>
            <a:pPr>
              <a:lnSpc>
                <a:spcPct val="110000"/>
              </a:lnSpc>
              <a:buFont typeface="+mj-lt"/>
              <a:buAutoNum type="arabicPeriod"/>
            </a:pPr>
            <a:r>
              <a:rPr lang="fi-FI" sz="2000" b="0" i="0">
                <a:effectLst/>
                <a:latin typeface="Lato" panose="020F0502020204030203" pitchFamily="34" charset="0"/>
              </a:rPr>
              <a:t>juoruilu, huhujen levittäminen, mustamaalaus</a:t>
            </a:r>
          </a:p>
          <a:p>
            <a:pPr>
              <a:lnSpc>
                <a:spcPct val="110000"/>
              </a:lnSpc>
              <a:buFont typeface="+mj-lt"/>
              <a:buAutoNum type="arabicPeriod"/>
            </a:pPr>
            <a:r>
              <a:rPr lang="fi-FI" sz="2000" b="0" i="0">
                <a:effectLst/>
                <a:latin typeface="Lato" panose="020F0502020204030203" pitchFamily="34" charset="0"/>
              </a:rPr>
              <a:t>nolaaminen ja nöyryyttäminen</a:t>
            </a:r>
          </a:p>
          <a:p>
            <a:pPr>
              <a:lnSpc>
                <a:spcPct val="110000"/>
              </a:lnSpc>
              <a:buFont typeface="+mj-lt"/>
              <a:buAutoNum type="arabicPeriod"/>
            </a:pPr>
            <a:r>
              <a:rPr lang="fi-FI" sz="2000" b="0" i="0">
                <a:effectLst/>
                <a:latin typeface="Lato" panose="020F0502020204030203" pitchFamily="34" charset="0"/>
              </a:rPr>
              <a:t>töykeät ja ilkeät kommentit, halveksunta</a:t>
            </a:r>
          </a:p>
          <a:p>
            <a:pPr>
              <a:lnSpc>
                <a:spcPct val="110000"/>
              </a:lnSpc>
              <a:buFont typeface="+mj-lt"/>
              <a:buAutoNum type="arabicPeriod"/>
            </a:pPr>
            <a:r>
              <a:rPr lang="fi-FI" sz="2000" b="0" i="0">
                <a:effectLst/>
                <a:latin typeface="Lato" panose="020F0502020204030203" pitchFamily="34" charset="0"/>
              </a:rPr>
              <a:t>ärsyttäminen, uhkailu ja vaaniminen</a:t>
            </a:r>
          </a:p>
          <a:p>
            <a:pPr>
              <a:lnSpc>
                <a:spcPct val="110000"/>
              </a:lnSpc>
              <a:buFont typeface="+mj-lt"/>
              <a:buAutoNum type="arabicPeriod"/>
            </a:pPr>
            <a:r>
              <a:rPr lang="fi-FI" sz="2000" b="0" i="0">
                <a:effectLst/>
                <a:latin typeface="Lato" panose="020F0502020204030203" pitchFamily="34" charset="0"/>
              </a:rPr>
              <a:t>ryhmästä eristäminen ja poissulkeminen tai ryhmään lisääminen luvatta</a:t>
            </a:r>
          </a:p>
          <a:p>
            <a:pPr>
              <a:lnSpc>
                <a:spcPct val="110000"/>
              </a:lnSpc>
              <a:buFont typeface="+mj-lt"/>
              <a:buAutoNum type="arabicPeriod"/>
            </a:pPr>
            <a:r>
              <a:rPr lang="fi-FI" sz="2000" b="0" i="0">
                <a:effectLst/>
                <a:latin typeface="Lato" panose="020F0502020204030203" pitchFamily="34" charset="0"/>
              </a:rPr>
              <a:t>kiristäminen</a:t>
            </a:r>
          </a:p>
          <a:p>
            <a:pPr>
              <a:lnSpc>
                <a:spcPct val="110000"/>
              </a:lnSpc>
              <a:buFont typeface="+mj-lt"/>
              <a:buAutoNum type="arabicPeriod"/>
            </a:pPr>
            <a:r>
              <a:rPr lang="fi-FI" sz="2000" b="0" i="0">
                <a:effectLst/>
                <a:latin typeface="Lato" panose="020F0502020204030203" pitchFamily="34" charset="0"/>
              </a:rPr>
              <a:t>yksityisen tiedon jakaminen tai toisen huijaaminen oman yksityisen tiedon jakamiseen</a:t>
            </a:r>
          </a:p>
          <a:p>
            <a:pPr>
              <a:lnSpc>
                <a:spcPct val="110000"/>
              </a:lnSpc>
              <a:buFont typeface="+mj-lt"/>
              <a:buAutoNum type="arabicPeriod"/>
            </a:pPr>
            <a:r>
              <a:rPr lang="fi-FI" sz="2000" b="0" i="0">
                <a:effectLst/>
                <a:latin typeface="Lato" panose="020F0502020204030203" pitchFamily="34" charset="0"/>
              </a:rPr>
              <a:t>valeprofiilien tekeminen</a:t>
            </a:r>
          </a:p>
          <a:p>
            <a:pPr>
              <a:lnSpc>
                <a:spcPct val="110000"/>
              </a:lnSpc>
              <a:buFont typeface="+mj-lt"/>
              <a:buAutoNum type="arabicPeriod"/>
            </a:pPr>
            <a:r>
              <a:rPr lang="fi-FI" sz="2000" b="0" i="0">
                <a:effectLst/>
                <a:latin typeface="Lato" panose="020F0502020204030203" pitchFamily="34" charset="0"/>
              </a:rPr>
              <a:t>fleimaus eli sanasodan aiheuttaminen tahallisesti (Lähde: MLL)</a:t>
            </a:r>
          </a:p>
          <a:p>
            <a:pPr marL="0" indent="0">
              <a:lnSpc>
                <a:spcPct val="110000"/>
              </a:lnSpc>
              <a:buNone/>
            </a:pPr>
            <a:endParaRPr lang="fi-FI" sz="2000"/>
          </a:p>
        </p:txBody>
      </p:sp>
      <p:pic>
        <p:nvPicPr>
          <p:cNvPr id="54" name="Graphic 53" descr="Kysymykset">
            <a:extLst>
              <a:ext uri="{FF2B5EF4-FFF2-40B4-BE49-F238E27FC236}">
                <a16:creationId xmlns:a16="http://schemas.microsoft.com/office/drawing/2014/main" id="{8B21FDCB-EDE6-574D-59D4-7B372DF6AB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4900" y="538956"/>
            <a:ext cx="749300" cy="749300"/>
          </a:xfrm>
          <a:prstGeom prst="rect">
            <a:avLst/>
          </a:prstGeom>
        </p:spPr>
      </p:pic>
    </p:spTree>
    <p:extLst>
      <p:ext uri="{BB962C8B-B14F-4D97-AF65-F5344CB8AC3E}">
        <p14:creationId xmlns:p14="http://schemas.microsoft.com/office/powerpoint/2010/main" val="2687657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22AF7E0A-FAB0-1385-3FF5-B7B02615D58B}"/>
              </a:ext>
            </a:extLst>
          </p:cNvPr>
          <p:cNvSpPr>
            <a:spLocks noGrp="1"/>
          </p:cNvSpPr>
          <p:nvPr>
            <p:ph type="title"/>
          </p:nvPr>
        </p:nvSpPr>
        <p:spPr>
          <a:xfrm>
            <a:off x="492369" y="605896"/>
            <a:ext cx="3642309" cy="5646208"/>
          </a:xfrm>
        </p:spPr>
        <p:txBody>
          <a:bodyPr anchor="ctr">
            <a:normAutofit/>
          </a:bodyPr>
          <a:lstStyle/>
          <a:p>
            <a:r>
              <a:rPr lang="fi-FI" sz="3400">
                <a:solidFill>
                  <a:srgbClr val="FFFFFF"/>
                </a:solidFill>
              </a:rPr>
              <a:t>Nettikiusaamisen eri muodot, osa 2</a:t>
            </a:r>
          </a:p>
        </p:txBody>
      </p:sp>
      <p:sp>
        <p:nvSpPr>
          <p:cNvPr id="3" name="Sisällön paikkamerkki 2">
            <a:extLst>
              <a:ext uri="{FF2B5EF4-FFF2-40B4-BE49-F238E27FC236}">
                <a16:creationId xmlns:a16="http://schemas.microsoft.com/office/drawing/2014/main" id="{F98125FA-8869-B678-971B-C578BA18F696}"/>
              </a:ext>
            </a:extLst>
          </p:cNvPr>
          <p:cNvSpPr>
            <a:spLocks noGrp="1"/>
          </p:cNvSpPr>
          <p:nvPr>
            <p:ph idx="1"/>
          </p:nvPr>
        </p:nvSpPr>
        <p:spPr>
          <a:xfrm>
            <a:off x="5231958" y="605896"/>
            <a:ext cx="5923721" cy="5646208"/>
          </a:xfrm>
        </p:spPr>
        <p:txBody>
          <a:bodyPr anchor="ctr">
            <a:normAutofit/>
          </a:bodyPr>
          <a:lstStyle/>
          <a:p>
            <a:pPr marL="0" indent="0">
              <a:buNone/>
            </a:pPr>
            <a:r>
              <a:rPr lang="fi-FI" sz="2400" b="0" i="0">
                <a:effectLst/>
                <a:latin typeface="Lato" panose="020F0502020204030203" pitchFamily="34" charset="0"/>
              </a:rPr>
              <a:t>10. Pilapuhelut</a:t>
            </a:r>
          </a:p>
          <a:p>
            <a:pPr marL="0" indent="0">
              <a:buNone/>
            </a:pPr>
            <a:r>
              <a:rPr lang="fi-FI" sz="2400">
                <a:latin typeface="Lato" panose="020F0502020204030203" pitchFamily="34" charset="0"/>
              </a:rPr>
              <a:t>11. </a:t>
            </a:r>
            <a:r>
              <a:rPr lang="fi-FI" sz="2400" b="0" i="0">
                <a:effectLst/>
                <a:latin typeface="Lato" panose="020F0502020204030203" pitchFamily="34" charset="0"/>
              </a:rPr>
              <a:t>Epämiellyttävät vihjailevat ja seksuaaliset viestit</a:t>
            </a:r>
          </a:p>
          <a:p>
            <a:pPr marL="0" indent="0">
              <a:buNone/>
            </a:pPr>
            <a:r>
              <a:rPr lang="fi-FI" sz="2400" b="0" i="0">
                <a:effectLst/>
                <a:latin typeface="Lato" panose="020F0502020204030203" pitchFamily="34" charset="0"/>
              </a:rPr>
              <a:t>12. Ahdistelu ja häirintä</a:t>
            </a:r>
          </a:p>
          <a:p>
            <a:pPr marL="0" indent="0">
              <a:buNone/>
            </a:pPr>
            <a:r>
              <a:rPr lang="fi-FI" sz="2400" b="0" i="0">
                <a:effectLst/>
                <a:latin typeface="Lato" panose="020F0502020204030203" pitchFamily="34" charset="0"/>
              </a:rPr>
              <a:t>13. Digitaalisen omaisuuden anastaminen</a:t>
            </a:r>
          </a:p>
          <a:p>
            <a:pPr marL="0" indent="0">
              <a:buNone/>
            </a:pPr>
            <a:r>
              <a:rPr lang="fi-FI" sz="2400">
                <a:latin typeface="Lato" panose="020F0502020204030203" pitchFamily="34" charset="0"/>
              </a:rPr>
              <a:t>14. </a:t>
            </a:r>
            <a:r>
              <a:rPr lang="fi-FI" sz="2400" b="0" i="0">
                <a:effectLst/>
                <a:latin typeface="Lato" panose="020F0502020204030203" pitchFamily="34" charset="0"/>
              </a:rPr>
              <a:t>Haittaohjelmien lähettäminen ja jakaminen</a:t>
            </a:r>
          </a:p>
          <a:p>
            <a:pPr marL="0" indent="0">
              <a:buNone/>
            </a:pPr>
            <a:endParaRPr lang="fi-FI" sz="2400"/>
          </a:p>
          <a:p>
            <a:pPr marL="0" indent="0">
              <a:buNone/>
            </a:pPr>
            <a:r>
              <a:rPr lang="fi-FI" sz="2400"/>
              <a:t>(Lähde: MLL)</a:t>
            </a:r>
          </a:p>
        </p:txBody>
      </p:sp>
    </p:spTree>
    <p:extLst>
      <p:ext uri="{BB962C8B-B14F-4D97-AF65-F5344CB8AC3E}">
        <p14:creationId xmlns:p14="http://schemas.microsoft.com/office/powerpoint/2010/main" val="8302631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12" name="Straight Connector 11">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p:cNvSpPr>
            <a:spLocks noGrp="1"/>
          </p:cNvSpPr>
          <p:nvPr>
            <p:ph type="title"/>
          </p:nvPr>
        </p:nvSpPr>
        <p:spPr>
          <a:xfrm>
            <a:off x="643467" y="516835"/>
            <a:ext cx="3448259" cy="1666501"/>
          </a:xfrm>
        </p:spPr>
        <p:txBody>
          <a:bodyPr vert="horz" lIns="91440" tIns="45720" rIns="91440" bIns="45720" rtlCol="0" anchor="b">
            <a:normAutofit/>
          </a:bodyPr>
          <a:lstStyle/>
          <a:p>
            <a:r>
              <a:rPr lang="en-US" sz="4000">
                <a:solidFill>
                  <a:srgbClr val="FFFFFF"/>
                </a:solidFill>
              </a:rPr>
              <a:t>Hikikomorit</a:t>
            </a:r>
          </a:p>
        </p:txBody>
      </p:sp>
      <p:cxnSp>
        <p:nvCxnSpPr>
          <p:cNvPr id="16" name="Straight Connector 15">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isällön paikkamerkki 2"/>
          <p:cNvSpPr>
            <a:spLocks noGrp="1"/>
          </p:cNvSpPr>
          <p:nvPr>
            <p:ph sz="half" idx="1"/>
          </p:nvPr>
        </p:nvSpPr>
        <p:spPr>
          <a:xfrm>
            <a:off x="643467" y="2546224"/>
            <a:ext cx="3448259" cy="3342747"/>
          </a:xfrm>
        </p:spPr>
        <p:txBody>
          <a:bodyPr vert="horz" lIns="0" tIns="45720" rIns="0" bIns="45720" rtlCol="0">
            <a:normAutofit/>
          </a:bodyPr>
          <a:lstStyle/>
          <a:p>
            <a:pPr>
              <a:lnSpc>
                <a:spcPct val="100000"/>
              </a:lnSpc>
            </a:pPr>
            <a:r>
              <a:rPr lang="en-US" sz="1800">
                <a:solidFill>
                  <a:srgbClr val="FFFFFF"/>
                </a:solidFill>
              </a:rPr>
              <a:t>Sosiaalisesti vetäytynyt henkilö</a:t>
            </a:r>
          </a:p>
          <a:p>
            <a:pPr>
              <a:lnSpc>
                <a:spcPct val="100000"/>
              </a:lnSpc>
            </a:pPr>
            <a:r>
              <a:rPr lang="en-US" sz="1800">
                <a:solidFill>
                  <a:srgbClr val="FFFFFF"/>
                </a:solidFill>
              </a:rPr>
              <a:t>Alun perin japanilainen termi</a:t>
            </a:r>
          </a:p>
          <a:p>
            <a:pPr>
              <a:lnSpc>
                <a:spcPct val="100000"/>
              </a:lnSpc>
            </a:pPr>
            <a:r>
              <a:rPr lang="en-US" sz="1800">
                <a:solidFill>
                  <a:srgbClr val="FFFFFF"/>
                </a:solidFill>
              </a:rPr>
              <a:t>Hikikomori pyrkii pidättäytymään kaikista sosiaalisista suhteista</a:t>
            </a:r>
          </a:p>
          <a:p>
            <a:pPr>
              <a:lnSpc>
                <a:spcPct val="100000"/>
              </a:lnSpc>
            </a:pPr>
            <a:r>
              <a:rPr lang="en-US" sz="1800">
                <a:solidFill>
                  <a:srgbClr val="FFFFFF"/>
                </a:solidFill>
              </a:rPr>
              <a:t>”Kotiinsa lukkiutunut”</a:t>
            </a:r>
          </a:p>
        </p:txBody>
      </p:sp>
      <p:pic>
        <p:nvPicPr>
          <p:cNvPr id="5" name="Sisällön paikkamerkki 4"/>
          <p:cNvPicPr>
            <a:picLocks noGrp="1" noChangeAspect="1"/>
          </p:cNvPicPr>
          <p:nvPr>
            <p:ph sz="half" idx="2"/>
          </p:nvPr>
        </p:nvPicPr>
        <p:blipFill>
          <a:blip r:embed="rId2">
            <a:extLst>
              <a:ext uri="{28A0092B-C50C-407E-A947-70E740481C1C}">
                <a14:useLocalDpi xmlns:a14="http://schemas.microsoft.com/office/drawing/2010/main" val="0"/>
              </a:ext>
            </a:extLst>
          </a:blip>
          <a:srcRect r="17567"/>
          <a:stretch/>
        </p:blipFill>
        <p:spPr>
          <a:xfrm>
            <a:off x="4654296" y="10"/>
            <a:ext cx="7537703" cy="6857990"/>
          </a:xfrm>
          <a:prstGeom prst="rect">
            <a:avLst/>
          </a:prstGeom>
        </p:spPr>
      </p:pic>
    </p:spTree>
    <p:extLst>
      <p:ext uri="{BB962C8B-B14F-4D97-AF65-F5344CB8AC3E}">
        <p14:creationId xmlns:p14="http://schemas.microsoft.com/office/powerpoint/2010/main" val="3335809230"/>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383564" y="348865"/>
            <a:ext cx="9718111" cy="1576446"/>
          </a:xfrm>
        </p:spPr>
        <p:txBody>
          <a:bodyPr anchor="ctr">
            <a:normAutofit/>
          </a:bodyPr>
          <a:lstStyle/>
          <a:p>
            <a:r>
              <a:rPr lang="fi-FI" sz="4000">
                <a:solidFill>
                  <a:srgbClr val="FFFFFF"/>
                </a:solidFill>
              </a:rPr>
              <a:t>PORNO</a:t>
            </a:r>
          </a:p>
        </p:txBody>
      </p:sp>
      <p:graphicFrame>
        <p:nvGraphicFramePr>
          <p:cNvPr id="5" name="Sisällön paikkamerkki 2">
            <a:extLst>
              <a:ext uri="{FF2B5EF4-FFF2-40B4-BE49-F238E27FC236}">
                <a16:creationId xmlns:a16="http://schemas.microsoft.com/office/drawing/2014/main" id="{66EEC004-F02E-AF3F-7838-4761A24DD25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8573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09BBCA13-2DE0-F4D7-30E5-0ABEFF96C500}"/>
              </a:ext>
            </a:extLst>
          </p:cNvPr>
          <p:cNvPicPr>
            <a:picLocks noChangeAspect="1"/>
          </p:cNvPicPr>
          <p:nvPr/>
        </p:nvPicPr>
        <p:blipFill>
          <a:blip r:embed="rId2"/>
          <a:stretch>
            <a:fillRect/>
          </a:stretch>
        </p:blipFill>
        <p:spPr>
          <a:xfrm>
            <a:off x="87086" y="0"/>
            <a:ext cx="12192000" cy="6411686"/>
          </a:xfrm>
          <a:prstGeom prst="rect">
            <a:avLst/>
          </a:prstGeom>
        </p:spPr>
      </p:pic>
    </p:spTree>
    <p:extLst>
      <p:ext uri="{BB962C8B-B14F-4D97-AF65-F5344CB8AC3E}">
        <p14:creationId xmlns:p14="http://schemas.microsoft.com/office/powerpoint/2010/main" val="8772771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383564" y="348865"/>
            <a:ext cx="9718111" cy="1576446"/>
          </a:xfrm>
        </p:spPr>
        <p:txBody>
          <a:bodyPr anchor="ctr">
            <a:normAutofit/>
          </a:bodyPr>
          <a:lstStyle/>
          <a:p>
            <a:r>
              <a:rPr lang="fi-FI" sz="4000">
                <a:solidFill>
                  <a:srgbClr val="FFFFFF"/>
                </a:solidFill>
              </a:rPr>
              <a:t>Grooming</a:t>
            </a:r>
          </a:p>
        </p:txBody>
      </p:sp>
      <p:graphicFrame>
        <p:nvGraphicFramePr>
          <p:cNvPr id="5" name="Sisällön paikkamerkki 2">
            <a:extLst>
              <a:ext uri="{FF2B5EF4-FFF2-40B4-BE49-F238E27FC236}">
                <a16:creationId xmlns:a16="http://schemas.microsoft.com/office/drawing/2014/main" id="{FF1ADEF6-16E5-3A9A-9B86-B306F8B2C1E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94125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383564" y="348865"/>
            <a:ext cx="9718111" cy="1576446"/>
          </a:xfrm>
        </p:spPr>
        <p:txBody>
          <a:bodyPr anchor="ctr">
            <a:normAutofit/>
          </a:bodyPr>
          <a:lstStyle/>
          <a:p>
            <a:r>
              <a:rPr lang="fi-FI" sz="4000">
                <a:solidFill>
                  <a:srgbClr val="FFFFFF"/>
                </a:solidFill>
              </a:rPr>
              <a:t>Grooming</a:t>
            </a:r>
          </a:p>
        </p:txBody>
      </p:sp>
      <p:graphicFrame>
        <p:nvGraphicFramePr>
          <p:cNvPr id="5" name="Sisällön paikkamerkki 2">
            <a:extLst>
              <a:ext uri="{FF2B5EF4-FFF2-40B4-BE49-F238E27FC236}">
                <a16:creationId xmlns:a16="http://schemas.microsoft.com/office/drawing/2014/main" id="{9CA7D991-7F1F-F7BA-1835-4260FC8CC7D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6286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14" name="Straight Connector 1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title"/>
          </p:nvPr>
        </p:nvSpPr>
        <p:spPr>
          <a:xfrm>
            <a:off x="633999" y="4550230"/>
            <a:ext cx="10909073" cy="957902"/>
          </a:xfrm>
        </p:spPr>
        <p:txBody>
          <a:bodyPr vert="horz" lIns="91440" tIns="45720" rIns="91440" bIns="45720" rtlCol="0" anchor="b">
            <a:normAutofit/>
          </a:bodyPr>
          <a:lstStyle/>
          <a:p>
            <a:r>
              <a:rPr lang="en-US" sz="6000">
                <a:solidFill>
                  <a:schemeClr val="tx1">
                    <a:lumMod val="85000"/>
                    <a:lumOff val="15000"/>
                  </a:schemeClr>
                </a:solidFill>
              </a:rPr>
              <a:t>Lue lisää</a:t>
            </a:r>
          </a:p>
        </p:txBody>
      </p:sp>
      <p:pic>
        <p:nvPicPr>
          <p:cNvPr id="7"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204" y="640080"/>
            <a:ext cx="2527292" cy="3602736"/>
          </a:xfrm>
          <a:prstGeom prst="rect">
            <a:avLst/>
          </a:prstGeom>
        </p:spPr>
      </p:pic>
      <p:cxnSp>
        <p:nvCxnSpPr>
          <p:cNvPr id="18" name="Straight Connector 17">
            <a:extLst>
              <a:ext uri="{FF2B5EF4-FFF2-40B4-BE49-F238E27FC236}">
                <a16:creationId xmlns:a16="http://schemas.microsoft.com/office/drawing/2014/main" id="{4FA8A11A-E0A0-4672-A17E-32CC5B422C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90558" y="1298448"/>
            <a:ext cx="0" cy="22860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Sisällön paikkamerkki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432874" y="1314858"/>
            <a:ext cx="3312785" cy="2253180"/>
          </a:xfrm>
          <a:prstGeom prst="rect">
            <a:avLst/>
          </a:prstGeom>
        </p:spPr>
      </p:pic>
      <p:cxnSp>
        <p:nvCxnSpPr>
          <p:cNvPr id="20" name="Straight Connector 19">
            <a:extLst>
              <a:ext uri="{FF2B5EF4-FFF2-40B4-BE49-F238E27FC236}">
                <a16:creationId xmlns:a16="http://schemas.microsoft.com/office/drawing/2014/main" id="{292D7FC5-B427-4FF7-8FC7-9DA3C276DA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87975" y="1298448"/>
            <a:ext cx="0" cy="22860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Sisällön paikkamerkki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611555" y="640080"/>
            <a:ext cx="2550251" cy="3602736"/>
          </a:xfrm>
          <a:prstGeom prst="rect">
            <a:avLst/>
          </a:prstGeom>
        </p:spPr>
      </p:pic>
      <p:cxnSp>
        <p:nvCxnSpPr>
          <p:cNvPr id="22" name="Straight Connector 21">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45296"/>
            <a:ext cx="10515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2286166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13" name="Straight Connector 1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943A46AA-2CC4-BE1C-6B95-8BB7829F1975}"/>
              </a:ext>
            </a:extLst>
          </p:cNvPr>
          <p:cNvSpPr>
            <a:spLocks noGrp="1"/>
          </p:cNvSpPr>
          <p:nvPr>
            <p:ph type="title"/>
          </p:nvPr>
        </p:nvSpPr>
        <p:spPr>
          <a:xfrm>
            <a:off x="1097280" y="516835"/>
            <a:ext cx="5977937" cy="3717708"/>
          </a:xfrm>
        </p:spPr>
        <p:txBody>
          <a:bodyPr vert="horz" lIns="91440" tIns="45720" rIns="91440" bIns="45720" rtlCol="0" anchor="b">
            <a:normAutofit/>
          </a:bodyPr>
          <a:lstStyle/>
          <a:p>
            <a:r>
              <a:rPr lang="en-US" sz="4000" dirty="0" err="1">
                <a:solidFill>
                  <a:srgbClr val="FFFFFF"/>
                </a:solidFill>
              </a:rPr>
              <a:t>Tulossa</a:t>
            </a:r>
            <a:r>
              <a:rPr lang="en-US" sz="4000" dirty="0">
                <a:solidFill>
                  <a:srgbClr val="FFFFFF"/>
                </a:solidFill>
              </a:rPr>
              <a:t> </a:t>
            </a:r>
            <a:br>
              <a:rPr lang="en-US" sz="4000" dirty="0">
                <a:solidFill>
                  <a:srgbClr val="FFFFFF"/>
                </a:solidFill>
              </a:rPr>
            </a:br>
            <a:r>
              <a:rPr lang="en-US" sz="4000" dirty="0" err="1">
                <a:solidFill>
                  <a:srgbClr val="FFFFFF"/>
                </a:solidFill>
              </a:rPr>
              <a:t>tammikuussa</a:t>
            </a:r>
            <a:r>
              <a:rPr lang="en-US" sz="4000" dirty="0">
                <a:solidFill>
                  <a:srgbClr val="FFFFFF"/>
                </a:solidFill>
              </a:rPr>
              <a:t> </a:t>
            </a:r>
            <a:br>
              <a:rPr lang="en-US" sz="4000" dirty="0">
                <a:solidFill>
                  <a:srgbClr val="FFFFFF"/>
                </a:solidFill>
              </a:rPr>
            </a:br>
            <a:r>
              <a:rPr lang="en-US" sz="4000" dirty="0">
                <a:solidFill>
                  <a:srgbClr val="FFFFFF"/>
                </a:solidFill>
              </a:rPr>
              <a:t>2025!</a:t>
            </a:r>
          </a:p>
        </p:txBody>
      </p:sp>
      <p:cxnSp>
        <p:nvCxnSpPr>
          <p:cNvPr id="17" name="Straight Connector 1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5896" y="2353592"/>
            <a:ext cx="53035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Sisällön paikkamerkki 5" descr="Kuva, joka sisältää kohteen teksti, kirja, animaatio, fiktio">
            <a:extLst>
              <a:ext uri="{FF2B5EF4-FFF2-40B4-BE49-F238E27FC236}">
                <a16:creationId xmlns:a16="http://schemas.microsoft.com/office/drawing/2014/main" id="{C45D72AB-EEF6-2DFD-4D6F-F870BC7687C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5270"/>
          <a:stretch/>
        </p:blipFill>
        <p:spPr>
          <a:xfrm>
            <a:off x="7608728" y="-1"/>
            <a:ext cx="4580097" cy="6858000"/>
          </a:xfrm>
          <a:prstGeom prst="rect">
            <a:avLst/>
          </a:prstGeom>
        </p:spPr>
      </p:pic>
    </p:spTree>
    <p:extLst>
      <p:ext uri="{BB962C8B-B14F-4D97-AF65-F5344CB8AC3E}">
        <p14:creationId xmlns:p14="http://schemas.microsoft.com/office/powerpoint/2010/main" val="1091299321"/>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Kuvan paikkamerkki 8" descr="Kuva, joka sisältää kohteen kirjahylly, huonekalu, sisä-, kirja">
            <a:extLst>
              <a:ext uri="{FF2B5EF4-FFF2-40B4-BE49-F238E27FC236}">
                <a16:creationId xmlns:a16="http://schemas.microsoft.com/office/drawing/2014/main" id="{D74F13AB-6A2A-FE50-2402-901EBA86F27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5918" b="35918"/>
          <a:stretch>
            <a:fillRect/>
          </a:stretch>
        </p:blipFill>
        <p:spPr/>
      </p:pic>
      <p:sp>
        <p:nvSpPr>
          <p:cNvPr id="5" name="Otsikko 4">
            <a:extLst>
              <a:ext uri="{FF2B5EF4-FFF2-40B4-BE49-F238E27FC236}">
                <a16:creationId xmlns:a16="http://schemas.microsoft.com/office/drawing/2014/main" id="{5D2C27EE-42FD-86F7-8E47-491E7DAA1D35}"/>
              </a:ext>
            </a:extLst>
          </p:cNvPr>
          <p:cNvSpPr>
            <a:spLocks noGrp="1"/>
          </p:cNvSpPr>
          <p:nvPr>
            <p:ph type="title"/>
          </p:nvPr>
        </p:nvSpPr>
        <p:spPr/>
        <p:txBody>
          <a:bodyPr/>
          <a:lstStyle/>
          <a:p>
            <a:r>
              <a:rPr lang="fi-FI" dirty="0"/>
              <a:t>KYSYMYKSIÄ? KOMMENTTEJA?</a:t>
            </a:r>
          </a:p>
        </p:txBody>
      </p:sp>
      <p:sp>
        <p:nvSpPr>
          <p:cNvPr id="7" name="Tekstin paikkamerkki 6">
            <a:extLst>
              <a:ext uri="{FF2B5EF4-FFF2-40B4-BE49-F238E27FC236}">
                <a16:creationId xmlns:a16="http://schemas.microsoft.com/office/drawing/2014/main" id="{DDD1AA4C-ADAD-B109-FD34-F992365814E4}"/>
              </a:ext>
            </a:extLst>
          </p:cNvPr>
          <p:cNvSpPr>
            <a:spLocks noGrp="1"/>
          </p:cNvSpPr>
          <p:nvPr>
            <p:ph type="body" sz="half" idx="2"/>
          </p:nvPr>
        </p:nvSpPr>
        <p:spPr/>
        <p:txBody>
          <a:bodyPr/>
          <a:lstStyle/>
          <a:p>
            <a:endParaRPr lang="fi-FI"/>
          </a:p>
        </p:txBody>
      </p:sp>
    </p:spTree>
    <p:extLst>
      <p:ext uri="{BB962C8B-B14F-4D97-AF65-F5344CB8AC3E}">
        <p14:creationId xmlns:p14="http://schemas.microsoft.com/office/powerpoint/2010/main" val="4112562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13" name="Straight Connector 1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4" name="Otsikko 3">
            <a:extLst>
              <a:ext uri="{FF2B5EF4-FFF2-40B4-BE49-F238E27FC236}">
                <a16:creationId xmlns:a16="http://schemas.microsoft.com/office/drawing/2014/main" id="{72B2F2F9-B797-6055-F231-F6BE89A008B4}"/>
              </a:ext>
            </a:extLst>
          </p:cNvPr>
          <p:cNvSpPr>
            <a:spLocks noGrp="1"/>
          </p:cNvSpPr>
          <p:nvPr>
            <p:ph type="title"/>
          </p:nvPr>
        </p:nvSpPr>
        <p:spPr>
          <a:xfrm>
            <a:off x="1097280" y="516835"/>
            <a:ext cx="5977937" cy="1666501"/>
          </a:xfrm>
        </p:spPr>
        <p:txBody>
          <a:bodyPr vert="horz" lIns="91440" tIns="45720" rIns="91440" bIns="45720" rtlCol="0" anchor="b">
            <a:normAutofit/>
          </a:bodyPr>
          <a:lstStyle/>
          <a:p>
            <a:br>
              <a:rPr lang="en-US" sz="3700">
                <a:solidFill>
                  <a:srgbClr val="FFFFFF"/>
                </a:solidFill>
              </a:rPr>
            </a:br>
            <a:r>
              <a:rPr lang="en-US" sz="3700">
                <a:solidFill>
                  <a:srgbClr val="FFFFFF"/>
                </a:solidFill>
              </a:rPr>
              <a:t>Kiitos mielenkiinnosta!</a:t>
            </a:r>
            <a:br>
              <a:rPr lang="en-US" sz="3700">
                <a:solidFill>
                  <a:srgbClr val="FFFFFF"/>
                </a:solidFill>
              </a:rPr>
            </a:br>
            <a:endParaRPr lang="en-US" sz="3700">
              <a:solidFill>
                <a:srgbClr val="FFFFFF"/>
              </a:solidFill>
            </a:endParaRPr>
          </a:p>
        </p:txBody>
      </p:sp>
      <p:cxnSp>
        <p:nvCxnSpPr>
          <p:cNvPr id="17" name="Straight Connector 1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5896" y="2353592"/>
            <a:ext cx="53035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83BD6A03-A0E7-72CF-7492-79A859C724BF}"/>
              </a:ext>
            </a:extLst>
          </p:cNvPr>
          <p:cNvSpPr>
            <a:spLocks noGrp="1"/>
          </p:cNvSpPr>
          <p:nvPr>
            <p:ph sz="half" idx="1"/>
          </p:nvPr>
        </p:nvSpPr>
        <p:spPr>
          <a:xfrm>
            <a:off x="1097279" y="2546224"/>
            <a:ext cx="5977938" cy="3342747"/>
          </a:xfrm>
        </p:spPr>
        <p:txBody>
          <a:bodyPr vert="horz" lIns="0" tIns="45720" rIns="0" bIns="45720" rtlCol="0">
            <a:normAutofit/>
          </a:bodyPr>
          <a:lstStyle/>
          <a:p>
            <a:pPr>
              <a:lnSpc>
                <a:spcPct val="100000"/>
              </a:lnSpc>
            </a:pPr>
            <a:r>
              <a:rPr lang="en-US" sz="1800">
                <a:solidFill>
                  <a:srgbClr val="FFFFFF"/>
                </a:solidFill>
                <a:hlinkClick r:id="rId2"/>
              </a:rPr>
              <a:t>Ari.haasio@seamk.fi</a:t>
            </a:r>
            <a:endParaRPr lang="en-US" sz="1800">
              <a:solidFill>
                <a:srgbClr val="FFFFFF"/>
              </a:solidFill>
            </a:endParaRPr>
          </a:p>
          <a:p>
            <a:pPr>
              <a:lnSpc>
                <a:spcPct val="100000"/>
              </a:lnSpc>
            </a:pPr>
            <a:r>
              <a:rPr lang="en-US" sz="1800">
                <a:solidFill>
                  <a:srgbClr val="FFFFFF"/>
                </a:solidFill>
              </a:rPr>
              <a:t>040-830 2152 tai 045-126 4449</a:t>
            </a:r>
          </a:p>
        </p:txBody>
      </p:sp>
      <p:pic>
        <p:nvPicPr>
          <p:cNvPr id="6" name="Kuvan paikkamerkki 4">
            <a:extLst>
              <a:ext uri="{FF2B5EF4-FFF2-40B4-BE49-F238E27FC236}">
                <a16:creationId xmlns:a16="http://schemas.microsoft.com/office/drawing/2014/main" id="{C9EA1D4A-4C03-40D7-10B3-F57E9F9DA43E}"/>
              </a:ext>
            </a:extLst>
          </p:cNvPr>
          <p:cNvPicPr>
            <a:picLocks noGrp="1" noChangeAspect="1"/>
          </p:cNvPicPr>
          <p:nvPr>
            <p:ph sz="half" idx="2"/>
          </p:nvPr>
        </p:nvPicPr>
        <p:blipFill rotWithShape="1">
          <a:blip r:embed="rId3"/>
          <a:srcRect l="7643" r="3310"/>
          <a:stretch/>
        </p:blipFill>
        <p:spPr>
          <a:xfrm>
            <a:off x="7611902" y="10"/>
            <a:ext cx="4580097" cy="6857990"/>
          </a:xfrm>
          <a:prstGeom prst="rect">
            <a:avLst/>
          </a:prstGeom>
        </p:spPr>
      </p:pic>
    </p:spTree>
    <p:extLst>
      <p:ext uri="{BB962C8B-B14F-4D97-AF65-F5344CB8AC3E}">
        <p14:creationId xmlns:p14="http://schemas.microsoft.com/office/powerpoint/2010/main" val="91801132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RetrospectVTI">
  <a:themeElements>
    <a:clrScheme name="AnalogousFromDarkSeedLeftStep">
      <a:dk1>
        <a:srgbClr val="000000"/>
      </a:dk1>
      <a:lt1>
        <a:srgbClr val="FFFFFF"/>
      </a:lt1>
      <a:dk2>
        <a:srgbClr val="332A1D"/>
      </a:dk2>
      <a:lt2>
        <a:srgbClr val="E2E4E8"/>
      </a:lt2>
      <a:accent1>
        <a:srgbClr val="C3944D"/>
      </a:accent1>
      <a:accent2>
        <a:srgbClr val="B1513B"/>
      </a:accent2>
      <a:accent3>
        <a:srgbClr val="C34D68"/>
      </a:accent3>
      <a:accent4>
        <a:srgbClr val="B13B88"/>
      </a:accent4>
      <a:accent5>
        <a:srgbClr val="BB4DC3"/>
      </a:accent5>
      <a:accent6>
        <a:srgbClr val="783BB1"/>
      </a:accent6>
      <a:hlink>
        <a:srgbClr val="BF3FB2"/>
      </a:hlink>
      <a:folHlink>
        <a:srgbClr val="7F7F7F"/>
      </a:folHlink>
    </a:clrScheme>
    <a:fontScheme name="Retrospect">
      <a:majorFont>
        <a:latin typeface="Sagona Extra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agona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283</TotalTime>
  <Words>1103</Words>
  <Application>Microsoft Office PowerPoint</Application>
  <PresentationFormat>Laajakuva</PresentationFormat>
  <Paragraphs>180</Paragraphs>
  <Slides>48</Slides>
  <Notes>1</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48</vt:i4>
      </vt:variant>
    </vt:vector>
  </HeadingPairs>
  <TitlesOfParts>
    <vt:vector size="54" baseType="lpstr">
      <vt:lpstr>Aptos</vt:lpstr>
      <vt:lpstr>Calibri</vt:lpstr>
      <vt:lpstr>Lato</vt:lpstr>
      <vt:lpstr>Sagona Book</vt:lpstr>
      <vt:lpstr>Sagona ExtraLight</vt:lpstr>
      <vt:lpstr>RetrospectVTI</vt:lpstr>
      <vt:lpstr>VERKON VAARAT</vt:lpstr>
      <vt:lpstr>Mistä tänään puhumme?</vt:lpstr>
      <vt:lpstr>Mikä on totta?</vt:lpstr>
      <vt:lpstr>Malinformaatio</vt:lpstr>
      <vt:lpstr>Malinformaatio</vt:lpstr>
      <vt:lpstr>Disnormatiivinen vs. normatiivinen informaatio</vt:lpstr>
      <vt:lpstr>Disnormatiivinen vs. normatiivinen informaatio</vt:lpstr>
      <vt:lpstr>Disnormatiivinen informaatio</vt:lpstr>
      <vt:lpstr>Virheellinen tieto</vt:lpstr>
      <vt:lpstr>Trollaus ja mielipidevaikuttaminen</vt:lpstr>
      <vt:lpstr>Kognitiivinen dissonanssi</vt:lpstr>
      <vt:lpstr>Kognitiivinen auktoriteetti</vt:lpstr>
      <vt:lpstr>Kognitiivinen auktoriteetti (Patrick Wilson)</vt:lpstr>
      <vt:lpstr>Tiedon kupla</vt:lpstr>
      <vt:lpstr>Googlen kupla</vt:lpstr>
      <vt:lpstr>Muita kuplan aiheuttajia</vt:lpstr>
      <vt:lpstr>Haitallista, jopa vaarallista</vt:lpstr>
      <vt:lpstr>Virtuaalinen kotiseutu</vt:lpstr>
      <vt:lpstr>Onko tietämyksemme vain pintaa?</vt:lpstr>
      <vt:lpstr>Tekoäly tulee – oletko valmis?</vt:lpstr>
      <vt:lpstr>Kielimalleihin perustuvien tekoälysovellusten ongelmat  (esim. ChatGPT)</vt:lpstr>
      <vt:lpstr>Vaarana:</vt:lpstr>
      <vt:lpstr>Varo vaaraa!</vt:lpstr>
      <vt:lpstr>VIRUKSET VAIVANA?</vt:lpstr>
      <vt:lpstr>VARO!</vt:lpstr>
      <vt:lpstr>Verkkorikollisuus yhteiskunnassamme</vt:lpstr>
      <vt:lpstr>Verkkorikollisuuden kaksi päätyyppiä</vt:lpstr>
      <vt:lpstr>Verkkorikollisuuden kaksi näyttämöä</vt:lpstr>
      <vt:lpstr>Tor-verkko</vt:lpstr>
      <vt:lpstr>HUUMEKAUPPA KUKOISTAA TOR-VERKOSSA</vt:lpstr>
      <vt:lpstr>PowerPoint-esitys</vt:lpstr>
      <vt:lpstr>PowerPoint-esitys</vt:lpstr>
      <vt:lpstr>PowerPoint-esitys</vt:lpstr>
      <vt:lpstr>TOR-verkossa myös muuta rikollisuutta</vt:lpstr>
      <vt:lpstr>Some identiteetin luojana</vt:lpstr>
      <vt:lpstr>Some identiteetin luojana</vt:lpstr>
      <vt:lpstr>Nettikiusaaminen</vt:lpstr>
      <vt:lpstr>Nettikiusaamisen eri muodot, osa 1</vt:lpstr>
      <vt:lpstr>Nettikiusaamisen eri muodot, osa 2</vt:lpstr>
      <vt:lpstr>Hikikomorit</vt:lpstr>
      <vt:lpstr>PORNO</vt:lpstr>
      <vt:lpstr>PowerPoint-esitys</vt:lpstr>
      <vt:lpstr>Grooming</vt:lpstr>
      <vt:lpstr>Grooming</vt:lpstr>
      <vt:lpstr>Lue lisää</vt:lpstr>
      <vt:lpstr>Tulossa  tammikuussa  2025!</vt:lpstr>
      <vt:lpstr>KYSYMYKSIÄ? KOMMENTTEJA?</vt:lpstr>
      <vt:lpstr> Kiitos mielenkiinnosta!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Haasio, Ari</dc:creator>
  <cp:lastModifiedBy>Haasio, Ari</cp:lastModifiedBy>
  <cp:revision>12</cp:revision>
  <dcterms:created xsi:type="dcterms:W3CDTF">2024-10-07T10:36:53Z</dcterms:created>
  <dcterms:modified xsi:type="dcterms:W3CDTF">2024-10-08T07:48:05Z</dcterms:modified>
</cp:coreProperties>
</file>