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9"/>
  </p:notesMasterIdLst>
  <p:sldIdLst>
    <p:sldId id="256" r:id="rId5"/>
    <p:sldId id="257" r:id="rId6"/>
    <p:sldId id="286" r:id="rId7"/>
    <p:sldId id="354" r:id="rId8"/>
    <p:sldId id="374" r:id="rId9"/>
    <p:sldId id="376" r:id="rId10"/>
    <p:sldId id="361" r:id="rId11"/>
    <p:sldId id="358" r:id="rId12"/>
    <p:sldId id="318" r:id="rId13"/>
    <p:sldId id="365" r:id="rId14"/>
    <p:sldId id="339" r:id="rId15"/>
    <p:sldId id="370" r:id="rId16"/>
    <p:sldId id="375" r:id="rId17"/>
    <p:sldId id="352" r:id="rId18"/>
    <p:sldId id="309" r:id="rId19"/>
    <p:sldId id="378" r:id="rId20"/>
    <p:sldId id="269" r:id="rId21"/>
    <p:sldId id="282" r:id="rId22"/>
    <p:sldId id="348" r:id="rId23"/>
    <p:sldId id="362" r:id="rId24"/>
    <p:sldId id="349" r:id="rId25"/>
    <p:sldId id="384" r:id="rId26"/>
    <p:sldId id="324" r:id="rId27"/>
    <p:sldId id="388" r:id="rId28"/>
    <p:sldId id="322" r:id="rId29"/>
    <p:sldId id="385" r:id="rId30"/>
    <p:sldId id="360" r:id="rId31"/>
    <p:sldId id="363" r:id="rId32"/>
    <p:sldId id="321" r:id="rId33"/>
    <p:sldId id="387" r:id="rId34"/>
    <p:sldId id="386" r:id="rId35"/>
    <p:sldId id="381" r:id="rId36"/>
    <p:sldId id="382" r:id="rId37"/>
    <p:sldId id="265" r:id="rId3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A1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53656B-552E-D8A4-D60E-54B90DEBCAEC}" v="86" dt="2025-04-24T04:47:15.659"/>
    <p1510:client id="{8524C7A5-3495-4CA4-8CFB-356F9DCB9D32}" v="2" dt="2025-04-24T04:28:41.8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ärsynaho Jaana" userId="S::jaana.marsynaho@ouka.fi::1c87e6ee-6e24-489c-8996-8c2456ce3022" providerId="AD" clId="Web-{4353656B-552E-D8A4-D60E-54B90DEBCAEC}"/>
    <pc:docChg chg="addSld delSld modSld">
      <pc:chgData name="Märsynaho Jaana" userId="S::jaana.marsynaho@ouka.fi::1c87e6ee-6e24-489c-8996-8c2456ce3022" providerId="AD" clId="Web-{4353656B-552E-D8A4-D60E-54B90DEBCAEC}" dt="2025-04-24T04:47:15.659" v="86"/>
      <pc:docMkLst>
        <pc:docMk/>
      </pc:docMkLst>
      <pc:sldChg chg="del">
        <pc:chgData name="Märsynaho Jaana" userId="S::jaana.marsynaho@ouka.fi::1c87e6ee-6e24-489c-8996-8c2456ce3022" providerId="AD" clId="Web-{4353656B-552E-D8A4-D60E-54B90DEBCAEC}" dt="2025-04-24T04:43:46.175" v="53"/>
        <pc:sldMkLst>
          <pc:docMk/>
          <pc:sldMk cId="3470301572" sldId="258"/>
        </pc:sldMkLst>
      </pc:sldChg>
      <pc:sldChg chg="add del">
        <pc:chgData name="Märsynaho Jaana" userId="S::jaana.marsynaho@ouka.fi::1c87e6ee-6e24-489c-8996-8c2456ce3022" providerId="AD" clId="Web-{4353656B-552E-D8A4-D60E-54B90DEBCAEC}" dt="2025-04-24T04:42:32.754" v="52"/>
        <pc:sldMkLst>
          <pc:docMk/>
          <pc:sldMk cId="66882014" sldId="265"/>
        </pc:sldMkLst>
      </pc:sldChg>
      <pc:sldChg chg="modSp">
        <pc:chgData name="Märsynaho Jaana" userId="S::jaana.marsynaho@ouka.fi::1c87e6ee-6e24-489c-8996-8c2456ce3022" providerId="AD" clId="Web-{4353656B-552E-D8A4-D60E-54B90DEBCAEC}" dt="2025-04-24T04:37:37.160" v="47" actId="20577"/>
        <pc:sldMkLst>
          <pc:docMk/>
          <pc:sldMk cId="3586694257" sldId="282"/>
        </pc:sldMkLst>
        <pc:spChg chg="mod">
          <ac:chgData name="Märsynaho Jaana" userId="S::jaana.marsynaho@ouka.fi::1c87e6ee-6e24-489c-8996-8c2456ce3022" providerId="AD" clId="Web-{4353656B-552E-D8A4-D60E-54B90DEBCAEC}" dt="2025-04-24T04:37:37.160" v="47" actId="20577"/>
          <ac:spMkLst>
            <pc:docMk/>
            <pc:sldMk cId="3586694257" sldId="282"/>
            <ac:spMk id="3" creationId="{6FE76FC0-0596-45C0-9623-CB1EFA7228C9}"/>
          </ac:spMkLst>
        </pc:spChg>
      </pc:sldChg>
      <pc:sldChg chg="del">
        <pc:chgData name="Märsynaho Jaana" userId="S::jaana.marsynaho@ouka.fi::1c87e6ee-6e24-489c-8996-8c2456ce3022" providerId="AD" clId="Web-{4353656B-552E-D8A4-D60E-54B90DEBCAEC}" dt="2025-04-24T04:47:15.659" v="86"/>
        <pc:sldMkLst>
          <pc:docMk/>
          <pc:sldMk cId="3270853220" sldId="336"/>
        </pc:sldMkLst>
      </pc:sldChg>
      <pc:sldChg chg="del">
        <pc:chgData name="Märsynaho Jaana" userId="S::jaana.marsynaho@ouka.fi::1c87e6ee-6e24-489c-8996-8c2456ce3022" providerId="AD" clId="Web-{4353656B-552E-D8A4-D60E-54B90DEBCAEC}" dt="2025-04-24T04:35:36.223" v="0"/>
        <pc:sldMkLst>
          <pc:docMk/>
          <pc:sldMk cId="1166929254" sldId="343"/>
        </pc:sldMkLst>
      </pc:sldChg>
      <pc:sldChg chg="del">
        <pc:chgData name="Märsynaho Jaana" userId="S::jaana.marsynaho@ouka.fi::1c87e6ee-6e24-489c-8996-8c2456ce3022" providerId="AD" clId="Web-{4353656B-552E-D8A4-D60E-54B90DEBCAEC}" dt="2025-04-24T04:39:17.863" v="50"/>
        <pc:sldMkLst>
          <pc:docMk/>
          <pc:sldMk cId="123856768" sldId="344"/>
        </pc:sldMkLst>
      </pc:sldChg>
      <pc:sldChg chg="modSp">
        <pc:chgData name="Märsynaho Jaana" userId="S::jaana.marsynaho@ouka.fi::1c87e6ee-6e24-489c-8996-8c2456ce3022" providerId="AD" clId="Web-{4353656B-552E-D8A4-D60E-54B90DEBCAEC}" dt="2025-04-24T04:46:46.003" v="85" actId="20577"/>
        <pc:sldMkLst>
          <pc:docMk/>
          <pc:sldMk cId="3715883403" sldId="360"/>
        </pc:sldMkLst>
        <pc:spChg chg="mod">
          <ac:chgData name="Märsynaho Jaana" userId="S::jaana.marsynaho@ouka.fi::1c87e6ee-6e24-489c-8996-8c2456ce3022" providerId="AD" clId="Web-{4353656B-552E-D8A4-D60E-54B90DEBCAEC}" dt="2025-04-24T04:46:46.003" v="85" actId="20577"/>
          <ac:spMkLst>
            <pc:docMk/>
            <pc:sldMk cId="3715883403" sldId="360"/>
            <ac:spMk id="3" creationId="{6FE76FC0-0596-45C0-9623-CB1EFA7228C9}"/>
          </ac:spMkLst>
        </pc:spChg>
      </pc:sldChg>
    </pc:docChg>
  </pc:docChgLst>
  <pc:docChgLst>
    <pc:chgData name="Märsynaho Jaana" userId="1c87e6ee-6e24-489c-8996-8c2456ce3022" providerId="ADAL" clId="{18508B15-FABF-48C6-881A-3D2A5B5FA143}"/>
    <pc:docChg chg="undo custSel modSld">
      <pc:chgData name="Märsynaho Jaana" userId="1c87e6ee-6e24-489c-8996-8c2456ce3022" providerId="ADAL" clId="{18508B15-FABF-48C6-881A-3D2A5B5FA143}" dt="2025-03-25T09:36:55.255" v="4" actId="14100"/>
      <pc:docMkLst>
        <pc:docMk/>
      </pc:docMkLst>
      <pc:sldChg chg="modSp mod">
        <pc:chgData name="Märsynaho Jaana" userId="1c87e6ee-6e24-489c-8996-8c2456ce3022" providerId="ADAL" clId="{18508B15-FABF-48C6-881A-3D2A5B5FA143}" dt="2025-03-25T09:36:55.255" v="4" actId="14100"/>
        <pc:sldMkLst>
          <pc:docMk/>
          <pc:sldMk cId="212285883" sldId="371"/>
        </pc:sldMkLst>
        <pc:picChg chg="mod">
          <ac:chgData name="Märsynaho Jaana" userId="1c87e6ee-6e24-489c-8996-8c2456ce3022" providerId="ADAL" clId="{18508B15-FABF-48C6-881A-3D2A5B5FA143}" dt="2025-03-25T09:36:55.255" v="4" actId="14100"/>
          <ac:picMkLst>
            <pc:docMk/>
            <pc:sldMk cId="212285883" sldId="371"/>
            <ac:picMk id="2" creationId="{47AAD875-219D-4612-66A6-CDDBCDF27B4B}"/>
          </ac:picMkLst>
        </pc:picChg>
      </pc:sldChg>
    </pc:docChg>
  </pc:docChgLst>
  <pc:docChgLst>
    <pc:chgData name="Märsynaho Jaana" userId="S::jaana.marsynaho@ouka.fi::1c87e6ee-6e24-489c-8996-8c2456ce3022" providerId="AD" clId="Web-{95616818-111E-A5AE-4B87-0B9557BB8A10}"/>
    <pc:docChg chg="modSld">
      <pc:chgData name="Märsynaho Jaana" userId="S::jaana.marsynaho@ouka.fi::1c87e6ee-6e24-489c-8996-8c2456ce3022" providerId="AD" clId="Web-{95616818-111E-A5AE-4B87-0B9557BB8A10}" dt="2025-04-16T12:29:33.269" v="1" actId="1076"/>
      <pc:docMkLst>
        <pc:docMk/>
      </pc:docMkLst>
      <pc:sldChg chg="modSp">
        <pc:chgData name="Märsynaho Jaana" userId="S::jaana.marsynaho@ouka.fi::1c87e6ee-6e24-489c-8996-8c2456ce3022" providerId="AD" clId="Web-{95616818-111E-A5AE-4B87-0B9557BB8A10}" dt="2025-04-16T12:29:33.269" v="1" actId="1076"/>
        <pc:sldMkLst>
          <pc:docMk/>
          <pc:sldMk cId="212285883" sldId="371"/>
        </pc:sldMkLst>
        <pc:spChg chg="mod">
          <ac:chgData name="Märsynaho Jaana" userId="S::jaana.marsynaho@ouka.fi::1c87e6ee-6e24-489c-8996-8c2456ce3022" providerId="AD" clId="Web-{95616818-111E-A5AE-4B87-0B9557BB8A10}" dt="2025-04-16T12:29:33.269" v="1" actId="1076"/>
          <ac:spMkLst>
            <pc:docMk/>
            <pc:sldMk cId="212285883" sldId="371"/>
            <ac:spMk id="5" creationId="{7E538CF0-7F30-469C-81D9-04CA6998FBD6}"/>
          </ac:spMkLst>
        </pc:spChg>
      </pc:sldChg>
    </pc:docChg>
  </pc:docChgLst>
  <pc:docChgLst>
    <pc:chgData name="Märsynaho Jaana" userId="1c87e6ee-6e24-489c-8996-8c2456ce3022" providerId="ADAL" clId="{411DE3C0-747C-41AB-9A15-15E1F8F5F12C}"/>
    <pc:docChg chg="custSel delSld modSld sldOrd">
      <pc:chgData name="Märsynaho Jaana" userId="1c87e6ee-6e24-489c-8996-8c2456ce3022" providerId="ADAL" clId="{411DE3C0-747C-41AB-9A15-15E1F8F5F12C}" dt="2025-04-24T09:10:40.056" v="468" actId="2696"/>
      <pc:docMkLst>
        <pc:docMk/>
      </pc:docMkLst>
      <pc:sldChg chg="ord">
        <pc:chgData name="Märsynaho Jaana" userId="1c87e6ee-6e24-489c-8996-8c2456ce3022" providerId="ADAL" clId="{411DE3C0-747C-41AB-9A15-15E1F8F5F12C}" dt="2025-04-24T09:10:22.251" v="467"/>
        <pc:sldMkLst>
          <pc:docMk/>
          <pc:sldMk cId="1771669445" sldId="257"/>
        </pc:sldMkLst>
      </pc:sldChg>
      <pc:sldChg chg="ord">
        <pc:chgData name="Märsynaho Jaana" userId="1c87e6ee-6e24-489c-8996-8c2456ce3022" providerId="ADAL" clId="{411DE3C0-747C-41AB-9A15-15E1F8F5F12C}" dt="2025-04-24T07:02:00.755" v="421"/>
        <pc:sldMkLst>
          <pc:docMk/>
          <pc:sldMk cId="469660075" sldId="286"/>
        </pc:sldMkLst>
      </pc:sldChg>
      <pc:sldChg chg="modSp mod modNotesTx">
        <pc:chgData name="Märsynaho Jaana" userId="1c87e6ee-6e24-489c-8996-8c2456ce3022" providerId="ADAL" clId="{411DE3C0-747C-41AB-9A15-15E1F8F5F12C}" dt="2025-04-24T06:25:01.938" v="375" actId="1076"/>
        <pc:sldMkLst>
          <pc:docMk/>
          <pc:sldMk cId="412552682" sldId="324"/>
        </pc:sldMkLst>
        <pc:spChg chg="mod">
          <ac:chgData name="Märsynaho Jaana" userId="1c87e6ee-6e24-489c-8996-8c2456ce3022" providerId="ADAL" clId="{411DE3C0-747C-41AB-9A15-15E1F8F5F12C}" dt="2025-04-24T06:25:01.938" v="375" actId="1076"/>
          <ac:spMkLst>
            <pc:docMk/>
            <pc:sldMk cId="412552682" sldId="324"/>
            <ac:spMk id="3" creationId="{6FE76FC0-0596-45C0-9623-CB1EFA7228C9}"/>
          </ac:spMkLst>
        </pc:spChg>
      </pc:sldChg>
      <pc:sldChg chg="ord">
        <pc:chgData name="Märsynaho Jaana" userId="1c87e6ee-6e24-489c-8996-8c2456ce3022" providerId="ADAL" clId="{411DE3C0-747C-41AB-9A15-15E1F8F5F12C}" dt="2025-04-24T07:03:14.479" v="423"/>
        <pc:sldMkLst>
          <pc:docMk/>
          <pc:sldMk cId="157084386" sldId="354"/>
        </pc:sldMkLst>
      </pc:sldChg>
      <pc:sldChg chg="ord">
        <pc:chgData name="Märsynaho Jaana" userId="1c87e6ee-6e24-489c-8996-8c2456ce3022" providerId="ADAL" clId="{411DE3C0-747C-41AB-9A15-15E1F8F5F12C}" dt="2025-04-24T07:01:20.994" v="419"/>
        <pc:sldMkLst>
          <pc:docMk/>
          <pc:sldMk cId="2189318901" sldId="358"/>
        </pc:sldMkLst>
      </pc:sldChg>
      <pc:sldChg chg="modNotesTx">
        <pc:chgData name="Märsynaho Jaana" userId="1c87e6ee-6e24-489c-8996-8c2456ce3022" providerId="ADAL" clId="{411DE3C0-747C-41AB-9A15-15E1F8F5F12C}" dt="2025-04-24T05:00:19.390" v="180" actId="5793"/>
        <pc:sldMkLst>
          <pc:docMk/>
          <pc:sldMk cId="3342704680" sldId="365"/>
        </pc:sldMkLst>
      </pc:sldChg>
      <pc:sldChg chg="modSp del mod">
        <pc:chgData name="Märsynaho Jaana" userId="1c87e6ee-6e24-489c-8996-8c2456ce3022" providerId="ADAL" clId="{411DE3C0-747C-41AB-9A15-15E1F8F5F12C}" dt="2025-04-24T09:10:40.056" v="468" actId="2696"/>
        <pc:sldMkLst>
          <pc:docMk/>
          <pc:sldMk cId="212285883" sldId="371"/>
        </pc:sldMkLst>
        <pc:spChg chg="mod">
          <ac:chgData name="Märsynaho Jaana" userId="1c87e6ee-6e24-489c-8996-8c2456ce3022" providerId="ADAL" clId="{411DE3C0-747C-41AB-9A15-15E1F8F5F12C}" dt="2025-04-24T06:25:32.068" v="416" actId="20577"/>
          <ac:spMkLst>
            <pc:docMk/>
            <pc:sldMk cId="212285883" sldId="371"/>
            <ac:spMk id="7" creationId="{1F4B3DED-0508-4DE5-90CA-478242BA3D09}"/>
          </ac:spMkLst>
        </pc:spChg>
      </pc:sldChg>
      <pc:sldChg chg="del">
        <pc:chgData name="Märsynaho Jaana" userId="1c87e6ee-6e24-489c-8996-8c2456ce3022" providerId="ADAL" clId="{411DE3C0-747C-41AB-9A15-15E1F8F5F12C}" dt="2025-04-24T07:00:51.536" v="417" actId="2696"/>
        <pc:sldMkLst>
          <pc:docMk/>
          <pc:sldMk cId="2842582173" sldId="373"/>
        </pc:sldMkLst>
      </pc:sldChg>
      <pc:sldChg chg="del">
        <pc:chgData name="Märsynaho Jaana" userId="1c87e6ee-6e24-489c-8996-8c2456ce3022" providerId="ADAL" clId="{411DE3C0-747C-41AB-9A15-15E1F8F5F12C}" dt="2025-04-24T07:03:47.895" v="424" actId="2696"/>
        <pc:sldMkLst>
          <pc:docMk/>
          <pc:sldMk cId="30985490" sldId="377"/>
        </pc:sldMkLst>
      </pc:sldChg>
      <pc:sldChg chg="modSp mod">
        <pc:chgData name="Märsynaho Jaana" userId="1c87e6ee-6e24-489c-8996-8c2456ce3022" providerId="ADAL" clId="{411DE3C0-747C-41AB-9A15-15E1F8F5F12C}" dt="2025-04-24T08:28:26.493" v="465" actId="20577"/>
        <pc:sldMkLst>
          <pc:docMk/>
          <pc:sldMk cId="3609584697" sldId="381"/>
        </pc:sldMkLst>
        <pc:spChg chg="mod">
          <ac:chgData name="Märsynaho Jaana" userId="1c87e6ee-6e24-489c-8996-8c2456ce3022" providerId="ADAL" clId="{411DE3C0-747C-41AB-9A15-15E1F8F5F12C}" dt="2025-04-24T08:28:26.493" v="465" actId="20577"/>
          <ac:spMkLst>
            <pc:docMk/>
            <pc:sldMk cId="3609584697" sldId="381"/>
            <ac:spMk id="3" creationId="{DA264D8E-D2CA-2E0C-4B95-37DB21367392}"/>
          </ac:spMkLst>
        </pc:spChg>
      </pc:sldChg>
      <pc:sldChg chg="modNotesTx">
        <pc:chgData name="Märsynaho Jaana" userId="1c87e6ee-6e24-489c-8996-8c2456ce3022" providerId="ADAL" clId="{411DE3C0-747C-41AB-9A15-15E1F8F5F12C}" dt="2025-04-24T06:20:28.037" v="248" actId="20577"/>
        <pc:sldMkLst>
          <pc:docMk/>
          <pc:sldMk cId="2380501285" sldId="382"/>
        </pc:sldMkLst>
      </pc:sldChg>
      <pc:sldChg chg="ord">
        <pc:chgData name="Märsynaho Jaana" userId="1c87e6ee-6e24-489c-8996-8c2456ce3022" providerId="ADAL" clId="{411DE3C0-747C-41AB-9A15-15E1F8F5F12C}" dt="2025-04-24T08:27:39.266" v="426"/>
        <pc:sldMkLst>
          <pc:docMk/>
          <pc:sldMk cId="1107338723" sldId="385"/>
        </pc:sldMkLst>
      </pc:sldChg>
    </pc:docChg>
  </pc:docChgLst>
  <pc:docChgLst>
    <pc:chgData name="Märsynaho Jaana" userId="1c87e6ee-6e24-489c-8996-8c2456ce3022" providerId="ADAL" clId="{8524C7A5-3495-4CA4-8CFB-356F9DCB9D32}"/>
    <pc:docChg chg="addSld delSld modSld">
      <pc:chgData name="Märsynaho Jaana" userId="1c87e6ee-6e24-489c-8996-8c2456ce3022" providerId="ADAL" clId="{8524C7A5-3495-4CA4-8CFB-356F9DCB9D32}" dt="2025-04-24T04:29:26.473" v="9" actId="20577"/>
      <pc:docMkLst>
        <pc:docMk/>
      </pc:docMkLst>
      <pc:sldChg chg="modSp mod">
        <pc:chgData name="Märsynaho Jaana" userId="1c87e6ee-6e24-489c-8996-8c2456ce3022" providerId="ADAL" clId="{8524C7A5-3495-4CA4-8CFB-356F9DCB9D32}" dt="2025-04-24T04:29:26.473" v="9" actId="20577"/>
        <pc:sldMkLst>
          <pc:docMk/>
          <pc:sldMk cId="212285883" sldId="371"/>
        </pc:sldMkLst>
        <pc:spChg chg="mod">
          <ac:chgData name="Märsynaho Jaana" userId="1c87e6ee-6e24-489c-8996-8c2456ce3022" providerId="ADAL" clId="{8524C7A5-3495-4CA4-8CFB-356F9DCB9D32}" dt="2025-04-24T04:29:26.473" v="9" actId="20577"/>
          <ac:spMkLst>
            <pc:docMk/>
            <pc:sldMk cId="212285883" sldId="371"/>
            <ac:spMk id="7" creationId="{1F4B3DED-0508-4DE5-90CA-478242BA3D09}"/>
          </ac:spMkLst>
        </pc:spChg>
      </pc:sldChg>
      <pc:sldChg chg="add del">
        <pc:chgData name="Märsynaho Jaana" userId="1c87e6ee-6e24-489c-8996-8c2456ce3022" providerId="ADAL" clId="{8524C7A5-3495-4CA4-8CFB-356F9DCB9D32}" dt="2025-04-24T04:28:41.875" v="1"/>
        <pc:sldMkLst>
          <pc:docMk/>
          <pc:sldMk cId="1665142101" sldId="3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0CF99-8546-9944-AF26-18CD4D3E6F2D}" type="datetimeFigureOut">
              <a:rPr lang="fi-FI" smtClean="0"/>
              <a:t>24.4.2025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DCCD3-B33E-814F-B15D-D5F1A828D8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864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>
              <a:spcBef>
                <a:spcPts val="600"/>
              </a:spcBef>
              <a:spcAft>
                <a:spcPts val="1200"/>
              </a:spcAft>
            </a:pPr>
            <a:endParaRPr lang="en-US" dirty="0">
              <a:ea typeface="Calibri"/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DCCD3-B33E-814F-B15D-D5F1A828D8E1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8688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>
              <a:spcBef>
                <a:spcPts val="600"/>
              </a:spcBef>
              <a:spcAft>
                <a:spcPts val="1200"/>
              </a:spcAft>
            </a:pPr>
            <a:endParaRPr lang="en-US" dirty="0">
              <a:ea typeface="Calibri"/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DCCD3-B33E-814F-B15D-D5F1A828D8E1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84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0">
              <a:spcBef>
                <a:spcPts val="600"/>
              </a:spcBef>
              <a:spcAft>
                <a:spcPts val="1200"/>
              </a:spcAft>
              <a:buFont typeface="Arial,Sans-Serif"/>
              <a:buNone/>
            </a:pP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DCCD3-B33E-814F-B15D-D5F1A828D8E1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3655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Ratkaisut / vastaukset voi tulla myös asiakkaalta itseltään, kun hänen kanssaan keskustelee.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DCCD3-B33E-814F-B15D-D5F1A828D8E1}" type="slidenum">
              <a:rPr lang="fi-FI" smtClean="0"/>
              <a:t>23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7080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Tulevaisuuteen katsovaa kirjastotyötä, yhteiskunnan polarisoituminen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DCCD3-B33E-814F-B15D-D5F1A828D8E1}" type="slidenum">
              <a:rPr lang="fi-FI" smtClean="0"/>
              <a:t>33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682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jpe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3072" y="2060447"/>
            <a:ext cx="7424928" cy="144951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3072" y="3852672"/>
            <a:ext cx="7424928" cy="963168"/>
          </a:xfrm>
        </p:spPr>
        <p:txBody>
          <a:bodyPr>
            <a:normAutofit/>
          </a:bodyPr>
          <a:lstStyle>
            <a:lvl1pPr marL="0" indent="0" algn="l">
              <a:buNone/>
              <a:defRPr sz="16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9877" y="669257"/>
            <a:ext cx="685800" cy="647700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88B3AE45-B976-45D3-8211-48E87A1B32F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9689" y="5790882"/>
            <a:ext cx="925547" cy="244822"/>
          </a:xfrm>
          <a:prstGeom prst="rect">
            <a:avLst/>
          </a:prstGeom>
        </p:spPr>
      </p:pic>
      <p:pic>
        <p:nvPicPr>
          <p:cNvPr id="5" name="Kuva 4" descr="Oulun kaupunginkirjaston logo.">
            <a:extLst>
              <a:ext uri="{FF2B5EF4-FFF2-40B4-BE49-F238E27FC236}">
                <a16:creationId xmlns:a16="http://schemas.microsoft.com/office/drawing/2014/main" id="{72670E69-16E2-4004-8E09-B2859B7F898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875" y="4578604"/>
            <a:ext cx="2795057" cy="144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4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3" name="Kuva 2" descr="Oulun kaupunginkirjaston logo.">
            <a:extLst>
              <a:ext uri="{FF2B5EF4-FFF2-40B4-BE49-F238E27FC236}">
                <a16:creationId xmlns:a16="http://schemas.microsoft.com/office/drawing/2014/main" id="{23F791C0-3C82-485E-A95B-F2CA10CEE56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541" y="4604192"/>
            <a:ext cx="3088607" cy="66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3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44A9DE30-F8CA-497C-A788-712838F1916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008" y="4554508"/>
            <a:ext cx="3858170" cy="83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7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F229F91C-6FE6-4E28-B8D5-461E8FE08E8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541" y="4604192"/>
            <a:ext cx="3088607" cy="66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4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CB00037C-8ADE-4B05-A859-1AA7CDEB999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008" y="4554508"/>
            <a:ext cx="3858170" cy="83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16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27AE9778-43C7-402B-B33E-765E68EEEF5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541" y="4604192"/>
            <a:ext cx="3088607" cy="66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73F8D899-6925-4799-A694-5FA9C8DD904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008" y="4554508"/>
            <a:ext cx="3858170" cy="83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1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49EB86FB-7A61-421C-A381-1C3064D777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541" y="4604192"/>
            <a:ext cx="3088607" cy="66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3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8143B8DB-43CA-4CC2-B740-A0B41F760CF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008" y="4554508"/>
            <a:ext cx="3858170" cy="83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1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6BBD8B79-06F3-4E74-843D-D8E8CAD2ADB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541" y="4604192"/>
            <a:ext cx="3088607" cy="66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1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AE861D71-6739-481E-9A67-F0E5B7F5555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008" y="4554508"/>
            <a:ext cx="3858170" cy="83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21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560E8387-6D3D-4AAA-AB8B-036D1CDAF49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541" y="4604192"/>
            <a:ext cx="3088607" cy="66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04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tsikko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9" name="Kuva 8" descr="Oulun kaupunginkirjaston logo.">
            <a:extLst>
              <a:ext uri="{FF2B5EF4-FFF2-40B4-BE49-F238E27FC236}">
                <a16:creationId xmlns:a16="http://schemas.microsoft.com/office/drawing/2014/main" id="{1B125797-E1D9-4C7B-8542-94AADACB4B5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008" y="4554508"/>
            <a:ext cx="3858170" cy="83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4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52BB320E-AE24-5544-8176-D98037CBB6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035" y="1290918"/>
            <a:ext cx="8211671" cy="1129553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839531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Oulun kaupunginkirjaston logo.">
            <a:extLst>
              <a:ext uri="{FF2B5EF4-FFF2-40B4-BE49-F238E27FC236}">
                <a16:creationId xmlns:a16="http://schemas.microsoft.com/office/drawing/2014/main" id="{8CD132DD-7F1B-4F71-9BA6-4A5C297BC1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106" y="2060447"/>
            <a:ext cx="9932894" cy="144951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5106" y="3852672"/>
            <a:ext cx="9932894" cy="963168"/>
          </a:xfrm>
        </p:spPr>
        <p:txBody>
          <a:bodyPr>
            <a:normAutofit/>
          </a:bodyPr>
          <a:lstStyle>
            <a:lvl1pPr marL="0" indent="0" algn="l">
              <a:buNone/>
              <a:defRPr sz="1600" spc="5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8ED4078-C745-6B4D-9F2B-041B10D65B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26258" y="5934820"/>
            <a:ext cx="7326217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AA21C816-39A0-A74A-8F2A-2CE8F947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F5BE4E6F-B351-4159-B897-4BAC3FAE33B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6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B4BE5-33C4-7740-90A5-CB0EE6BC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77511-3DF1-B246-9F30-F66AE595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050F2C-300C-484D-86D0-75504628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719C-C0B1-0442-A41F-D134B78B6185}" type="datetime1">
              <a:rPr lang="fi-FI" smtClean="0"/>
              <a:t>24.4.2025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BF014A-7030-514A-AD23-EB2DFC61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7C5B36-3BF9-4A48-B14B-E5330E0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F4FE-713B-884F-B5BF-63AA24B8D1F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B7270A1-F7B8-8F47-A43A-0767FDA0F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54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BC2442-37AE-5C40-BCED-03A8BF0F3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176896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D3DAFCB-F2FD-B748-8F31-AA990DAEA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155111"/>
            <a:ext cx="10515600" cy="3949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788AD55-A39B-3A46-9037-D338B8A1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AB34FC20-020F-4F1A-BDE1-CDA6C97A68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  <p:pic>
        <p:nvPicPr>
          <p:cNvPr id="8" name="Kuva 7" descr="Oulun kaupunginkirjaston logo.">
            <a:extLst>
              <a:ext uri="{FF2B5EF4-FFF2-40B4-BE49-F238E27FC236}">
                <a16:creationId xmlns:a16="http://schemas.microsoft.com/office/drawing/2014/main" id="{AC2DB57B-40AC-4CCE-9BD0-D25B869992B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43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927847"/>
          </a:xfrm>
        </p:spPr>
        <p:txBody>
          <a:bodyPr anchor="b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982694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63330" y="5934820"/>
            <a:ext cx="7289146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78FBB0A1-BB56-4859-94A9-F5BCD32FD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  <p:pic>
        <p:nvPicPr>
          <p:cNvPr id="13" name="Kuva 12" descr="Oulun kaupunginkirjaston logo.">
            <a:extLst>
              <a:ext uri="{FF2B5EF4-FFF2-40B4-BE49-F238E27FC236}">
                <a16:creationId xmlns:a16="http://schemas.microsoft.com/office/drawing/2014/main" id="{E97514EF-A34A-451F-A273-87BF204E2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22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927847"/>
          </a:xfrm>
        </p:spPr>
        <p:txBody>
          <a:bodyPr anchor="b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212025FF-3F8D-B24A-B526-188D2E11D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7898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89188" y="5934820"/>
            <a:ext cx="7363287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AA6E841F-BA70-41E5-9956-AD9679BAE0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  <p:pic>
        <p:nvPicPr>
          <p:cNvPr id="14" name="Kuva 13" descr="Oulun kaupunginkirjaston logo.">
            <a:extLst>
              <a:ext uri="{FF2B5EF4-FFF2-40B4-BE49-F238E27FC236}">
                <a16:creationId xmlns:a16="http://schemas.microsoft.com/office/drawing/2014/main" id="{76364742-B051-41A2-9658-B96C088D8A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12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670560"/>
            <a:ext cx="9791700" cy="75692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8720" y="2491740"/>
            <a:ext cx="7274559" cy="297478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 spc="80"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76832" y="5934820"/>
            <a:ext cx="7375644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8D2D5939-F3E7-425B-A44B-A6F233F3BA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  <p:pic>
        <p:nvPicPr>
          <p:cNvPr id="8" name="Kuva 7" descr="Oulun kaupunginkirjaston logo.">
            <a:extLst>
              <a:ext uri="{FF2B5EF4-FFF2-40B4-BE49-F238E27FC236}">
                <a16:creationId xmlns:a16="http://schemas.microsoft.com/office/drawing/2014/main" id="{FB1616BE-D1A8-4754-869F-7970FB7DC1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62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952641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97940F9C-2370-E647-9ECF-715AC0BBEDF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519863" y="2049463"/>
            <a:ext cx="4862011" cy="3436937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50972" y="5934820"/>
            <a:ext cx="7301503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946F9644-8F00-4855-AF18-9786989BEC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  <p:pic>
        <p:nvPicPr>
          <p:cNvPr id="14" name="Kuva 13" descr="Oulun kaupunginkirjaston logo.">
            <a:extLst>
              <a:ext uri="{FF2B5EF4-FFF2-40B4-BE49-F238E27FC236}">
                <a16:creationId xmlns:a16="http://schemas.microsoft.com/office/drawing/2014/main" id="{3A42A7B1-6E6B-4C1D-88E3-69CD5561BA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544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6566647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6557961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8000" y="690001"/>
            <a:ext cx="3242277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2023" y="5865548"/>
            <a:ext cx="4223157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8" name="Kuva 7" descr="Oulun kaupunginkirjaston logo.">
            <a:extLst>
              <a:ext uri="{FF2B5EF4-FFF2-40B4-BE49-F238E27FC236}">
                <a16:creationId xmlns:a16="http://schemas.microsoft.com/office/drawing/2014/main" id="{15453926-F82D-4A93-80D5-BBCF8EB1BE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8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782" y="690001"/>
            <a:ext cx="4872496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13017" y="5865548"/>
            <a:ext cx="2781201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8" name="Kuva 7" descr="Oulun kaupunginkirjaston logo.">
            <a:extLst>
              <a:ext uri="{FF2B5EF4-FFF2-40B4-BE49-F238E27FC236}">
                <a16:creationId xmlns:a16="http://schemas.microsoft.com/office/drawing/2014/main" id="{BAD30A42-9866-46F6-9831-FDC2ECF730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068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4" y="1063256"/>
            <a:ext cx="3313084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3304398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90977" y="690001"/>
            <a:ext cx="6479301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pic>
        <p:nvPicPr>
          <p:cNvPr id="6" name="Kuva 5" descr="Oulun kaupunginkirjaston logo.">
            <a:extLst>
              <a:ext uri="{FF2B5EF4-FFF2-40B4-BE49-F238E27FC236}">
                <a16:creationId xmlns:a16="http://schemas.microsoft.com/office/drawing/2014/main" id="{AA5E1340-E83F-4C52-9F97-40E94A21C3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68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782" y="0"/>
            <a:ext cx="5694218" cy="6857999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13902" y="5952363"/>
            <a:ext cx="2946656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8" name="Kuva 7" descr="Oulun kaupunginkirjaston logo.">
            <a:extLst>
              <a:ext uri="{FF2B5EF4-FFF2-40B4-BE49-F238E27FC236}">
                <a16:creationId xmlns:a16="http://schemas.microsoft.com/office/drawing/2014/main" id="{4094E099-508A-4A1A-9150-DBBFF6CD51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68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Oulun kaupunginkirjaston logo.">
            <a:extLst>
              <a:ext uri="{FF2B5EF4-FFF2-40B4-BE49-F238E27FC236}">
                <a16:creationId xmlns:a16="http://schemas.microsoft.com/office/drawing/2014/main" id="{449D63C2-8198-4444-AD2D-FE854578E8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2473" y="5687543"/>
            <a:ext cx="1255232" cy="6477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845" y="1063256"/>
            <a:ext cx="5757882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3013" y="2491740"/>
            <a:ext cx="653152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4" y="690001"/>
            <a:ext cx="3220113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0600" y="5865548"/>
            <a:ext cx="4978831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09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1208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4" y="690001"/>
            <a:ext cx="4871442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4563" y="5865548"/>
            <a:ext cx="334486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 descr="Oulun kaupunginkirjaston logo.">
            <a:extLst>
              <a:ext uri="{FF2B5EF4-FFF2-40B4-BE49-F238E27FC236}">
                <a16:creationId xmlns:a16="http://schemas.microsoft.com/office/drawing/2014/main" id="{493DED35-6C85-4142-BABA-58B84A633C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2473" y="5687543"/>
            <a:ext cx="1255232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14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1451" y="1063256"/>
            <a:ext cx="3313084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50136" y="2491740"/>
            <a:ext cx="3304398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3" y="690001"/>
            <a:ext cx="6479301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24658" y="5865548"/>
            <a:ext cx="1727765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 descr="Oulun kaupunginkirjaston logo.">
            <a:extLst>
              <a:ext uri="{FF2B5EF4-FFF2-40B4-BE49-F238E27FC236}">
                <a16:creationId xmlns:a16="http://schemas.microsoft.com/office/drawing/2014/main" id="{DCFA925B-034F-4771-A357-04BE8D53E5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2473" y="5687543"/>
            <a:ext cx="1255232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142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703376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4563" y="5865548"/>
            <a:ext cx="334486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 descr="Oulun kaupunginkirjaston logo.">
            <a:extLst>
              <a:ext uri="{FF2B5EF4-FFF2-40B4-BE49-F238E27FC236}">
                <a16:creationId xmlns:a16="http://schemas.microsoft.com/office/drawing/2014/main" id="{4F9F30C3-54AE-47B4-8555-E59C03B76D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2473" y="5687543"/>
            <a:ext cx="1255232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938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71601"/>
            <a:ext cx="12192000" cy="41148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8616" y="5934820"/>
            <a:ext cx="7313860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155A335D-2808-44D7-8E41-ED2D8043CB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  <p:pic>
        <p:nvPicPr>
          <p:cNvPr id="8" name="Kuva 7" descr="Oulun kaupunginkirjaston logo.">
            <a:extLst>
              <a:ext uri="{FF2B5EF4-FFF2-40B4-BE49-F238E27FC236}">
                <a16:creationId xmlns:a16="http://schemas.microsoft.com/office/drawing/2014/main" id="{B9A9B467-3FB3-42C9-AAE1-7B95B8F984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887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1371601"/>
            <a:ext cx="10584180" cy="41148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8616" y="5934820"/>
            <a:ext cx="7313860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BF71B0BA-796A-440B-9A6E-ED3220EB19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  <p:pic>
        <p:nvPicPr>
          <p:cNvPr id="8" name="Kuva 7" descr="Oulun kaupunginkirjaston logo.">
            <a:extLst>
              <a:ext uri="{FF2B5EF4-FFF2-40B4-BE49-F238E27FC236}">
                <a16:creationId xmlns:a16="http://schemas.microsoft.com/office/drawing/2014/main" id="{7FBBC62F-A6FF-4D7D-9D36-E6444233EC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89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1371601"/>
            <a:ext cx="4896365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653" y="4549141"/>
            <a:ext cx="4982762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2010" y="1371601"/>
            <a:ext cx="4869081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1797" y="4549141"/>
            <a:ext cx="4922737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63330" y="5934820"/>
            <a:ext cx="7289146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8A77F652-86F5-4BED-A22A-3580E611E7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  <p:pic>
        <p:nvPicPr>
          <p:cNvPr id="13" name="Kuva 12" descr="Oulun kaupunginkirjaston logo.">
            <a:extLst>
              <a:ext uri="{FF2B5EF4-FFF2-40B4-BE49-F238E27FC236}">
                <a16:creationId xmlns:a16="http://schemas.microsoft.com/office/drawing/2014/main" id="{01792861-2987-46D0-94ED-DBE0D62C16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30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3633536"/>
            <a:ext cx="10633321" cy="581659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653" y="4549141"/>
            <a:ext cx="4982762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697833"/>
            <a:ext cx="4896365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1797" y="4549141"/>
            <a:ext cx="4922737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2010" y="697833"/>
            <a:ext cx="4869081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7470" y="5934820"/>
            <a:ext cx="7215006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4D2F779D-CF7C-467B-BE6D-D357E4FD3E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  <p:pic>
        <p:nvPicPr>
          <p:cNvPr id="13" name="Kuva 12" descr="Oulun kaupunginkirjaston logo.">
            <a:extLst>
              <a:ext uri="{FF2B5EF4-FFF2-40B4-BE49-F238E27FC236}">
                <a16:creationId xmlns:a16="http://schemas.microsoft.com/office/drawing/2014/main" id="{105E960B-7582-4EC2-BB2F-CB32D13920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9" y="5855152"/>
            <a:ext cx="2220957" cy="4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9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18DAED1-DD14-BF4A-B88C-E1C96F94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58CEF64-9781-D945-9720-99CE85F39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101579-0DA9-4049-AC13-EF6FA335B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13851BC7-B432-4747-9742-70043FBB6BD1}" type="datetime1">
              <a:rPr lang="fi-FI" smtClean="0"/>
              <a:t>24.4.2025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5F9E72-400B-824D-91AE-6E5C40C7F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1DABDF-68E5-1744-9D23-F69A2F2C7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69C2F4FE-713B-884F-B5BF-63AA24B8D1F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187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62" r:id="rId14"/>
    <p:sldLayoutId id="2147483663" r:id="rId15"/>
    <p:sldLayoutId id="2147483650" r:id="rId16"/>
    <p:sldLayoutId id="2147483651" r:id="rId17"/>
    <p:sldLayoutId id="2147483664" r:id="rId18"/>
    <p:sldLayoutId id="2147483665" r:id="rId19"/>
    <p:sldLayoutId id="2147483666" r:id="rId20"/>
    <p:sldLayoutId id="2147483667" r:id="rId21"/>
    <p:sldLayoutId id="2147483670" r:id="rId22"/>
    <p:sldLayoutId id="2147483668" r:id="rId23"/>
    <p:sldLayoutId id="2147483669" r:id="rId24"/>
    <p:sldLayoutId id="2147483677" r:id="rId25"/>
    <p:sldLayoutId id="2147483673" r:id="rId26"/>
    <p:sldLayoutId id="2147483675" r:id="rId27"/>
    <p:sldLayoutId id="2147483674" r:id="rId28"/>
    <p:sldLayoutId id="2147483676" r:id="rId29"/>
    <p:sldLayoutId id="2147483678" r:id="rId30"/>
    <p:sldLayoutId id="2147483679" r:id="rId31"/>
    <p:sldLayoutId id="2147483680" r:id="rId32"/>
    <p:sldLayoutId id="2147483681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oph.fi/fi/tilastot-ja-julkaisut/julkaisut/lukutaitostrategia-2030-selkokielella" TargetMode="Externa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uti.finna.fi/themes/custom/files/v%C3%A4syneiden%20pohjoinen%20lukuhaaste%2024.pdf" TargetMode="External"/><Relationship Id="rId2" Type="http://schemas.openxmlformats.org/officeDocument/2006/relationships/hyperlink" Target="https://tapahtumat.munoulu.fi/fi-FI/page/653a2ec1cb026a7fead86983?source_widget_id=64218d31efec3f508049b382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selkokeskus.fi/wp-content/uploads/2023/04/Ohjaajan-opas_Lukuiloa_Final.pdf" TargetMode="Externa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jaana.marsynaho@ouka.f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18157C-B0E6-12F0-8C40-2CC926278A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Segoe UI"/>
                <a:cs typeface="Segoe UI"/>
              </a:rPr>
              <a:t>Ahaa! - Kirjasto aikuisten lukutaidon tukena</a:t>
            </a:r>
            <a:endParaRPr lang="fi-FI" dirty="0"/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E879EB3E-C176-3A83-096D-25FEC0DB17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Jaana Märsynaho</a:t>
            </a:r>
          </a:p>
        </p:txBody>
      </p:sp>
    </p:spTree>
    <p:extLst>
      <p:ext uri="{BB962C8B-B14F-4D97-AF65-F5344CB8AC3E}">
        <p14:creationId xmlns:p14="http://schemas.microsoft.com/office/powerpoint/2010/main" val="1817712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7E538CF0-7F30-469C-81D9-04CA6998F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Segoe UI"/>
                <a:cs typeface="Segoe UI"/>
              </a:rPr>
              <a:t>Mikä Ahaa-hanke?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1F4B3DED-0508-4DE5-90CA-478242BA3D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9801542" cy="297478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i-FI" sz="1600" dirty="0">
                <a:latin typeface="Segoe UI"/>
                <a:cs typeface="Segoe UI"/>
              </a:rPr>
              <a:t>Hankkeen tavoitteena on monilukutaidon tukeminen ja kirjaston palvelujen kehittäminen aikuisille, joiden lukutaito vaatii tsemppiä tai tukea. Kirjaston lukutaitotyötä ja palveluja aikuisille kehitetään yhdessä muiden toimijoiden ja kohderyhmien kanssa.</a:t>
            </a:r>
            <a:endParaRPr lang="fi-FI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i-FI" sz="1600" dirty="0">
                <a:latin typeface="Segoe UI"/>
                <a:cs typeface="Segoe UI"/>
              </a:rPr>
              <a:t>Hanke toteutetaan 1.4.2023–30.6.2025 yhteistyössä Raahen kaupunginkirjaston kanssa. Muita kumppaneita ovat Erilaisten oppijoiden liitto, Pohjoisen moninaiset oppijat ja Raahen Psyyke. </a:t>
            </a:r>
            <a:endParaRPr lang="fi-FI"/>
          </a:p>
          <a:p>
            <a:r>
              <a:rPr lang="fi-FI" sz="1600" dirty="0">
                <a:latin typeface="Segoe UI"/>
                <a:cs typeface="Segoe UI"/>
              </a:rPr>
              <a:t>Pohjois-Suomen aluehallintovirasto myönsi hankkeelle valtionavustusta 50 000 euroa, mikä on 80 % hankkeen kokonaiskustannuksista. </a:t>
            </a:r>
            <a:endParaRPr lang="fi-FI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fi-FI" sz="1600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FB00702E-D23B-4434-8A9B-26B21DFA4C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82D4F30-7F52-450E-A25F-38D440EB6A3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225213" y="3697288"/>
            <a:ext cx="966787" cy="365125"/>
          </a:xfrm>
        </p:spPr>
        <p:txBody>
          <a:bodyPr/>
          <a:lstStyle/>
          <a:p>
            <a:fld id="{13851BC7-B432-4747-9742-70043FBB6BD1}" type="datetime1">
              <a:rPr lang="fi-FI" smtClean="0"/>
              <a:pPr/>
              <a:t>24.4.2025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1669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>
            <a:normAutofit/>
          </a:bodyPr>
          <a:lstStyle/>
          <a:p>
            <a:r>
              <a:rPr lang="fi-FI"/>
              <a:t>Ohjausryhmä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1700" kern="100" dirty="0">
                <a:latin typeface="Segoe UI"/>
                <a:cs typeface="Segoe UI"/>
              </a:rPr>
              <a:t>pj. Mervi Vaara/Mikko Paajala, </a:t>
            </a:r>
            <a:br>
              <a:rPr lang="fi-FI" sz="1700" kern="100" dirty="0">
                <a:latin typeface="Segoe UI"/>
                <a:cs typeface="Segoe UI"/>
              </a:rPr>
            </a:br>
            <a:r>
              <a:rPr lang="fi-FI" sz="1700" kern="100" dirty="0">
                <a:latin typeface="Segoe UI"/>
                <a:cs typeface="Segoe UI"/>
              </a:rPr>
              <a:t>palvelupäällikkö (Oulu) </a:t>
            </a:r>
            <a:endParaRPr lang="fi-FI" sz="1700" dirty="0"/>
          </a:p>
          <a:p>
            <a:r>
              <a:rPr lang="fi-FI" sz="1700" kern="100" dirty="0">
                <a:latin typeface="Segoe UI"/>
                <a:cs typeface="Segoe UI"/>
              </a:rPr>
              <a:t>Arja Nevala, palvelupäällikkö (Raahe) </a:t>
            </a:r>
            <a:endParaRPr lang="fi-FI" sz="1700" dirty="0">
              <a:latin typeface="Segoe UI"/>
              <a:cs typeface="Segoe UI"/>
            </a:endParaRPr>
          </a:p>
          <a:p>
            <a:r>
              <a:rPr lang="fi-FI" sz="1700" kern="100" dirty="0">
                <a:latin typeface="Segoe UI"/>
                <a:cs typeface="Segoe UI"/>
              </a:rPr>
              <a:t>Jouni Pääkkölä, kirjastopalvelujohtaja (Oulu)</a:t>
            </a:r>
            <a:endParaRPr lang="fi-FI" sz="1700" dirty="0">
              <a:latin typeface="Segoe UI"/>
              <a:cs typeface="Segoe UI"/>
            </a:endParaRPr>
          </a:p>
          <a:p>
            <a:r>
              <a:rPr lang="fi-FI" sz="1700" kern="100" dirty="0">
                <a:latin typeface="Segoe UI"/>
                <a:cs typeface="Segoe UI"/>
              </a:rPr>
              <a:t>Anna Kippola (Raahe)</a:t>
            </a:r>
          </a:p>
          <a:p>
            <a:r>
              <a:rPr lang="fi-FI" sz="1700" kern="100" dirty="0">
                <a:latin typeface="Segoe UI"/>
                <a:cs typeface="Segoe UI"/>
              </a:rPr>
              <a:t>Outi Lintula</a:t>
            </a:r>
            <a:endParaRPr lang="fi-FI" sz="1700" dirty="0">
              <a:latin typeface="Segoe UI"/>
              <a:cs typeface="Segoe UI"/>
            </a:endParaRPr>
          </a:p>
          <a:p>
            <a:r>
              <a:rPr lang="fi-FI" sz="1700" kern="100" dirty="0">
                <a:latin typeface="Segoe UI"/>
                <a:cs typeface="Segoe UI"/>
              </a:rPr>
              <a:t>Reija Loukusa-Ahonen</a:t>
            </a:r>
            <a:endParaRPr lang="fi-FI" sz="1700" dirty="0">
              <a:latin typeface="Segoe UI"/>
              <a:cs typeface="Segoe UI"/>
            </a:endParaRPr>
          </a:p>
          <a:p>
            <a:r>
              <a:rPr lang="fi-FI" sz="1700" kern="100" dirty="0">
                <a:latin typeface="Segoe UI"/>
                <a:cs typeface="Segoe UI"/>
              </a:rPr>
              <a:t>Anne Vesala/Kasperi </a:t>
            </a:r>
            <a:r>
              <a:rPr lang="fi-FI" sz="1700" kern="100" dirty="0" err="1">
                <a:latin typeface="Segoe UI"/>
                <a:cs typeface="Segoe UI"/>
              </a:rPr>
              <a:t>Elkki</a:t>
            </a:r>
            <a:endParaRPr lang="fi-FI" sz="1700" dirty="0">
              <a:latin typeface="Segoe UI"/>
              <a:cs typeface="Segoe UI"/>
            </a:endParaRPr>
          </a:p>
          <a:p>
            <a:endParaRPr lang="fi-FI" sz="1600" kern="100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AF78467-42D6-B37E-1E6F-083B408EB2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3902" y="5952363"/>
            <a:ext cx="2946656" cy="38285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21026EE-B840-6133-8A96-D089519878BC}"/>
              </a:ext>
            </a:extLst>
          </p:cNvPr>
          <p:cNvSpPr txBox="1"/>
          <p:nvPr/>
        </p:nvSpPr>
        <p:spPr>
          <a:xfrm>
            <a:off x="6096000" y="2491740"/>
            <a:ext cx="5707224" cy="15260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fi-FI" sz="1700" b="1" kern="100" dirty="0"/>
              <a:t>Yhteistyökumppanit:</a:t>
            </a:r>
            <a:r>
              <a:rPr lang="fi-FI" sz="1700" kern="100" dirty="0"/>
              <a:t> </a:t>
            </a:r>
            <a:br>
              <a:rPr lang="fi-FI" sz="1700" kern="100" dirty="0"/>
            </a:br>
            <a:r>
              <a:rPr lang="fi-FI" sz="1700" kern="100" dirty="0"/>
              <a:t>Marjo Huotari (Raahen Psyyke ry)</a:t>
            </a:r>
            <a:endParaRPr lang="fi-FI" sz="1700" kern="100" dirty="0">
              <a:cs typeface="Segoe UI"/>
            </a:endParaRP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fi-FI" sz="1700" kern="100" dirty="0"/>
              <a:t>Helena Nykänen (POMO – Pohjoisen moninaiset oppijat ry)</a:t>
            </a:r>
            <a:endParaRPr lang="fi-FI" sz="1700" kern="100" dirty="0">
              <a:cs typeface="Segoe UI"/>
            </a:endParaRP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fi-FI" sz="1700" kern="100" dirty="0"/>
              <a:t>Heli Turja (EO-liitto) </a:t>
            </a:r>
            <a:endParaRPr lang="fi-FI" sz="170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69660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3AE49-A557-09E6-5619-9406A177E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BA0D3D-7D53-5C79-EE31-F28A0E419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>
            <a:normAutofit/>
          </a:bodyPr>
          <a:lstStyle/>
          <a:p>
            <a:r>
              <a:rPr lang="fi-FI"/>
              <a:t>Kaikki lukeminen on lukemista!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7B55358-7A8C-9460-C61E-74EF73AD4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3871" y="2280858"/>
            <a:ext cx="4941432" cy="38586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fi-FI" kern="100" dirty="0">
                <a:latin typeface="Segoe UI"/>
                <a:cs typeface="Segoe UI"/>
              </a:rPr>
              <a:t>Monilukutaito eli taito lukea monenlaisia erilaisia tekstejä ja arvioida niitä lähdekritiikin keinoin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Nivoutuu digitaitoihin ja kysymyksiin: </a:t>
            </a:r>
            <a:br>
              <a:rPr lang="fi-FI" kern="100" dirty="0">
                <a:latin typeface="Segoe UI"/>
                <a:cs typeface="Segoe UI"/>
              </a:rPr>
            </a:br>
            <a:r>
              <a:rPr lang="fi-FI" kern="100" dirty="0">
                <a:latin typeface="Segoe UI"/>
                <a:cs typeface="Segoe UI"/>
              </a:rPr>
              <a:t>Miten erottaa oikea tieto valheellisesta tiedosta? </a:t>
            </a:r>
            <a:br>
              <a:rPr lang="fi-FI" kern="100" dirty="0">
                <a:latin typeface="Segoe UI"/>
                <a:cs typeface="Segoe UI"/>
              </a:rPr>
            </a:br>
            <a:br>
              <a:rPr lang="fi-FI" kern="100" dirty="0">
                <a:latin typeface="Segoe UI"/>
                <a:cs typeface="Segoe UI"/>
              </a:rPr>
            </a:br>
            <a:r>
              <a:rPr lang="fi-FI" kern="100" dirty="0">
                <a:latin typeface="Segoe UI"/>
                <a:cs typeface="Segoe UI"/>
              </a:rPr>
              <a:t>Miten tunnistaa vaikuttamisen keinoja ja  tiedostaa niiden vaikutus omaan ajatteluun ja mielipiteisiin? </a:t>
            </a:r>
            <a:endParaRPr lang="fi-FI" kern="100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endParaRPr lang="fi-FI" kern="100" dirty="0">
              <a:latin typeface="Segoe UI"/>
              <a:cs typeface="Segoe UI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fi-FI" kern="100" dirty="0">
              <a:latin typeface="Segoe UI"/>
              <a:cs typeface="Segoe UI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fi-FI" kern="100" dirty="0"/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Calibri" panose="020B0604020202020204" pitchFamily="34" charset="0"/>
              <a:buChar char="-"/>
            </a:pPr>
            <a:endParaRPr lang="fi-FI" kern="100" dirty="0">
              <a:effectLst/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Calibri" panose="020B0604020202020204" pitchFamily="34" charset="0"/>
              <a:buChar char="-"/>
            </a:pPr>
            <a:endParaRPr lang="fi-FI" dirty="0">
              <a:effectLst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fi-FI" kern="1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fi-FI" kern="1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fi-FI" kern="100" dirty="0"/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fi-FI" kern="100" dirty="0"/>
          </a:p>
        </p:txBody>
      </p:sp>
      <p:pic>
        <p:nvPicPr>
          <p:cNvPr id="4" name="Kuva 3" descr="Mies kuuntelee kuulokkeilla, puhelin kädessä.">
            <a:extLst>
              <a:ext uri="{FF2B5EF4-FFF2-40B4-BE49-F238E27FC236}">
                <a16:creationId xmlns:a16="http://schemas.microsoft.com/office/drawing/2014/main" id="{DE8591FA-7F2C-8729-D2FA-EA4670CE90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497782" y="10"/>
            <a:ext cx="5694218" cy="6857989"/>
          </a:xfrm>
          <a:prstGeom prst="rect">
            <a:avLst/>
          </a:prstGeom>
          <a:noFill/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56D1C56-40CE-9CC7-9660-5C7D6C54B2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3902" y="5952363"/>
            <a:ext cx="2946656" cy="38285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841F476-BEFB-61DB-0C9C-209DB0D07D58}"/>
              </a:ext>
            </a:extLst>
          </p:cNvPr>
          <p:cNvSpPr txBox="1"/>
          <p:nvPr/>
        </p:nvSpPr>
        <p:spPr>
          <a:xfrm>
            <a:off x="11049000" y="659130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>
                <a:solidFill>
                  <a:srgbClr val="FFFFFF"/>
                </a:solidFill>
                <a:cs typeface="Segoe UI"/>
              </a:rPr>
              <a:t>Kuva: Pixabay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084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BD126-32AA-BF17-B722-2FE56E8BD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henkilö, sisä-, teksti, kannettava tietokone&#10;&#10;Tekoälyn luoma sisältö voi olla virheellistä.">
            <a:extLst>
              <a:ext uri="{FF2B5EF4-FFF2-40B4-BE49-F238E27FC236}">
                <a16:creationId xmlns:a16="http://schemas.microsoft.com/office/drawing/2014/main" id="{E8E9CF11-F258-8037-888A-25AC45008F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45CBFD9-11D5-4008-7EF2-38C4B779D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4752" y="868130"/>
            <a:ext cx="8211671" cy="1129553"/>
          </a:xfrm>
        </p:spPr>
        <p:txBody>
          <a:bodyPr anchor="b">
            <a:normAutofit/>
          </a:bodyPr>
          <a:lstStyle/>
          <a:p>
            <a:r>
              <a:rPr lang="fi-FI" dirty="0"/>
              <a:t>Taustaa</a:t>
            </a:r>
          </a:p>
        </p:txBody>
      </p:sp>
    </p:spTree>
    <p:extLst>
      <p:ext uri="{BB962C8B-B14F-4D97-AF65-F5344CB8AC3E}">
        <p14:creationId xmlns:p14="http://schemas.microsoft.com/office/powerpoint/2010/main" val="2750800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595B3-D2B5-AC34-E5D2-600FEC306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17718D-944B-6E57-4BDC-E891EE62C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/>
              <a:t>Kirjastolaki</a:t>
            </a:r>
            <a:endParaRPr lang="fi-FI" dirty="0"/>
          </a:p>
        </p:txBody>
      </p:sp>
      <p:pic>
        <p:nvPicPr>
          <p:cNvPr id="3" name="Kuva 2" descr="Kuva, joka sisältää kohteen teksti, kuvakaappaus, Fontti, dokumentti&#10;&#10;Tekoälyn luoma sisältö voi olla virheellistä.">
            <a:extLst>
              <a:ext uri="{FF2B5EF4-FFF2-40B4-BE49-F238E27FC236}">
                <a16:creationId xmlns:a16="http://schemas.microsoft.com/office/drawing/2014/main" id="{8D554421-8055-9861-AEC1-6740CCD0D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557" y="884903"/>
            <a:ext cx="8400094" cy="5292060"/>
          </a:xfrm>
          <a:prstGeom prst="rect">
            <a:avLst/>
          </a:prstGeom>
          <a:noFill/>
        </p:spPr>
      </p:pic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A44E216D-C35B-F29B-A5EF-7DF546CF4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E915719C-C0B1-0442-A41F-D134B78B6185}" type="datetime1">
              <a:rPr lang="fi-FI" smtClean="0"/>
              <a:pPr>
                <a:spcAft>
                  <a:spcPts val="600"/>
                </a:spcAft>
              </a:pPr>
              <a:t>24.4.2025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1943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C7A06-3248-6816-FB60-636EE77F5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1BA2C7-0D7A-4C8F-0508-1D55FEB6F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anchor="t">
            <a:normAutofit/>
          </a:bodyPr>
          <a:lstStyle/>
          <a:p>
            <a:r>
              <a:rPr lang="fi-FI"/>
              <a:t>Miksi lukutaito on tärkeä?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795943-67C7-B2C0-032F-B8E7031153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9097" y="2059940"/>
            <a:ext cx="4935437" cy="34954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Segoe UI"/>
                <a:cs typeface="Segoe UI"/>
                <a:hlinkClick r:id="rId2"/>
              </a:rPr>
              <a:t>Kansallinen lukutaitostrategia 2030:</a:t>
            </a:r>
            <a:r>
              <a:rPr lang="en-US" dirty="0">
                <a:latin typeface="Segoe UI"/>
                <a:cs typeface="Segoe UI"/>
              </a:rPr>
              <a:t> </a:t>
            </a:r>
            <a:endParaRPr lang="fi-FI" dirty="0">
              <a:latin typeface="Segoe UI"/>
              <a:cs typeface="Segoe UI"/>
            </a:endParaRPr>
          </a:p>
          <a:p>
            <a:r>
              <a:rPr lang="en-US" dirty="0" err="1">
                <a:latin typeface="Segoe UI"/>
                <a:cs typeface="Segoe UI"/>
              </a:rPr>
              <a:t>Jokaisella</a:t>
            </a:r>
            <a:r>
              <a:rPr lang="en-US" dirty="0">
                <a:latin typeface="Segoe UI"/>
                <a:cs typeface="Segoe UI"/>
              </a:rPr>
              <a:t> on </a:t>
            </a:r>
            <a:r>
              <a:rPr lang="en-US" dirty="0" err="1">
                <a:latin typeface="Segoe UI"/>
                <a:cs typeface="Segoe UI"/>
              </a:rPr>
              <a:t>oikeus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lukutaitoon</a:t>
            </a:r>
            <a:r>
              <a:rPr lang="en-US" dirty="0">
                <a:latin typeface="Segoe UI"/>
                <a:cs typeface="Segoe UI"/>
              </a:rPr>
              <a:t> ja </a:t>
            </a:r>
            <a:r>
              <a:rPr lang="en-US" dirty="0" err="1">
                <a:latin typeface="Segoe UI"/>
                <a:cs typeface="Segoe UI"/>
              </a:rPr>
              <a:t>jatkuvaan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oppimiseen</a:t>
            </a:r>
            <a:r>
              <a:rPr lang="en-US" dirty="0">
                <a:latin typeface="Segoe UI"/>
                <a:cs typeface="Segoe UI"/>
              </a:rPr>
              <a:t>. </a:t>
            </a:r>
            <a:endParaRPr lang="en-US" dirty="0"/>
          </a:p>
          <a:p>
            <a:pPr marL="285750" indent="-285750">
              <a:buChar char="•"/>
            </a:pPr>
            <a:r>
              <a:rPr lang="en-US" dirty="0" err="1">
                <a:latin typeface="Segoe UI"/>
                <a:cs typeface="Segoe UI"/>
              </a:rPr>
              <a:t>Mahdollistaa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yhteiskunnan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täysivaltaisen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jäsenyyden</a:t>
            </a:r>
            <a:r>
              <a:rPr lang="en-US" dirty="0">
                <a:latin typeface="Segoe UI"/>
                <a:cs typeface="Segoe UI"/>
              </a:rPr>
              <a:t> </a:t>
            </a:r>
          </a:p>
          <a:p>
            <a:pPr marL="285750" indent="-285750">
              <a:buChar char="•"/>
            </a:pPr>
            <a:r>
              <a:rPr lang="en-US" dirty="0" err="1">
                <a:latin typeface="Segoe UI"/>
                <a:cs typeface="Segoe UI"/>
              </a:rPr>
              <a:t>Antaa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mahdollisuuden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osallistua</a:t>
            </a:r>
            <a:r>
              <a:rPr lang="en-US" dirty="0">
                <a:latin typeface="Segoe UI"/>
                <a:cs typeface="Segoe UI"/>
              </a:rPr>
              <a:t> ja </a:t>
            </a:r>
            <a:r>
              <a:rPr lang="en-US" dirty="0" err="1">
                <a:latin typeface="Segoe UI"/>
                <a:cs typeface="Segoe UI"/>
              </a:rPr>
              <a:t>vaikuttaa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itseään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koskeviin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asioihin</a:t>
            </a:r>
            <a:r>
              <a:rPr lang="en-US" dirty="0">
                <a:latin typeface="Segoe UI"/>
                <a:cs typeface="Segoe UI"/>
              </a:rPr>
              <a:t> </a:t>
            </a:r>
          </a:p>
          <a:p>
            <a:pPr marL="285750" indent="-285750">
              <a:buChar char="•"/>
            </a:pPr>
            <a:r>
              <a:rPr lang="en-US" dirty="0" err="1">
                <a:latin typeface="Segoe UI"/>
                <a:cs typeface="Segoe UI"/>
              </a:rPr>
              <a:t>Lukutaitoinen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ihminen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pystyy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ymmärtämään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itseään</a:t>
            </a:r>
            <a:r>
              <a:rPr lang="en-US" dirty="0">
                <a:latin typeface="Segoe UI"/>
                <a:cs typeface="Segoe UI"/>
              </a:rPr>
              <a:t> ja </a:t>
            </a:r>
            <a:r>
              <a:rPr lang="en-US" dirty="0" err="1">
                <a:latin typeface="Segoe UI"/>
                <a:cs typeface="Segoe UI"/>
              </a:rPr>
              <a:t>tekemään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itsensä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ymmärretyksi</a:t>
            </a:r>
            <a:r>
              <a:rPr lang="en-US" dirty="0">
                <a:latin typeface="Segoe UI"/>
                <a:cs typeface="Segoe UI"/>
              </a:rPr>
              <a:t> ja </a:t>
            </a:r>
            <a:r>
              <a:rPr lang="en-US" dirty="0" err="1">
                <a:latin typeface="Segoe UI"/>
                <a:cs typeface="Segoe UI"/>
              </a:rPr>
              <a:t>näkyväksi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osaksi</a:t>
            </a:r>
            <a:r>
              <a:rPr lang="en-US" dirty="0">
                <a:latin typeface="Segoe UI"/>
                <a:cs typeface="Segoe UI"/>
              </a:rPr>
              <a:t> </a:t>
            </a:r>
            <a:r>
              <a:rPr lang="en-US" dirty="0" err="1">
                <a:latin typeface="Segoe UI"/>
                <a:cs typeface="Segoe UI"/>
              </a:rPr>
              <a:t>yhteiskuntaa</a:t>
            </a:r>
            <a:r>
              <a:rPr lang="en-US" dirty="0">
                <a:latin typeface="Segoe UI"/>
                <a:cs typeface="Segoe UI"/>
              </a:rPr>
              <a:t> </a:t>
            </a:r>
          </a:p>
        </p:txBody>
      </p:sp>
      <p:pic>
        <p:nvPicPr>
          <p:cNvPr id="4" name="Kuva 3" descr="Lukutaitostrategian kansikuva, puu, jonka oksilla on kirjoja ja ihmisiä.">
            <a:extLst>
              <a:ext uri="{FF2B5EF4-FFF2-40B4-BE49-F238E27FC236}">
                <a16:creationId xmlns:a16="http://schemas.microsoft.com/office/drawing/2014/main" id="{DC5A1288-346B-70F3-2FDB-3BF5FBAC2D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20" y="1"/>
            <a:ext cx="5703356" cy="6858000"/>
          </a:xfrm>
          <a:prstGeom prst="rect">
            <a:avLst/>
          </a:prstGeom>
          <a:noFill/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BAE98FB9-C7E8-A2F2-DC10-C60833F3DB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34563" y="5865548"/>
            <a:ext cx="3344868" cy="38285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29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>
            <a:normAutofit/>
          </a:bodyPr>
          <a:lstStyle/>
          <a:p>
            <a:r>
              <a:rPr lang="fi-FI">
                <a:latin typeface="Segoe UI"/>
                <a:cs typeface="Segoe UI"/>
              </a:rPr>
              <a:t>Lukutaidon tilanne</a:t>
            </a:r>
            <a:br>
              <a:rPr lang="fi-FI">
                <a:latin typeface="Segoe UI"/>
                <a:cs typeface="Segoe UI"/>
              </a:rPr>
            </a:b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4539" y="2059940"/>
            <a:ext cx="4941432" cy="402888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Suomalaisten lukutaito keskimäärin hyvä, mutta erityisesti nuorten lukutaito on heikentynyt 2000-luvulla selvästi</a:t>
            </a:r>
            <a:endParaRPr lang="en-US" sz="1600" kern="100" dirty="0">
              <a:latin typeface="Segoe UI"/>
              <a:cs typeface="Segoe U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Aleksis </a:t>
            </a:r>
            <a:r>
              <a:rPr lang="fi-FI" sz="1600" kern="100" dirty="0" err="1">
                <a:latin typeface="Segoe UI"/>
                <a:cs typeface="Segoe UI"/>
              </a:rPr>
              <a:t>Salusjärvi</a:t>
            </a:r>
            <a:r>
              <a:rPr lang="fi-FI" sz="1600" kern="100" dirty="0">
                <a:latin typeface="Segoe UI"/>
                <a:cs typeface="Segoe UI"/>
              </a:rPr>
              <a:t>: “lukutaito on eloonjäämistaito”</a:t>
            </a:r>
            <a:br>
              <a:rPr lang="fi-FI" sz="1600" kern="100" dirty="0">
                <a:latin typeface="Segoe UI"/>
                <a:cs typeface="Segoe UI"/>
              </a:rPr>
            </a:br>
            <a:r>
              <a:rPr lang="fi-FI" sz="1600" kern="100" dirty="0">
                <a:latin typeface="Segoe UI"/>
                <a:cs typeface="Segoe UI"/>
              </a:rPr>
              <a:t>745 000 suomalaisella ongelmia peruslukutaidon kanssa</a:t>
            </a:r>
            <a:br>
              <a:rPr lang="fi-FI" sz="1600" kern="100" dirty="0">
                <a:latin typeface="Segoe UI"/>
                <a:cs typeface="Segoe UI"/>
              </a:rPr>
            </a:br>
            <a:r>
              <a:rPr lang="fi-FI" sz="1600" kern="100" dirty="0">
                <a:latin typeface="Segoe UI"/>
                <a:cs typeface="Segoe UI"/>
              </a:rPr>
              <a:t>13,5 % suomalaisista matala lukutaito</a:t>
            </a:r>
            <a:br>
              <a:rPr lang="fi-FI" sz="1600" kern="100" dirty="0">
                <a:latin typeface="Segoe UI"/>
                <a:cs typeface="Segoe UI"/>
              </a:rPr>
            </a:br>
            <a:r>
              <a:rPr lang="fi-FI" sz="1600" kern="100" dirty="0">
                <a:latin typeface="Segoe UI"/>
                <a:cs typeface="Segoe UI"/>
              </a:rPr>
              <a:t>10-20%:</a:t>
            </a:r>
            <a:r>
              <a:rPr lang="fi-FI" sz="1600" kern="100" dirty="0" err="1">
                <a:latin typeface="Segoe UI"/>
                <a:cs typeface="Segoe UI"/>
              </a:rPr>
              <a:t>lla</a:t>
            </a:r>
            <a:r>
              <a:rPr lang="fi-FI" sz="1600" kern="100" dirty="0">
                <a:latin typeface="Segoe UI"/>
                <a:cs typeface="Segoe UI"/>
              </a:rPr>
              <a:t> väestöstä erilaisia oppimisvaikeuksia Arviolta 11-14% väestöstä tarvitsee selkokieltä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Lukeminen vähenee ja suhtautuminen lukemiseen on muuttunut kielteisemmäksi</a:t>
            </a:r>
            <a:endParaRPr lang="fi-FI" dirty="0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Lukutaito on myös polarisoitunut, sosioekonomisen taustan vaikutus</a:t>
            </a:r>
            <a:endParaRPr lang="en-US" sz="1600" kern="100" dirty="0">
              <a:latin typeface="Segoe UI"/>
              <a:cs typeface="Segoe U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Kadonnut keskittymiskyky</a:t>
            </a:r>
            <a:endParaRPr lang="en-US" sz="1600" kern="100" dirty="0">
              <a:latin typeface="Segoe UI"/>
              <a:cs typeface="Segoe UI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endParaRPr lang="fi-FI" kern="100" dirty="0"/>
          </a:p>
          <a:p>
            <a:pPr marL="285750" indent="-285750">
              <a:buChar char="•"/>
            </a:pPr>
            <a:endParaRPr lang="fi-FI" kern="100" dirty="0"/>
          </a:p>
          <a:p>
            <a:pPr marL="285750">
              <a:spcBef>
                <a:spcPts val="600"/>
              </a:spcBef>
              <a:spcAft>
                <a:spcPts val="1200"/>
              </a:spcAft>
            </a:pPr>
            <a:endParaRPr lang="fi-FI" sz="1100" i="1" kern="100" dirty="0"/>
          </a:p>
        </p:txBody>
      </p:sp>
      <p:sp>
        <p:nvSpPr>
          <p:cNvPr id="67" name="Text Placeholder 4">
            <a:extLst>
              <a:ext uri="{FF2B5EF4-FFF2-40B4-BE49-F238E27FC236}">
                <a16:creationId xmlns:a16="http://schemas.microsoft.com/office/drawing/2014/main" id="{FD57AF5F-E398-EDA0-967A-6E0F9CCE7E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3902" y="5952363"/>
            <a:ext cx="2946656" cy="38285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4E02E52-40FE-6AA4-2CEF-E18EC99C708E}"/>
              </a:ext>
            </a:extLst>
          </p:cNvPr>
          <p:cNvSpPr txBox="1"/>
          <p:nvPr/>
        </p:nvSpPr>
        <p:spPr>
          <a:xfrm>
            <a:off x="11039216" y="6595000"/>
            <a:ext cx="1641565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>
                <a:solidFill>
                  <a:schemeClr val="bg1"/>
                </a:solidFill>
                <a:cs typeface="Segoe UI"/>
              </a:rPr>
              <a:t>Kuva: </a:t>
            </a:r>
            <a:r>
              <a:rPr lang="fi-FI" sz="1100" i="1" err="1">
                <a:solidFill>
                  <a:schemeClr val="bg1"/>
                </a:solidFill>
                <a:cs typeface="Segoe UI"/>
              </a:rPr>
              <a:t>Pixabay</a:t>
            </a:r>
            <a:endParaRPr lang="fi-FI" sz="1100" i="1">
              <a:solidFill>
                <a:schemeClr val="bg1"/>
              </a:solidFill>
              <a:cs typeface="Segoe UI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E9B9C36-9262-E67F-C380-BCADEA5228D5}"/>
              </a:ext>
            </a:extLst>
          </p:cNvPr>
          <p:cNvSpPr txBox="1"/>
          <p:nvPr/>
        </p:nvSpPr>
        <p:spPr>
          <a:xfrm>
            <a:off x="826718" y="1562001"/>
            <a:ext cx="222223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>
                <a:cs typeface="Segoe UI"/>
              </a:rPr>
              <a:t>Lähde: Kuntoutussäätiö</a:t>
            </a:r>
            <a:endParaRPr lang="fi-FI"/>
          </a:p>
        </p:txBody>
      </p:sp>
      <p:pic>
        <p:nvPicPr>
          <p:cNvPr id="5" name="Kuva 4" descr="Kuvassa toimistotarvikkeita, kannettava tietokone ja kirja.">
            <a:extLst>
              <a:ext uri="{FF2B5EF4-FFF2-40B4-BE49-F238E27FC236}">
                <a16:creationId xmlns:a16="http://schemas.microsoft.com/office/drawing/2014/main" id="{01A3F1A5-10C4-5DC1-1D3A-DB79793CD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425" y="2583"/>
            <a:ext cx="5139625" cy="6839918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FC5645B1-9392-2B0E-D3DA-1CFC14119CBD}"/>
              </a:ext>
            </a:extLst>
          </p:cNvPr>
          <p:cNvSpPr txBox="1"/>
          <p:nvPr/>
        </p:nvSpPr>
        <p:spPr>
          <a:xfrm>
            <a:off x="11049000" y="659130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>
                <a:solidFill>
                  <a:srgbClr val="FFFFFF"/>
                </a:solidFill>
                <a:cs typeface="Segoe UI"/>
              </a:rPr>
              <a:t>Kuva: Pixabay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9318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>
            <a:normAutofit/>
          </a:bodyPr>
          <a:lstStyle/>
          <a:p>
            <a:r>
              <a:rPr lang="fi-FI">
                <a:latin typeface="Segoe UI"/>
                <a:cs typeface="Segoe UI"/>
              </a:rPr>
              <a:t>Oppimisvaikeudet</a:t>
            </a:r>
            <a:br>
              <a:rPr lang="fi-FI">
                <a:latin typeface="Segoe UI"/>
                <a:cs typeface="Segoe UI"/>
              </a:rPr>
            </a:b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4539" y="2059940"/>
            <a:ext cx="4941432" cy="402888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Koskettavat yli 600 000 suomalaista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Lukivaikeus yleisin oppimisvaikeus, esiintyy 5-10 % suomalaisista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Esiintyy usein erilaisina yhdistelminä, esim. tarkkaavaisuuden tai hahmottamisen ongelmat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Oppimisvaikeudet usein myös uupumuksen taustalla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Itseohjautuvuus, avokonttorit ja etätyö haasteina</a:t>
            </a:r>
            <a:endParaRPr lang="en-US" kern="100" dirty="0">
              <a:latin typeface="Segoe UI"/>
              <a:cs typeface="Segoe U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Eivät sulje pois opiskelua korkea-asteella, eivätkä liity henkilön älykkyyteen</a:t>
            </a:r>
          </a:p>
          <a:p>
            <a:pPr marL="285750" indent="-285750">
              <a:buChar char="•"/>
            </a:pPr>
            <a:r>
              <a:rPr lang="fi-FI" kern="100" dirty="0">
                <a:latin typeface="Segoe UI"/>
                <a:cs typeface="Segoe UI"/>
              </a:rPr>
              <a:t>Aikuinen ei ole välttämättä itse edes tietoinen haasteistaan, eikä niitä ole läheskään aina diagnosoitu</a:t>
            </a:r>
          </a:p>
        </p:txBody>
      </p:sp>
      <p:sp>
        <p:nvSpPr>
          <p:cNvPr id="67" name="Text Placeholder 4">
            <a:extLst>
              <a:ext uri="{FF2B5EF4-FFF2-40B4-BE49-F238E27FC236}">
                <a16:creationId xmlns:a16="http://schemas.microsoft.com/office/drawing/2014/main" id="{FD57AF5F-E398-EDA0-967A-6E0F9CCE7E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3902" y="5952363"/>
            <a:ext cx="2946656" cy="38285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4E02E52-40FE-6AA4-2CEF-E18EC99C708E}"/>
              </a:ext>
            </a:extLst>
          </p:cNvPr>
          <p:cNvSpPr txBox="1"/>
          <p:nvPr/>
        </p:nvSpPr>
        <p:spPr>
          <a:xfrm>
            <a:off x="8804877" y="5083915"/>
            <a:ext cx="1641565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>
                <a:solidFill>
                  <a:schemeClr val="bg1"/>
                </a:solidFill>
                <a:cs typeface="Segoe UI"/>
              </a:rPr>
              <a:t>Kuva: </a:t>
            </a:r>
            <a:r>
              <a:rPr lang="fi-FI" sz="1100" i="1" err="1">
                <a:solidFill>
                  <a:schemeClr val="bg1"/>
                </a:solidFill>
                <a:cs typeface="Segoe UI"/>
              </a:rPr>
              <a:t>Pixabay</a:t>
            </a:r>
            <a:endParaRPr lang="fi-FI" sz="1100" i="1">
              <a:solidFill>
                <a:schemeClr val="bg1"/>
              </a:solidFill>
              <a:cs typeface="Segoe UI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E9B9C36-9262-E67F-C380-BCADEA5228D5}"/>
              </a:ext>
            </a:extLst>
          </p:cNvPr>
          <p:cNvSpPr txBox="1"/>
          <p:nvPr/>
        </p:nvSpPr>
        <p:spPr>
          <a:xfrm>
            <a:off x="826718" y="1562001"/>
            <a:ext cx="222223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>
                <a:cs typeface="Segoe UI"/>
              </a:rPr>
              <a:t>Lähde: Erilaisten oppijoiden liitto</a:t>
            </a:r>
            <a:endParaRPr lang="fi-FI"/>
          </a:p>
        </p:txBody>
      </p:sp>
      <p:pic>
        <p:nvPicPr>
          <p:cNvPr id="9" name="Kuva 8" descr="Kuvassa nainen kirjoittaa kannettavalla tietokoneella.&#10;">
            <a:extLst>
              <a:ext uri="{FF2B5EF4-FFF2-40B4-BE49-F238E27FC236}">
                <a16:creationId xmlns:a16="http://schemas.microsoft.com/office/drawing/2014/main" id="{51317278-E547-5663-99B2-4211507B28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0104" y="2584"/>
            <a:ext cx="4693403" cy="6878663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86E9CEB6-D2D4-AC7A-2E23-23A8866D3F8E}"/>
              </a:ext>
            </a:extLst>
          </p:cNvPr>
          <p:cNvSpPr txBox="1"/>
          <p:nvPr/>
        </p:nvSpPr>
        <p:spPr>
          <a:xfrm>
            <a:off x="11049000" y="659130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 dirty="0">
                <a:solidFill>
                  <a:srgbClr val="FFFFFF"/>
                </a:solidFill>
                <a:cs typeface="Segoe UI"/>
              </a:rPr>
              <a:t>Kuva: </a:t>
            </a:r>
            <a:r>
              <a:rPr lang="fi-FI" sz="1100" i="1" dirty="0" err="1">
                <a:solidFill>
                  <a:srgbClr val="FFFFFF"/>
                </a:solidFill>
                <a:cs typeface="Segoe UI"/>
              </a:rPr>
              <a:t>Pexels</a:t>
            </a:r>
            <a:endParaRPr lang="fi-FI" dirty="0" err="1"/>
          </a:p>
        </p:txBody>
      </p:sp>
    </p:spTree>
    <p:extLst>
      <p:ext uri="{BB962C8B-B14F-4D97-AF65-F5344CB8AC3E}">
        <p14:creationId xmlns:p14="http://schemas.microsoft.com/office/powerpoint/2010/main" val="2508140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>
            <a:normAutofit/>
          </a:bodyPr>
          <a:lstStyle/>
          <a:p>
            <a:r>
              <a:rPr lang="fi-FI" dirty="0">
                <a:latin typeface="Segoe UI"/>
                <a:cs typeface="Segoe UI"/>
              </a:rPr>
              <a:t>Tyypillisiä arjen haasteita</a:t>
            </a:r>
            <a:endParaRPr lang="fi-FI" dirty="0" err="1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4324" y="2013693"/>
            <a:ext cx="4941432" cy="39192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fi-FI" kern="100" dirty="0">
                <a:latin typeface="Segoe UI"/>
                <a:cs typeface="Segoe UI"/>
              </a:rPr>
              <a:t>Hitaus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Kuullun ymmärtäminen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Lukemisen hitaus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Luetun ymmärtäminen vaikeaa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Kirjoittaessa tulee tahattomia virheitä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Tekstin tuottaminen on vaikeaa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Hahmottamisen haasteita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Häiriöherkkyys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Matematiikassa voi olla haasteita</a:t>
            </a:r>
            <a:endParaRPr lang="fi-FI" kern="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Vaikeuksia vieraiden kielten oppimisessa</a:t>
            </a:r>
            <a:endParaRPr lang="fi-FI" kern="1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kern="100"/>
          </a:p>
        </p:txBody>
      </p:sp>
      <p:pic>
        <p:nvPicPr>
          <p:cNvPr id="4" name="Kuva 3" descr="Kuva, joka sisältää kohteen teksti, tietokone, kannettava tietokone, toimistotarvikkeet&#10;&#10;Kuvaus luotu automaattisesti">
            <a:extLst>
              <a:ext uri="{FF2B5EF4-FFF2-40B4-BE49-F238E27FC236}">
                <a16:creationId xmlns:a16="http://schemas.microsoft.com/office/drawing/2014/main" id="{D147012B-7130-805A-67C1-67ACF71D6C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7782" y="10"/>
            <a:ext cx="5694218" cy="6857989"/>
          </a:xfrm>
          <a:prstGeom prst="rect">
            <a:avLst/>
          </a:prstGeom>
          <a:noFill/>
        </p:spPr>
      </p:pic>
      <p:sp>
        <p:nvSpPr>
          <p:cNvPr id="70" name="Text Placeholder 4">
            <a:extLst>
              <a:ext uri="{FF2B5EF4-FFF2-40B4-BE49-F238E27FC236}">
                <a16:creationId xmlns:a16="http://schemas.microsoft.com/office/drawing/2014/main" id="{8A10E268-C2B4-A308-CE5C-CCF7400205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3902" y="5952363"/>
            <a:ext cx="2946656" cy="38285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04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Mikä on ADT?</a:t>
            </a:r>
            <a:endParaRPr lang="fi-FI" b="1" kern="1200" dirty="0"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BBB2D4C9-C63A-EA22-D3A0-7F9462D14420}"/>
              </a:ext>
            </a:extLst>
          </p:cNvPr>
          <p:cNvSpPr txBox="1">
            <a:spLocks/>
          </p:cNvSpPr>
          <p:nvPr/>
        </p:nvSpPr>
        <p:spPr>
          <a:xfrm>
            <a:off x="6434563" y="2209638"/>
            <a:ext cx="4922737" cy="2974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 err="1"/>
              <a:t>Attention</a:t>
            </a:r>
            <a:r>
              <a:rPr lang="fi-FI" dirty="0"/>
              <a:t> </a:t>
            </a:r>
            <a:r>
              <a:rPr lang="fi-FI" dirty="0" err="1"/>
              <a:t>Deficit</a:t>
            </a:r>
            <a:r>
              <a:rPr lang="fi-FI" dirty="0"/>
              <a:t> </a:t>
            </a:r>
            <a:r>
              <a:rPr lang="fi-FI" dirty="0" err="1"/>
              <a:t>Trait</a:t>
            </a:r>
            <a:endParaRPr lang="fi-FI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Hankinnainen keskittymisvaikeus, ei lääketieteellinen diagnoosi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Aiheuttajina esim. arjen kiireisyys, opiskelun tai työn vaatimukset sekä runsas älylaitteiden käyttö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Oireet muistuttavat ADHD:n oireita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Miten pääsee eroon? Aivoille opetetaan rauhoittumista ja keskittymistä</a:t>
            </a:r>
          </a:p>
        </p:txBody>
      </p:sp>
      <p:pic>
        <p:nvPicPr>
          <p:cNvPr id="6" name="Kuva 5" descr="Kuva, joka sisältää kohteen teksti, kukka, kirje, muotoilu&#10;&#10;Kuvaus luotu automaattisesti">
            <a:extLst>
              <a:ext uri="{FF2B5EF4-FFF2-40B4-BE49-F238E27FC236}">
                <a16:creationId xmlns:a16="http://schemas.microsoft.com/office/drawing/2014/main" id="{42A5190E-AD5C-B76A-BFC5-69AB02DB2E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24926"/>
            <a:ext cx="5703376" cy="3208149"/>
          </a:xfrm>
          <a:prstGeom prst="rect">
            <a:avLst/>
          </a:prstGeom>
          <a:noFill/>
        </p:spPr>
      </p:pic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02A05480-712A-4620-7068-A1015AC11F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34563" y="5865548"/>
            <a:ext cx="3344868" cy="38285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87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>
            <a:normAutofit/>
          </a:bodyPr>
          <a:lstStyle/>
          <a:p>
            <a:r>
              <a:rPr lang="fi-FI"/>
              <a:t>Mitä hyötyä oppimisvaikeuksista voi olla?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buChar char="•"/>
            </a:pPr>
            <a:r>
              <a:rPr lang="fi-FI" kern="100" dirty="0"/>
              <a:t>Luovien ratkaisujen keksiminen, idearikkaus</a:t>
            </a:r>
            <a:endParaRPr lang="fi-FI" dirty="0"/>
          </a:p>
          <a:p>
            <a:pPr marL="285750" indent="-285750">
              <a:buChar char="•"/>
            </a:pPr>
            <a:r>
              <a:rPr lang="fi-FI" kern="100" dirty="0"/>
              <a:t>Kehittää </a:t>
            </a:r>
            <a:r>
              <a:rPr lang="fi-FI" kern="100" dirty="0" err="1"/>
              <a:t>resilienssiä</a:t>
            </a:r>
            <a:r>
              <a:rPr lang="fi-FI" kern="100" dirty="0"/>
              <a:t> ja sinnikkyyttä</a:t>
            </a:r>
          </a:p>
          <a:p>
            <a:pPr marL="285750" indent="-285750">
              <a:buChar char="•"/>
            </a:pPr>
            <a:r>
              <a:rPr lang="fi-FI" kern="100" dirty="0"/>
              <a:t>Kokonaisuuksien hahmottaminen</a:t>
            </a:r>
          </a:p>
          <a:p>
            <a:pPr marL="285750" indent="-285750">
              <a:buChar char="•"/>
            </a:pPr>
            <a:r>
              <a:rPr lang="fi-FI" kern="100" dirty="0"/>
              <a:t>Empatiakyky ja kyky ymmärtää erilaisia tilanteita ja ihmisiä</a:t>
            </a:r>
            <a:endParaRPr lang="fi-FI" dirty="0"/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fi-FI" kern="100" dirty="0"/>
              <a:t>Omien vahvuuksien tunnistaminen ja arvostaminen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fi-FI" kern="100" dirty="0"/>
              <a:t>Hyvät kompensointitaidot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fi-FI" kern="100" dirty="0"/>
              <a:t>Mitä muuta?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fi-FI" sz="1700" kern="100" dirty="0">
              <a:effectLst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fi-FI" sz="1700" kern="100" dirty="0"/>
          </a:p>
        </p:txBody>
      </p:sp>
      <p:pic>
        <p:nvPicPr>
          <p:cNvPr id="5" name="Picture 4" descr="A sign with white letters&#10;&#10;AI-generated content may be incorrect.">
            <a:extLst>
              <a:ext uri="{FF2B5EF4-FFF2-40B4-BE49-F238E27FC236}">
                <a16:creationId xmlns:a16="http://schemas.microsoft.com/office/drawing/2014/main" id="{FCCF3B8E-4512-3F6F-56D3-264815986C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7782" y="10"/>
            <a:ext cx="5694218" cy="6857989"/>
          </a:xfrm>
          <a:prstGeom prst="rect">
            <a:avLst/>
          </a:prstGeom>
          <a:noFill/>
        </p:spPr>
      </p:pic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08EA0EA1-7F6E-05AD-0E55-F52533C4DC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3902" y="5952363"/>
            <a:ext cx="2946656" cy="38285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FB7569-739A-AA7A-DFEA-6FD4E45A411F}"/>
              </a:ext>
            </a:extLst>
          </p:cNvPr>
          <p:cNvSpPr txBox="1"/>
          <p:nvPr/>
        </p:nvSpPr>
        <p:spPr>
          <a:xfrm>
            <a:off x="11164866" y="6613742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205"/>
              </a:lnSpc>
            </a:pPr>
            <a:r>
              <a:rPr lang="fi-FI" sz="1100" i="1" dirty="0">
                <a:solidFill>
                  <a:srgbClr val="FFFFFF"/>
                </a:solidFill>
              </a:rPr>
              <a:t>Kuva: </a:t>
            </a:r>
            <a:r>
              <a:rPr lang="fi-FI" sz="1100" i="1" dirty="0" err="1">
                <a:solidFill>
                  <a:srgbClr val="FFFFFF"/>
                </a:solidFill>
              </a:rPr>
              <a:t>Pexels</a:t>
            </a:r>
            <a:r>
              <a:rPr lang="fi-FI" sz="1100" dirty="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317828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24C80-FE05-1FF2-41FC-661974FB7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table with laptops and a screen on the wall&#10;&#10;AI-generated content may be incorrect.">
            <a:extLst>
              <a:ext uri="{FF2B5EF4-FFF2-40B4-BE49-F238E27FC236}">
                <a16:creationId xmlns:a16="http://schemas.microsoft.com/office/drawing/2014/main" id="{02068640-3589-2A43-CEF2-9A4BC425C6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552E1C0-20E5-B919-C37B-361E9BAAAF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6697" y="185481"/>
            <a:ext cx="8211671" cy="1129553"/>
          </a:xfrm>
        </p:spPr>
        <p:txBody>
          <a:bodyPr anchor="b">
            <a:normAutofit/>
          </a:bodyPr>
          <a:lstStyle/>
          <a:p>
            <a:r>
              <a:rPr lang="fi-FI"/>
              <a:t>Sidosryhmäyhteistyö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22054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teksti, ympyrä, Fontti, kuvakaappaus&#10;&#10;Kuvaus luotu automaattisesti">
            <a:extLst>
              <a:ext uri="{FF2B5EF4-FFF2-40B4-BE49-F238E27FC236}">
                <a16:creationId xmlns:a16="http://schemas.microsoft.com/office/drawing/2014/main" id="{C225CFC6-C414-1911-36D4-414F05C7F0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6973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494D7-2E4E-0C58-2C22-096B2D660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9047F8-3241-B441-518F-69B56E3F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710133"/>
          </a:xfrm>
        </p:spPr>
        <p:txBody>
          <a:bodyPr/>
          <a:lstStyle/>
          <a:p>
            <a:r>
              <a:rPr lang="fi-FI" dirty="0">
                <a:latin typeface="Segoe UI"/>
                <a:cs typeface="Segoe UI"/>
              </a:rPr>
              <a:t>Muita yhteistyötahoja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8713173-9FB8-E4B8-535C-20DFB90AE9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6507" y="2264229"/>
            <a:ext cx="4825646" cy="346421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 kern="100" dirty="0">
                <a:latin typeface="Segoe UI"/>
                <a:cs typeface="Segoe UI"/>
              </a:rPr>
              <a:t>ADHD-liitto</a:t>
            </a:r>
            <a:endParaRPr lang="fi-FI" sz="160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 kern="100" dirty="0">
                <a:latin typeface="Segoe UI"/>
                <a:ea typeface="Calibri"/>
                <a:cs typeface="Times New Roman"/>
              </a:rPr>
              <a:t>CELIA</a:t>
            </a:r>
            <a:endParaRPr lang="fi-FI" sz="1600" kern="100">
              <a:effectLst/>
              <a:latin typeface="Segoe UI" panose="020B0502040204020203" pitchFamily="34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 kern="100" dirty="0">
                <a:latin typeface="Segoe UI"/>
                <a:ea typeface="Calibri"/>
                <a:cs typeface="Segoe UI"/>
              </a:rPr>
              <a:t>Elämänkaariverkostot (kaupungin ja järjestöjen yhteistyö) </a:t>
            </a:r>
            <a:endParaRPr lang="fi-FI" sz="160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 kern="100" dirty="0">
                <a:latin typeface="Segoe UI"/>
                <a:ea typeface="Calibri"/>
                <a:cs typeface="Segoe UI"/>
              </a:rPr>
              <a:t>Kehitysvammaisten tukiliitto / Oulun kehitysvammaisten tuki  </a:t>
            </a:r>
            <a:endParaRPr lang="fi-FI" sz="160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 kern="100" dirty="0">
                <a:latin typeface="Segoe UI"/>
                <a:ea typeface="Calibri"/>
                <a:cs typeface="Segoe UI"/>
              </a:rPr>
              <a:t>Kumppanuuskeskus </a:t>
            </a:r>
            <a:endParaRPr lang="fi-FI" sz="160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err="1">
                <a:latin typeface="Segoe UI"/>
                <a:ea typeface="Calibri"/>
                <a:cs typeface="Segoe UI"/>
              </a:rPr>
              <a:t>OAMK:n</a:t>
            </a:r>
            <a:r>
              <a:rPr lang="en-US" sz="1600" dirty="0">
                <a:latin typeface="Segoe UI"/>
                <a:ea typeface="Calibri"/>
                <a:cs typeface="Segoe UI"/>
              </a:rPr>
              <a:t> </a:t>
            </a:r>
            <a:r>
              <a:rPr lang="en-US" sz="1600" err="1">
                <a:latin typeface="Segoe UI"/>
                <a:ea typeface="Calibri"/>
                <a:cs typeface="Segoe UI"/>
              </a:rPr>
              <a:t>Kohtaamiskahvit</a:t>
            </a:r>
            <a:r>
              <a:rPr lang="en-US" sz="1600" dirty="0">
                <a:latin typeface="Segoe UI"/>
                <a:ea typeface="Calibri"/>
                <a:cs typeface="Segoe UI"/>
              </a:rPr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 dirty="0">
                <a:latin typeface="Segoe UI"/>
                <a:ea typeface="Calibri"/>
                <a:cs typeface="Segoe UI"/>
              </a:rPr>
              <a:t>ODL </a:t>
            </a:r>
            <a:r>
              <a:rPr lang="fi-FI" sz="1600" err="1">
                <a:latin typeface="Segoe UI"/>
                <a:ea typeface="Calibri"/>
                <a:cs typeface="Segoe UI"/>
              </a:rPr>
              <a:t>Merke</a:t>
            </a:r>
            <a:r>
              <a:rPr lang="fi-FI" sz="1600" dirty="0">
                <a:latin typeface="Segoe UI"/>
                <a:ea typeface="Calibri"/>
                <a:cs typeface="Segoe UI"/>
              </a:rPr>
              <a:t> 2</a:t>
            </a:r>
            <a:r>
              <a:rPr lang="en-US" sz="1600" dirty="0">
                <a:latin typeface="Segoe UI"/>
                <a:ea typeface="Calibri"/>
                <a:cs typeface="Segoe UI"/>
              </a:rPr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 dirty="0">
                <a:latin typeface="Segoe UI"/>
                <a:ea typeface="Calibri"/>
                <a:cs typeface="Segoe UI"/>
              </a:rPr>
              <a:t>Oppimisen olohuone -verkosto</a:t>
            </a:r>
            <a:r>
              <a:rPr lang="en-US" sz="1600" dirty="0">
                <a:latin typeface="Segoe UI"/>
                <a:ea typeface="Calibri"/>
                <a:cs typeface="Segoe UI"/>
              </a:rPr>
              <a:t> </a:t>
            </a:r>
          </a:p>
          <a:p>
            <a:endParaRPr lang="fi-FI" dirty="0">
              <a:ea typeface="Calibri"/>
            </a:endParaRPr>
          </a:p>
          <a:p>
            <a:r>
              <a:rPr lang="fi-FI" sz="1400" kern="100" dirty="0">
                <a:latin typeface="Segoe UI"/>
                <a:ea typeface="Calibri"/>
                <a:cs typeface="Segoe UI"/>
              </a:rPr>
              <a:t>    </a:t>
            </a:r>
            <a:endParaRPr lang="fi-FI" sz="1400" kern="100" dirty="0">
              <a:ea typeface="Calibri"/>
            </a:endParaRPr>
          </a:p>
          <a:p>
            <a:r>
              <a:rPr lang="fi-FI" sz="1400" kern="100" dirty="0">
                <a:latin typeface="Segoe UI"/>
                <a:ea typeface="Calibri"/>
                <a:cs typeface="Segoe UI"/>
              </a:rPr>
              <a:t>    </a:t>
            </a:r>
            <a:endParaRPr lang="fi-FI" dirty="0">
              <a:ea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fi-FI" sz="1400" kern="100" dirty="0"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582B5E4-FE63-329F-5E66-77D656215A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53C5F79C-01A2-F43C-CCA9-D0F3896F6997}"/>
              </a:ext>
            </a:extLst>
          </p:cNvPr>
          <p:cNvSpPr txBox="1"/>
          <p:nvPr/>
        </p:nvSpPr>
        <p:spPr>
          <a:xfrm>
            <a:off x="6090634" y="2481866"/>
            <a:ext cx="453443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endParaRPr lang="fi-FI" sz="1600" dirty="0">
              <a:cs typeface="Segoe UI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31E5473-F7EF-37BA-96B4-2D9FD1E7AD44}"/>
              </a:ext>
            </a:extLst>
          </p:cNvPr>
          <p:cNvSpPr txBox="1"/>
          <p:nvPr/>
        </p:nvSpPr>
        <p:spPr>
          <a:xfrm>
            <a:off x="6136246" y="2218921"/>
            <a:ext cx="4692739" cy="30931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fi-FI" sz="1600" dirty="0">
                <a:solidFill>
                  <a:srgbClr val="000000"/>
                </a:solidFill>
                <a:latin typeface="Segoe UI"/>
                <a:cs typeface="Segoe UI"/>
              </a:rPr>
              <a:t>Oulun Invalidien Yhdistys</a:t>
            </a:r>
            <a:endParaRPr lang="en-US" sz="1600" dirty="0">
              <a:solidFill>
                <a:srgbClr val="000000"/>
              </a:solidFill>
              <a:latin typeface="Segoe UI"/>
              <a:cs typeface="Segoe UI"/>
            </a:endParaRPr>
          </a:p>
          <a:p>
            <a:pPr>
              <a:spcAft>
                <a:spcPts val="600"/>
              </a:spcAft>
            </a:pPr>
            <a:r>
              <a:rPr lang="fi-FI" sz="1600" dirty="0">
                <a:solidFill>
                  <a:srgbClr val="000000"/>
                </a:solidFill>
                <a:latin typeface="Segoe UI"/>
                <a:cs typeface="Segoe UI"/>
              </a:rPr>
              <a:t>Oulun kaupunki / Hyvinvoinnin ja terveyden edistäminen</a:t>
            </a:r>
            <a:endParaRPr lang="en-US" sz="1600" dirty="0">
              <a:solidFill>
                <a:srgbClr val="000000"/>
              </a:solidFill>
              <a:latin typeface="Segoe UI"/>
              <a:cs typeface="Segoe UI"/>
            </a:endParaRPr>
          </a:p>
          <a:p>
            <a:pPr>
              <a:spcAft>
                <a:spcPts val="600"/>
              </a:spcAft>
            </a:pPr>
            <a:r>
              <a:rPr lang="fi-FI" sz="1600" dirty="0">
                <a:solidFill>
                  <a:srgbClr val="000000"/>
                </a:solidFill>
                <a:latin typeface="Segoe UI"/>
                <a:cs typeface="Segoe UI"/>
              </a:rPr>
              <a:t>Oulun kaupunki / Yhteisötoiminta </a:t>
            </a:r>
            <a:endParaRPr lang="en-US" sz="1600" dirty="0">
              <a:solidFill>
                <a:srgbClr val="000000"/>
              </a:solidFill>
              <a:latin typeface="Segoe UI"/>
              <a:cs typeface="Segoe UI"/>
            </a:endParaRPr>
          </a:p>
          <a:p>
            <a:pPr>
              <a:spcAft>
                <a:spcPts val="600"/>
              </a:spcAft>
            </a:pPr>
            <a:r>
              <a:rPr lang="fi-FI" sz="1600" dirty="0">
                <a:solidFill>
                  <a:srgbClr val="000000"/>
                </a:solidFill>
                <a:latin typeface="Segoe UI"/>
                <a:cs typeface="Segoe UI"/>
              </a:rPr>
              <a:t>Pohjois-Pohjanmaan työhönvalmennuksen verkosto  </a:t>
            </a:r>
            <a:endParaRPr lang="en-US" sz="1600" dirty="0">
              <a:solidFill>
                <a:srgbClr val="000000"/>
              </a:solidFill>
              <a:latin typeface="Segoe UI"/>
              <a:cs typeface="Segoe UI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000000"/>
                </a:solidFill>
                <a:latin typeface="Segoe UI"/>
                <a:cs typeface="Segoe UI"/>
              </a:rPr>
              <a:t>SPR</a:t>
            </a:r>
            <a:endParaRPr lang="fi-FI" sz="1600" dirty="0">
              <a:solidFill>
                <a:srgbClr val="000000"/>
              </a:solidFill>
              <a:latin typeface="Segoe UI"/>
              <a:cs typeface="Segoe UI"/>
            </a:endParaRPr>
          </a:p>
          <a:p>
            <a:pPr>
              <a:spcAft>
                <a:spcPts val="600"/>
              </a:spcAft>
            </a:pPr>
            <a:r>
              <a:rPr lang="fi-FI" sz="1600" dirty="0">
                <a:solidFill>
                  <a:srgbClr val="000000"/>
                </a:solidFill>
                <a:latin typeface="Segoe UI"/>
                <a:cs typeface="Segoe UI"/>
              </a:rPr>
              <a:t>Suomen CP-liitto</a:t>
            </a:r>
            <a:endParaRPr lang="en-US" sz="1600">
              <a:cs typeface="Segoe UI"/>
            </a:endParaRPr>
          </a:p>
          <a:p>
            <a:pPr>
              <a:spcAft>
                <a:spcPts val="600"/>
              </a:spcAft>
            </a:pPr>
            <a:r>
              <a:rPr lang="fi-FI" sz="1600" b="0" i="0" u="none" strike="noStrike" dirty="0">
                <a:solidFill>
                  <a:srgbClr val="000000"/>
                </a:solidFill>
                <a:latin typeface="Segoe UI"/>
              </a:rPr>
              <a:t>Villa Victor</a:t>
            </a:r>
            <a:endParaRPr lang="fi-FI" sz="1600" b="0" i="0" dirty="0">
              <a:solidFill>
                <a:srgbClr val="000000"/>
              </a:solidFill>
              <a:latin typeface="Segoe UI"/>
              <a:cs typeface="Segoe UI"/>
            </a:endParaRPr>
          </a:p>
          <a:p>
            <a:pPr algn="l" rtl="0">
              <a:spcAft>
                <a:spcPts val="600"/>
              </a:spcAft>
            </a:pPr>
            <a:r>
              <a:rPr lang="fi-FI" sz="1600" b="0" i="0" u="none" strike="noStrike" dirty="0">
                <a:solidFill>
                  <a:srgbClr val="000000"/>
                </a:solidFill>
                <a:latin typeface="Segoe UI"/>
              </a:rPr>
              <a:t>Vuolle</a:t>
            </a:r>
            <a:endParaRPr lang="en-US" sz="1600" b="0" i="0" dirty="0">
              <a:solidFill>
                <a:srgbClr val="000000"/>
              </a:solidFill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961995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211BD-AFD3-4F1E-4BD1-E7F349FFF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henkilö, vaate, sisä-, Oppiminen">
            <a:extLst>
              <a:ext uri="{FF2B5EF4-FFF2-40B4-BE49-F238E27FC236}">
                <a16:creationId xmlns:a16="http://schemas.microsoft.com/office/drawing/2014/main" id="{E4194618-98C3-564D-77D7-0B865426ED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BEE0467-87FA-87C3-ECC5-BBC7D5772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035" y="1290918"/>
            <a:ext cx="8211671" cy="1129553"/>
          </a:xfrm>
        </p:spPr>
        <p:txBody>
          <a:bodyPr anchor="b">
            <a:normAutofit/>
          </a:bodyPr>
          <a:lstStyle/>
          <a:p>
            <a:r>
              <a:rPr lang="fi-FI" dirty="0"/>
              <a:t>Mitä hankkeessa on tehty </a:t>
            </a:r>
          </a:p>
        </p:txBody>
      </p:sp>
    </p:spTree>
    <p:extLst>
      <p:ext uri="{BB962C8B-B14F-4D97-AF65-F5344CB8AC3E}">
        <p14:creationId xmlns:p14="http://schemas.microsoft.com/office/powerpoint/2010/main" val="651832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anchor="t">
            <a:normAutofit/>
          </a:bodyPr>
          <a:lstStyle/>
          <a:p>
            <a:r>
              <a:rPr lang="fi-FI"/>
              <a:t>Tavoitteet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9097" y="1717040"/>
            <a:ext cx="4935437" cy="358438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600" b="1" kern="100" dirty="0">
                <a:latin typeface="Segoe UI"/>
                <a:cs typeface="Segoe UI"/>
              </a:rPr>
              <a:t>Kehittää</a:t>
            </a:r>
            <a:r>
              <a:rPr lang="fi-FI" sz="1600" b="1" kern="100" dirty="0">
                <a:effectLst/>
                <a:latin typeface="Segoe UI"/>
                <a:cs typeface="Segoe UI"/>
              </a:rPr>
              <a:t> ja/tai luoda palveluja, jotka tukevat aikuisten monilukutaitoa</a:t>
            </a:r>
            <a:endParaRPr lang="fi-FI" sz="1600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Verkostoituminen</a:t>
            </a:r>
            <a:r>
              <a:rPr lang="fi-FI" sz="1600" kern="100" dirty="0">
                <a:effectLst/>
                <a:latin typeface="Segoe UI"/>
                <a:cs typeface="Segoe UI"/>
              </a:rPr>
              <a:t> olennaisten toimijoiden kanssa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Kirjaston</a:t>
            </a:r>
            <a:r>
              <a:rPr lang="fi-FI" sz="1600" kern="100" dirty="0">
                <a:effectLst/>
                <a:latin typeface="Segoe UI"/>
                <a:cs typeface="Segoe UI"/>
              </a:rPr>
              <a:t> palvelujen kehittäminen yhdessä kohderyhmien kanssa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Kirjaston</a:t>
            </a:r>
            <a:r>
              <a:rPr lang="fi-FI" sz="1600" kern="100" dirty="0">
                <a:effectLst/>
                <a:latin typeface="Segoe UI"/>
                <a:cs typeface="Segoe UI"/>
              </a:rPr>
              <a:t> henkilökunnan osaamisen vahvistaminen liittyen aikuisten monilukutaitoon ja sen tukemiseen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Hankkeen</a:t>
            </a:r>
            <a:r>
              <a:rPr lang="fi-FI" sz="1600" kern="100" dirty="0">
                <a:effectLst/>
                <a:latin typeface="Segoe UI"/>
                <a:cs typeface="Segoe UI"/>
              </a:rPr>
              <a:t> tulosten jalkauttaminen osaksi Oulun ja Raahen kaupunginkirjaston palveluja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Kirjaston</a:t>
            </a:r>
            <a:r>
              <a:rPr lang="fi-FI" sz="1600" kern="100" dirty="0">
                <a:effectLst/>
                <a:latin typeface="Segoe UI"/>
                <a:cs typeface="Segoe UI"/>
              </a:rPr>
              <a:t> lukutaitotyön tekeminen näkyväksi</a:t>
            </a:r>
          </a:p>
        </p:txBody>
      </p:sp>
      <p:pic>
        <p:nvPicPr>
          <p:cNvPr id="5" name="Kuva 4" descr="Kuva, jossa henkilö lukee lukulaitteelta.">
            <a:extLst>
              <a:ext uri="{FF2B5EF4-FFF2-40B4-BE49-F238E27FC236}">
                <a16:creationId xmlns:a16="http://schemas.microsoft.com/office/drawing/2014/main" id="{A6373F7F-AC24-EE34-7520-0A8BEA8E9C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20" y="1"/>
            <a:ext cx="5703356" cy="6858000"/>
          </a:xfrm>
          <a:prstGeom prst="rect">
            <a:avLst/>
          </a:prstGeom>
          <a:noFill/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9649FC4-3BFD-F38E-9402-F50302B2A6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34563" y="5865548"/>
            <a:ext cx="3344868" cy="38285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C2D23A8C-C31C-D368-6C95-049B14839DA2}"/>
              </a:ext>
            </a:extLst>
          </p:cNvPr>
          <p:cNvSpPr txBox="1"/>
          <p:nvPr/>
        </p:nvSpPr>
        <p:spPr>
          <a:xfrm>
            <a:off x="0" y="659130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>
                <a:solidFill>
                  <a:srgbClr val="FFFFFF"/>
                </a:solidFill>
                <a:cs typeface="Segoe UI"/>
              </a:rPr>
              <a:t>Kuva: Pixabay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3761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anchor="t">
            <a:normAutofit/>
          </a:bodyPr>
          <a:lstStyle/>
          <a:p>
            <a:r>
              <a:rPr lang="fi-FI" dirty="0">
                <a:latin typeface="Segoe UI"/>
                <a:cs typeface="Segoe UI"/>
              </a:rPr>
              <a:t>Tukea kirjastosta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19097" y="2069508"/>
            <a:ext cx="4935437" cy="416945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Ei tarvitse olla täydellinen lukutaito tullakseen kirjastoon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Kirjaston järjestelmien käyttäminen edellyttää kuitenkin luku- ja tietotaitoa</a:t>
            </a:r>
            <a:endParaRPr lang="fi-FI" dirty="0">
              <a:latin typeface="Segoe UI"/>
              <a:cs typeface="Segoe UI"/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har char="•"/>
            </a:pPr>
            <a:r>
              <a:rPr lang="fi-FI" kern="100" dirty="0">
                <a:latin typeface="Segoe UI"/>
                <a:cs typeface="Segoe UI"/>
              </a:rPr>
              <a:t>Aina voi kysyä apua!</a:t>
            </a:r>
            <a:endParaRPr lang="fi-FI" kern="100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Asiakkaan kohtaaminen: </a:t>
            </a:r>
            <a:br>
              <a:rPr lang="fi-FI" kern="100" dirty="0"/>
            </a:br>
            <a:r>
              <a:rPr lang="fi-FI" kern="100" dirty="0">
                <a:latin typeface="Segoe UI"/>
                <a:cs typeface="Segoe UI"/>
              </a:rPr>
              <a:t>kirjaston kynnys vielä matalammaksi. Kirjasto ei ole kaikille sama.</a:t>
            </a:r>
            <a:endParaRPr lang="en-US" kern="100" dirty="0">
              <a:latin typeface="Segoe UI"/>
              <a:cs typeface="Segoe UI"/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har char="•"/>
            </a:pPr>
            <a:endParaRPr lang="fi-FI" sz="1700" kern="100" dirty="0"/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har char="•"/>
            </a:pPr>
            <a:endParaRPr lang="fi-FI" sz="1700" kern="100" dirty="0"/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har char="•"/>
            </a:pPr>
            <a:endParaRPr lang="fi-FI" sz="1700" kern="100" dirty="0"/>
          </a:p>
          <a:p>
            <a:endParaRPr lang="fi-FI" sz="1700" dirty="0"/>
          </a:p>
        </p:txBody>
      </p:sp>
      <p:pic>
        <p:nvPicPr>
          <p:cNvPr id="6" name="Kuva 5" descr="Kuva, joka sisältää kohteen kello, huonekalu, tuoli, pöytä">
            <a:extLst>
              <a:ext uri="{FF2B5EF4-FFF2-40B4-BE49-F238E27FC236}">
                <a16:creationId xmlns:a16="http://schemas.microsoft.com/office/drawing/2014/main" id="{1A9368B8-015D-1EFB-675E-CDA81F38D7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29" r="4708"/>
          <a:stretch/>
        </p:blipFill>
        <p:spPr>
          <a:xfrm>
            <a:off x="20" y="1"/>
            <a:ext cx="570335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6694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86" y="1063256"/>
            <a:ext cx="4472182" cy="999460"/>
          </a:xfrm>
        </p:spPr>
        <p:txBody>
          <a:bodyPr anchor="t">
            <a:normAutofit/>
          </a:bodyPr>
          <a:lstStyle/>
          <a:p>
            <a:r>
              <a:rPr lang="fi-FI" dirty="0">
                <a:latin typeface="Segoe UI"/>
                <a:cs typeface="Segoe UI"/>
              </a:rPr>
              <a:t>Väsyneiden lukupiiri ja</a:t>
            </a:r>
            <a:br>
              <a:rPr lang="fi-FI" dirty="0">
                <a:latin typeface="Segoe UI"/>
                <a:cs typeface="Segoe UI"/>
              </a:rPr>
            </a:br>
            <a:r>
              <a:rPr lang="fi-FI" dirty="0">
                <a:latin typeface="Segoe UI"/>
                <a:cs typeface="Segoe UI"/>
              </a:rPr>
              <a:t>Väsyneiden lukuhaaste</a:t>
            </a:r>
            <a:endParaRPr lang="fi-FI" dirty="0"/>
          </a:p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322884"/>
            <a:ext cx="5388449" cy="371245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fi-FI" kern="100" dirty="0">
                <a:latin typeface="Segoe UI"/>
                <a:cs typeface="Segoe UI"/>
              </a:rPr>
              <a:t>Onko kirjan lukemisesta aikaa? Onko arkesi kiireistä tai haastavaa? Kaipaatko muuten lyhyttä ja mukavaa luettavaa?</a:t>
            </a:r>
            <a:endParaRPr lang="fi-FI" kern="1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fi-FI" kern="100" dirty="0">
                <a:latin typeface="Segoe UI"/>
                <a:cs typeface="Segoe UI"/>
                <a:hlinkClick r:id="rId2"/>
              </a:rPr>
              <a:t>Väsyneiden lukupiirissä</a:t>
            </a:r>
            <a:r>
              <a:rPr lang="fi-FI" kern="100" dirty="0">
                <a:latin typeface="Segoe UI"/>
                <a:cs typeface="Segoe UI"/>
              </a:rPr>
              <a:t> jutellaan lyhyistä, mutta hyvistä kirjoista. Mukaan voi tulla myös vain kuuntelemaan ja hakemaan lukuvinkkejä. </a:t>
            </a:r>
            <a:endParaRPr lang="fi-FI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fi-FI" kern="100" dirty="0">
                <a:latin typeface="Segoe UI"/>
                <a:cs typeface="Segoe UI"/>
              </a:rPr>
              <a:t>Jos haluat vain kevyen, mutta virkistävän lukuhetken, voit tarttua </a:t>
            </a:r>
            <a:r>
              <a:rPr lang="fi-FI" kern="100" dirty="0">
                <a:latin typeface="Segoe UI"/>
                <a:cs typeface="Segoe UI"/>
                <a:hlinkClick r:id="rId3"/>
              </a:rPr>
              <a:t>Väsyneiden lukuhaasteeseen</a:t>
            </a:r>
            <a:r>
              <a:rPr lang="fi-FI" kern="100" dirty="0">
                <a:latin typeface="Segoe UI"/>
                <a:cs typeface="Segoe UI"/>
              </a:rPr>
              <a:t>. Se tarjoaa yhdeksän haastekohtaa ja siitä löytyy kivoja lukupaloja sarjakuvista sarjoihin ja selkokirjoihin.</a:t>
            </a:r>
          </a:p>
          <a:p>
            <a:pPr marL="285750" indent="-285750">
              <a:buChar char="•"/>
            </a:pPr>
            <a:endParaRPr lang="fi-FI" kern="100">
              <a:effectLst/>
            </a:endParaRPr>
          </a:p>
          <a:p>
            <a:pPr marL="285750" indent="-285750">
              <a:spcBef>
                <a:spcPts val="0"/>
              </a:spcBef>
              <a:spcAft>
                <a:spcPts val="900"/>
              </a:spcAft>
              <a:buChar char="•"/>
            </a:pPr>
            <a:endParaRPr lang="fi-FI" kern="10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fi-FI" kern="100"/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endParaRPr lang="fi-FI" sz="1500" kern="100"/>
          </a:p>
        </p:txBody>
      </p:sp>
      <p:pic>
        <p:nvPicPr>
          <p:cNvPr id="4" name="Kuva 3" descr="Kuva, jossa on kirjaa lukeva nainen ja haukotteleva kissa.">
            <a:extLst>
              <a:ext uri="{FF2B5EF4-FFF2-40B4-BE49-F238E27FC236}">
                <a16:creationId xmlns:a16="http://schemas.microsoft.com/office/drawing/2014/main" id="{3F388CCF-F91F-E7A3-0C3C-07AB126286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6466671" y="-1523"/>
            <a:ext cx="5031501" cy="4206425"/>
          </a:xfrm>
          <a:prstGeom prst="rect">
            <a:avLst/>
          </a:prstGeom>
          <a:noFill/>
        </p:spPr>
      </p:pic>
      <p:pic>
        <p:nvPicPr>
          <p:cNvPr id="6" name="Kuva 5" descr="Kuva, joka sisältää kohteen teksti, kuvakaappaus, viiva, Samansuuntainen&#10;&#10;Kuvaus luotu automaattisesti">
            <a:extLst>
              <a:ext uri="{FF2B5EF4-FFF2-40B4-BE49-F238E27FC236}">
                <a16:creationId xmlns:a16="http://schemas.microsoft.com/office/drawing/2014/main" id="{64EB23B5-0BDD-BDD6-4154-5664DD6796C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">
            <a:off x="8251076" y="2819136"/>
            <a:ext cx="4005605" cy="3962400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354EA266-B0E3-4CEE-3780-24314D969316}"/>
              </a:ext>
            </a:extLst>
          </p:cNvPr>
          <p:cNvSpPr txBox="1"/>
          <p:nvPr/>
        </p:nvSpPr>
        <p:spPr>
          <a:xfrm>
            <a:off x="6789180" y="3913034"/>
            <a:ext cx="1737095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>
                <a:solidFill>
                  <a:schemeClr val="bg1"/>
                </a:solidFill>
                <a:cs typeface="Segoe UI"/>
              </a:rPr>
              <a:t>Kuva: Bing</a:t>
            </a:r>
            <a:endParaRPr lang="fi-FI" sz="11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13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29683-D36C-EE76-1D36-4C8E60EE4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EEBC32-C830-D3C3-3F6B-81BE3B687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86" y="1063256"/>
            <a:ext cx="4472182" cy="999460"/>
          </a:xfrm>
        </p:spPr>
        <p:txBody>
          <a:bodyPr anchor="t">
            <a:normAutofit/>
          </a:bodyPr>
          <a:lstStyle/>
          <a:p>
            <a:r>
              <a:rPr lang="fi-FI" dirty="0">
                <a:latin typeface="Segoe UI"/>
                <a:cs typeface="Segoe UI"/>
              </a:rPr>
              <a:t>Selkolukupiiri</a:t>
            </a:r>
            <a:endParaRPr lang="fi-FI" dirty="0"/>
          </a:p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A25D521-B574-671D-6C56-941893E88F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322884"/>
            <a:ext cx="5388449" cy="371245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Selkolukupiirissä luetaan helppolukuisia kirjoja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Lukupiirin tarkoituksena on innostaa lukemaan myös niitä ihmisiä, joille se on vaikeaa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kern="100" dirty="0">
                <a:latin typeface="Segoe UI"/>
                <a:cs typeface="Segoe UI"/>
              </a:rPr>
              <a:t>2-4 osallistujaa riittävä määrä. Henkilökohtainen kohtaaminen onnistuu hyvin </a:t>
            </a:r>
            <a:endParaRPr lang="fi-FI" kern="100" dirty="0"/>
          </a:p>
          <a:p>
            <a:endParaRPr lang="fi-FI" kern="100" dirty="0"/>
          </a:p>
          <a:p>
            <a:r>
              <a:rPr lang="fi-FI" kern="100" dirty="0">
                <a:latin typeface="Segoe UI"/>
                <a:cs typeface="Segoe UI"/>
                <a:hlinkClick r:id="rId2"/>
              </a:rPr>
              <a:t>Lukuiloa – Ohjaajan opas</a:t>
            </a:r>
            <a:endParaRPr lang="fi-FI" kern="100" dirty="0"/>
          </a:p>
          <a:p>
            <a:pPr marL="285750" indent="-285750">
              <a:spcBef>
                <a:spcPts val="0"/>
              </a:spcBef>
              <a:spcAft>
                <a:spcPts val="900"/>
              </a:spcAft>
              <a:buFont typeface="Calibri" panose="020B0604020202020204" pitchFamily="34" charset="0"/>
              <a:buChar char="-"/>
            </a:pPr>
            <a:endParaRPr lang="fi-FI" kern="1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fi-FI" kern="100" dirty="0"/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Calibri"/>
              <a:buChar char="-"/>
            </a:pPr>
            <a:endParaRPr lang="fi-FI" sz="1500" kern="100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873196C-6B81-9503-3920-E5CC216D10F4}"/>
              </a:ext>
            </a:extLst>
          </p:cNvPr>
          <p:cNvSpPr txBox="1"/>
          <p:nvPr/>
        </p:nvSpPr>
        <p:spPr>
          <a:xfrm>
            <a:off x="6789180" y="3913034"/>
            <a:ext cx="1737095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>
                <a:solidFill>
                  <a:schemeClr val="bg1"/>
                </a:solidFill>
                <a:cs typeface="Segoe UI"/>
              </a:rPr>
              <a:t>Kuva: Bing</a:t>
            </a:r>
            <a:endParaRPr lang="fi-FI" sz="1100" i="1">
              <a:solidFill>
                <a:schemeClr val="bg1"/>
              </a:solidFill>
            </a:endParaRPr>
          </a:p>
        </p:txBody>
      </p:sp>
      <p:pic>
        <p:nvPicPr>
          <p:cNvPr id="7" name="Kuva 6" descr="Kuva, joka sisältää kohteen teksti, juliste, graafinen suunnittelu, Grafiikka&#10;&#10;Tekoälyn luoma sisältö voi olla virheellistä.">
            <a:extLst>
              <a:ext uri="{FF2B5EF4-FFF2-40B4-BE49-F238E27FC236}">
                <a16:creationId xmlns:a16="http://schemas.microsoft.com/office/drawing/2014/main" id="{2E2EA748-215B-ADEA-4E32-558FEB8C2F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2101" y="-2146"/>
            <a:ext cx="4167199" cy="685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397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Lukupönkkä</a:t>
            </a:r>
          </a:p>
          <a:p>
            <a:endParaRPr lang="fi-FI" b="1" kern="1200"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7150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Pieni ryhmä (4-8 osallistujaa), toisilleen tutut ihmiset</a:t>
            </a:r>
          </a:p>
          <a:p>
            <a:pPr marL="57150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Aiheina lukeminen, oppiminen sekä kirjaston palvelut: mm. Celia, lukemisen apuvälineet, sanataideharjoitukset, lyriikkapaja, ilmiöklubi</a:t>
            </a:r>
          </a:p>
          <a:p>
            <a:pPr marL="57150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Toimitaan mielenkiintolähtöisesti: sisällöt osallistujien kiinnostuksen mukaan</a:t>
            </a:r>
          </a:p>
          <a:p>
            <a:pPr marL="57150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Tehdään ja opitaan yhdessä</a:t>
            </a:r>
            <a:endParaRPr lang="fi-FI" dirty="0">
              <a:effectLst/>
            </a:endParaRPr>
          </a:p>
          <a:p>
            <a:pPr marL="285750">
              <a:spcBef>
                <a:spcPts val="0"/>
              </a:spcBef>
              <a:spcAft>
                <a:spcPts val="600"/>
              </a:spcAft>
            </a:pPr>
            <a:endParaRPr lang="fi-FI" sz="1700" dirty="0"/>
          </a:p>
        </p:txBody>
      </p:sp>
      <p:pic>
        <p:nvPicPr>
          <p:cNvPr id="6" name="Kuva 5" descr="Kuva, joka sisältää kohteen teksti, Ihmisen kasvot, vaate, nainen&#10;&#10;Tekoälyn luoma sisältö voi olla virheellistä.">
            <a:extLst>
              <a:ext uri="{FF2B5EF4-FFF2-40B4-BE49-F238E27FC236}">
                <a16:creationId xmlns:a16="http://schemas.microsoft.com/office/drawing/2014/main" id="{FD64F703-D626-DE3E-F03B-6D47C60174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20" y="1"/>
            <a:ext cx="570335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2384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3AC8D-E4C6-E289-56D7-FF960C226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A61B54-6D49-B69A-46F8-FB2CE8625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Kirjakaverit</a:t>
            </a:r>
            <a:endParaRPr lang="fi-FI" b="1" kern="1200"/>
          </a:p>
          <a:p>
            <a:endParaRPr lang="fi-FI" b="1" kern="120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6EAF9C-7135-773A-21FC-32D093F91D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 vert="horz" lIns="91440" tIns="45720" rIns="91440" bIns="45720" rtlCol="0">
            <a:normAutofit/>
          </a:bodyPr>
          <a:lstStyle/>
          <a:p>
            <a:pPr marL="57150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Klubitalo Pönkän Zoomissa kokoontuva ryhmä</a:t>
            </a:r>
          </a:p>
          <a:p>
            <a:pPr marL="57150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Jutellaan kirjoista, lukukokemuksista ja lukemisen tuesta</a:t>
            </a:r>
          </a:p>
          <a:p>
            <a:pPr marL="57150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Pieni ryhmä (4-8 osallistujaa), toisilleen tutut ihmiset</a:t>
            </a:r>
          </a:p>
          <a:p>
            <a:pPr marL="57150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Kokeiltu myös CP-liiton kanssa</a:t>
            </a:r>
          </a:p>
          <a:p>
            <a:pPr marL="285750">
              <a:spcBef>
                <a:spcPts val="0"/>
              </a:spcBef>
              <a:spcAft>
                <a:spcPts val="600"/>
              </a:spcAft>
            </a:pPr>
            <a:endParaRPr lang="fi-FI" dirty="0"/>
          </a:p>
        </p:txBody>
      </p:sp>
      <p:pic>
        <p:nvPicPr>
          <p:cNvPr id="5" name="Kuva 4" descr="Kuva, joka sisältää kohteen piha-, henkilö, vaate, kasvi">
            <a:extLst>
              <a:ext uri="{FF2B5EF4-FFF2-40B4-BE49-F238E27FC236}">
                <a16:creationId xmlns:a16="http://schemas.microsoft.com/office/drawing/2014/main" id="{B92F0E32-FB2A-9DA8-4F7F-1CFBF4D921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20" y="1"/>
            <a:ext cx="5703356" cy="6858000"/>
          </a:xfrm>
          <a:prstGeom prst="rect">
            <a:avLst/>
          </a:prstGeom>
          <a:noFill/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8295B10-C0DC-7D21-49D2-F58A17F6A2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34563" y="5865548"/>
            <a:ext cx="3344868" cy="38285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7A20725-7ACB-B7DD-019F-F5B12FD44C32}"/>
              </a:ext>
            </a:extLst>
          </p:cNvPr>
          <p:cNvSpPr txBox="1"/>
          <p:nvPr/>
        </p:nvSpPr>
        <p:spPr>
          <a:xfrm>
            <a:off x="108498" y="6522475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 dirty="0">
                <a:solidFill>
                  <a:srgbClr val="FFFFFF"/>
                </a:solidFill>
                <a:cs typeface="Segoe UI"/>
              </a:rPr>
              <a:t>Kuva: </a:t>
            </a:r>
            <a:r>
              <a:rPr lang="fi-FI" sz="1100" i="1" dirty="0" err="1">
                <a:solidFill>
                  <a:srgbClr val="FFFFFF"/>
                </a:solidFill>
                <a:cs typeface="Segoe UI"/>
              </a:rPr>
              <a:t>Pexels</a:t>
            </a:r>
            <a:endParaRPr lang="fi-FI" dirty="0" err="1"/>
          </a:p>
        </p:txBody>
      </p:sp>
    </p:spTree>
    <p:extLst>
      <p:ext uri="{BB962C8B-B14F-4D97-AF65-F5344CB8AC3E}">
        <p14:creationId xmlns:p14="http://schemas.microsoft.com/office/powerpoint/2010/main" val="2204956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 dirty="0">
                <a:latin typeface="Segoe UI"/>
                <a:cs typeface="Segoe UI"/>
              </a:rPr>
              <a:t>Oppimisen olohuone </a:t>
            </a:r>
            <a:r>
              <a:rPr lang="fi-FI" dirty="0">
                <a:latin typeface="Segoe UI"/>
                <a:cs typeface="Segoe UI"/>
              </a:rPr>
              <a:t>Oulussa</a:t>
            </a:r>
            <a:endParaRPr lang="fi-FI" b="1" kern="1200" dirty="0"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893494"/>
            <a:ext cx="6121996" cy="44880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143000" indent="-28575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fi-FI" sz="1600" dirty="0">
                <a:latin typeface="Segoe UI"/>
                <a:cs typeface="Segoe UI"/>
              </a:rPr>
              <a:t>Pekurin yhteisötilassa maanantaisin klo 15-17. Avoin olohuone, jonne voi tulla kuka vain</a:t>
            </a:r>
            <a:endParaRPr lang="fi-FI" sz="1600" b="1" dirty="0">
              <a:latin typeface="Segoe UI"/>
              <a:cs typeface="Segoe UI"/>
            </a:endParaRPr>
          </a:p>
          <a:p>
            <a:pPr marL="1143000" indent="-28575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fi-FI" sz="1600" dirty="0" err="1">
                <a:latin typeface="Segoe UI"/>
                <a:cs typeface="Segoe UI"/>
              </a:rPr>
              <a:t>Kalenteroidaan</a:t>
            </a:r>
            <a:r>
              <a:rPr lang="fi-FI" sz="1600" dirty="0">
                <a:latin typeface="Segoe UI"/>
                <a:cs typeface="Segoe UI"/>
              </a:rPr>
              <a:t>, tehdään lukusuunnitelmia, tutustutaan erilaisiin lukemista, kirjoittamista ja keskittymistä helpottaviin apuvälineisiin ja sovelluksiin</a:t>
            </a:r>
          </a:p>
          <a:p>
            <a:pPr marL="114300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600" dirty="0">
                <a:latin typeface="Segoe UI"/>
                <a:cs typeface="Segoe UI"/>
              </a:rPr>
              <a:t>Tehdään asiakkaan kanssa konkreettisesti yhdessä</a:t>
            </a:r>
            <a:endParaRPr lang="fi-FI" sz="1600" b="1" dirty="0">
              <a:latin typeface="Segoe UI"/>
              <a:cs typeface="Segoe UI"/>
            </a:endParaRPr>
          </a:p>
          <a:p>
            <a:pPr marL="1143000" indent="-28575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fi-FI" sz="1600" dirty="0">
                <a:latin typeface="Segoe UI"/>
                <a:cs typeface="Segoe UI"/>
              </a:rPr>
              <a:t>Huomioidaan aina aikuisen elämänkokemus ja aiemmin hankittu tieto</a:t>
            </a:r>
            <a:endParaRPr lang="fi-FI" sz="1600" b="1" dirty="0">
              <a:latin typeface="Segoe UI"/>
              <a:cs typeface="Segoe UI"/>
            </a:endParaRPr>
          </a:p>
          <a:p>
            <a:pPr marL="1143000" indent="-28575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fi-FI" sz="1600" dirty="0">
                <a:latin typeface="Segoe UI"/>
                <a:cs typeface="Segoe UI"/>
              </a:rPr>
              <a:t>Pyritään saavuttamaan onnistuneita oppimisen kokemuksia ja vahvistamaan luottamusta omaan osaamiseen</a:t>
            </a:r>
          </a:p>
          <a:p>
            <a:pPr marL="1143000" indent="-28575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fi-FI" sz="1600" dirty="0">
                <a:effectLst/>
                <a:latin typeface="Segoe UI"/>
                <a:cs typeface="Segoe UI"/>
              </a:rPr>
              <a:t>Moniammatillisen yhteistyön merkitys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fi-FI" sz="1100" dirty="0"/>
          </a:p>
        </p:txBody>
      </p:sp>
      <p:pic>
        <p:nvPicPr>
          <p:cNvPr id="7" name="Kuva 6" descr="Kuvassa kirjastonhoitajat Kasperi Elkki ja Jaana Märsynaho.">
            <a:extLst>
              <a:ext uri="{FF2B5EF4-FFF2-40B4-BE49-F238E27FC236}">
                <a16:creationId xmlns:a16="http://schemas.microsoft.com/office/drawing/2014/main" id="{D1D80176-0AC8-5BFB-BFBC-BD830B40AE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7782" y="10"/>
            <a:ext cx="5694218" cy="6857989"/>
          </a:xfrm>
          <a:prstGeom prst="rect">
            <a:avLst/>
          </a:prstGeom>
          <a:noFill/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88614C04-529F-571D-3AE0-D0ABBB8959C4}"/>
              </a:ext>
            </a:extLst>
          </p:cNvPr>
          <p:cNvSpPr txBox="1"/>
          <p:nvPr/>
        </p:nvSpPr>
        <p:spPr>
          <a:xfrm>
            <a:off x="10712438" y="6478250"/>
            <a:ext cx="2946656" cy="38285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i-FI" sz="1200" i="1" kern="1200" spc="50" baseline="0" dirty="0">
                <a:solidFill>
                  <a:schemeClr val="bg1"/>
                </a:solidFill>
                <a:latin typeface="Segoe UI"/>
                <a:cs typeface="Segoe UI"/>
              </a:rPr>
              <a:t>Kuva: Heli Turja</a:t>
            </a:r>
          </a:p>
        </p:txBody>
      </p:sp>
    </p:spTree>
    <p:extLst>
      <p:ext uri="{BB962C8B-B14F-4D97-AF65-F5344CB8AC3E}">
        <p14:creationId xmlns:p14="http://schemas.microsoft.com/office/powerpoint/2010/main" val="412552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D48BB-0D08-2097-6E80-BBD844FC6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834E41-F33B-AE22-1D22-B4072C871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Oppimisen olohuone</a:t>
            </a:r>
            <a:endParaRPr lang="fi-FI" b="1" kern="1200" dirty="0"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FDE280F-0C13-88C3-8A38-BA605D11BB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197944" y="2019514"/>
            <a:ext cx="5703432" cy="382264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143000">
              <a:spcBef>
                <a:spcPts val="600"/>
              </a:spcBef>
              <a:spcAft>
                <a:spcPts val="1200"/>
              </a:spcAft>
            </a:pPr>
            <a:r>
              <a:rPr lang="fi-FI" b="1">
                <a:latin typeface="Segoe UI"/>
                <a:cs typeface="Segoe UI"/>
              </a:rPr>
              <a:t>Opiskelun tukeminen</a:t>
            </a:r>
            <a:br>
              <a:rPr lang="fi-FI" dirty="0"/>
            </a:br>
            <a:r>
              <a:rPr lang="fi-FI">
                <a:latin typeface="Segoe UI"/>
                <a:cs typeface="Segoe UI"/>
              </a:rPr>
              <a:t>oppimateriaalien saavutettavuus</a:t>
            </a:r>
            <a:br>
              <a:rPr lang="fi-FI" dirty="0"/>
            </a:br>
            <a:r>
              <a:rPr lang="fi-FI" dirty="0">
                <a:latin typeface="Segoe UI"/>
                <a:cs typeface="Segoe UI"/>
              </a:rPr>
              <a:t>opinnäytetyön kieliasun tarkistus</a:t>
            </a:r>
            <a:br>
              <a:rPr lang="fi-FI" dirty="0"/>
            </a:br>
            <a:r>
              <a:rPr lang="fi-FI" dirty="0">
                <a:latin typeface="Segoe UI"/>
                <a:cs typeface="Segoe UI"/>
              </a:rPr>
              <a:t>Digipalvelut </a:t>
            </a:r>
          </a:p>
          <a:p>
            <a:pPr marL="1143000">
              <a:spcBef>
                <a:spcPts val="600"/>
              </a:spcBef>
              <a:spcAft>
                <a:spcPts val="1200"/>
              </a:spcAft>
            </a:pPr>
            <a:r>
              <a:rPr lang="fi-FI" b="1" dirty="0">
                <a:latin typeface="Segoe UI"/>
                <a:cs typeface="Segoe UI"/>
              </a:rPr>
              <a:t>Erityiset oppimistarpeet</a:t>
            </a:r>
            <a:br>
              <a:rPr lang="fi-FI" b="1" dirty="0"/>
            </a:br>
            <a:r>
              <a:rPr lang="fi-FI" dirty="0">
                <a:latin typeface="Segoe UI"/>
                <a:cs typeface="Segoe UI"/>
              </a:rPr>
              <a:t>työmuistin haasteet</a:t>
            </a:r>
            <a:br>
              <a:rPr lang="fi-FI" dirty="0"/>
            </a:br>
            <a:r>
              <a:rPr lang="fi-FI" dirty="0">
                <a:latin typeface="Segoe UI"/>
                <a:cs typeface="Segoe UI"/>
              </a:rPr>
              <a:t>keskittyminen</a:t>
            </a:r>
            <a:br>
              <a:rPr lang="fi-FI" dirty="0"/>
            </a:br>
            <a:r>
              <a:rPr lang="fi-FI" dirty="0">
                <a:latin typeface="Segoe UI"/>
                <a:cs typeface="Segoe UI"/>
              </a:rPr>
              <a:t>Celia-palveluiden hyödyntäminen </a:t>
            </a:r>
          </a:p>
          <a:p>
            <a:pPr marL="1143000">
              <a:spcBef>
                <a:spcPts val="600"/>
              </a:spcBef>
              <a:spcAft>
                <a:spcPts val="1200"/>
              </a:spcAft>
            </a:pPr>
            <a:r>
              <a:rPr lang="fi-FI" b="1" dirty="0">
                <a:latin typeface="Segoe UI"/>
                <a:cs typeface="Segoe UI"/>
              </a:rPr>
              <a:t>Työllistyminen ja </a:t>
            </a:r>
            <a:r>
              <a:rPr lang="fi-FI" b="1">
                <a:latin typeface="Segoe UI"/>
                <a:cs typeface="Segoe UI"/>
              </a:rPr>
              <a:t>urapolut </a:t>
            </a:r>
            <a:br>
              <a:rPr lang="fi-FI" b="1" dirty="0">
                <a:latin typeface="Segoe UI"/>
                <a:cs typeface="Segoe UI"/>
              </a:rPr>
            </a:br>
            <a:r>
              <a:rPr lang="fi-FI">
                <a:latin typeface="Segoe UI"/>
                <a:cs typeface="Segoe UI"/>
              </a:rPr>
              <a:t>osatyökykyisyyteen, </a:t>
            </a:r>
            <a:r>
              <a:rPr lang="fi-FI" dirty="0">
                <a:latin typeface="Segoe UI"/>
                <a:cs typeface="Segoe UI"/>
              </a:rPr>
              <a:t>maahanmuuttajien koulutukseen ja alanvaihtoon liittyvät keskustelut </a:t>
            </a:r>
          </a:p>
        </p:txBody>
      </p:sp>
      <p:pic>
        <p:nvPicPr>
          <p:cNvPr id="4" name="Kuva 3" descr="Kuva, joka sisältää kohteen henkilö, vaate, sisä-, Ihmisen kasvot&#10;&#10;Tekoälyn luoma sisältö voi olla virheellistä.">
            <a:extLst>
              <a:ext uri="{FF2B5EF4-FFF2-40B4-BE49-F238E27FC236}">
                <a16:creationId xmlns:a16="http://schemas.microsoft.com/office/drawing/2014/main" id="{406F4154-EBCC-61F6-8D07-24332CB3F2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7782" y="10"/>
            <a:ext cx="5694218" cy="6857989"/>
          </a:xfrm>
          <a:prstGeom prst="rect">
            <a:avLst/>
          </a:prstGeom>
          <a:noFill/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08A72664-2621-4F04-A1D7-797549CEE5A3}"/>
              </a:ext>
            </a:extLst>
          </p:cNvPr>
          <p:cNvSpPr txBox="1"/>
          <p:nvPr/>
        </p:nvSpPr>
        <p:spPr>
          <a:xfrm>
            <a:off x="6848442" y="6597602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 i="1" dirty="0">
                <a:solidFill>
                  <a:srgbClr val="FFFFFF"/>
                </a:solidFill>
                <a:cs typeface="Segoe UI"/>
              </a:rPr>
              <a:t>Kuva: </a:t>
            </a:r>
            <a:r>
              <a:rPr lang="fi-FI" sz="1100" i="1" dirty="0" err="1">
                <a:solidFill>
                  <a:srgbClr val="FFFFFF"/>
                </a:solidFill>
                <a:cs typeface="Segoe UI"/>
              </a:rPr>
              <a:t>Pexels</a:t>
            </a:r>
            <a:endParaRPr lang="fi-FI" dirty="0" err="1"/>
          </a:p>
        </p:txBody>
      </p:sp>
    </p:spTree>
    <p:extLst>
      <p:ext uri="{BB962C8B-B14F-4D97-AF65-F5344CB8AC3E}">
        <p14:creationId xmlns:p14="http://schemas.microsoft.com/office/powerpoint/2010/main" val="2540329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A</a:t>
            </a:r>
            <a:r>
              <a:rPr lang="fi-FI" b="1" kern="1200" dirty="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puvälineitä</a:t>
            </a:r>
          </a:p>
          <a:p>
            <a:endParaRPr lang="fi-FI" b="1" kern="1200" dirty="0"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BBB2D4C9-C63A-EA22-D3A0-7F9462D14420}"/>
              </a:ext>
            </a:extLst>
          </p:cNvPr>
          <p:cNvSpPr txBox="1">
            <a:spLocks/>
          </p:cNvSpPr>
          <p:nvPr/>
        </p:nvSpPr>
        <p:spPr>
          <a:xfrm>
            <a:off x="746507" y="2491740"/>
            <a:ext cx="5317065" cy="29640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i-FI" b="1" dirty="0">
                <a:latin typeface="Segoe UI"/>
                <a:cs typeface="Segoe UI"/>
              </a:rPr>
              <a:t>Keskittyminen ja ajankäyttö</a:t>
            </a:r>
            <a:br>
              <a:rPr lang="fi-FI" dirty="0"/>
            </a:br>
            <a:r>
              <a:rPr lang="fi-FI" dirty="0">
                <a:latin typeface="Segoe UI"/>
                <a:cs typeface="Segoe UI"/>
              </a:rPr>
              <a:t>kalenterit, ajastin, </a:t>
            </a:r>
            <a:r>
              <a:rPr lang="fi-FI" dirty="0" err="1">
                <a:latin typeface="Segoe UI"/>
                <a:cs typeface="Segoe UI"/>
              </a:rPr>
              <a:t>kanban</a:t>
            </a:r>
            <a:r>
              <a:rPr lang="fi-FI" dirty="0">
                <a:latin typeface="Segoe UI"/>
                <a:cs typeface="Segoe UI"/>
              </a:rPr>
              <a:t>, </a:t>
            </a:r>
            <a:r>
              <a:rPr lang="fi-FI" dirty="0" err="1">
                <a:latin typeface="Segoe UI"/>
                <a:cs typeface="Segoe UI"/>
              </a:rPr>
              <a:t>Pomodoro</a:t>
            </a:r>
            <a:r>
              <a:rPr lang="fi-FI" dirty="0">
                <a:latin typeface="Segoe UI"/>
                <a:cs typeface="Segoe UI"/>
              </a:rPr>
              <a:t>-sovellukset</a:t>
            </a:r>
          </a:p>
          <a:p>
            <a:pPr>
              <a:spcAft>
                <a:spcPts val="800"/>
              </a:spcAft>
            </a:pPr>
            <a:r>
              <a:rPr lang="fi-FI" b="1" dirty="0">
                <a:latin typeface="Segoe UI"/>
                <a:cs typeface="Segoe UI"/>
              </a:rPr>
              <a:t>Lukemisen tueksi</a:t>
            </a:r>
            <a:br>
              <a:rPr lang="fi-FI" dirty="0"/>
            </a:br>
            <a:r>
              <a:rPr lang="fi-FI" dirty="0">
                <a:latin typeface="Segoe UI"/>
                <a:cs typeface="Segoe UI"/>
              </a:rPr>
              <a:t>värilliset lukukalvot, lukuviivaimet, äänikirjat, tekstin kuuntelemisen eri mahdollisuudet (mm. Microsoft Office365 syventävä lukuohjelma), digitaaliset värikalvot, e-kirjat: fontin kokoa ja riviväliä voi säätää</a:t>
            </a:r>
            <a:br>
              <a:rPr lang="fi-FI" dirty="0"/>
            </a:b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pic>
        <p:nvPicPr>
          <p:cNvPr id="7" name="Kuva 6" descr="Kuva esittää kanban-taulukkoa, jossa on kolme saraketta: tehtävä, työn alla ja valmis.">
            <a:extLst>
              <a:ext uri="{FF2B5EF4-FFF2-40B4-BE49-F238E27FC236}">
                <a16:creationId xmlns:a16="http://schemas.microsoft.com/office/drawing/2014/main" id="{CEDAD27A-BB67-ADBC-CA94-583539F718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0557" y="525606"/>
            <a:ext cx="4873327" cy="3435695"/>
          </a:xfrm>
          <a:prstGeom prst="rect">
            <a:avLst/>
          </a:prstGeom>
          <a:noFill/>
        </p:spPr>
      </p:pic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1D2D5443-5DED-74B0-4118-EBCCFC139D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3902" y="5952363"/>
            <a:ext cx="2946656" cy="38285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Kuva 2" descr="Kuvassa on viisi kertaa teksti &quot;Tekstin lukemista voi helpottaa tekstin taustaväri.&quot; Tekstit ovat valkoisella, keltaisella, punaisella, vihreällä ja mustalla taustalla. ">
            <a:extLst>
              <a:ext uri="{FF2B5EF4-FFF2-40B4-BE49-F238E27FC236}">
                <a16:creationId xmlns:a16="http://schemas.microsoft.com/office/drawing/2014/main" id="{F220F474-E31D-B4FD-F48E-2C2CD76DC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2446" y="3248936"/>
            <a:ext cx="5651678" cy="245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9E09A-BEEA-AFD0-5F1F-AE3A08C9D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2FA0AB-D7FD-7ED1-5CB4-3A010262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Kohtaamisen kulmakiviä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07E7462-D94C-FE7D-FB16-429C7327FD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285750">
              <a:buChar char="•"/>
            </a:pPr>
            <a:r>
              <a:rPr lang="fi-FI" dirty="0">
                <a:latin typeface="Segoe UI"/>
                <a:cs typeface="Segoe UI"/>
              </a:rPr>
              <a:t>Omien ennakkoluulojen ja asenteiden tunnistaminen</a:t>
            </a:r>
            <a:endParaRPr lang="fi-FI" dirty="0"/>
          </a:p>
          <a:p>
            <a:pPr marL="571500" indent="-285750">
              <a:buChar char="•"/>
            </a:pPr>
            <a:r>
              <a:rPr lang="fi-FI" dirty="0">
                <a:latin typeface="Segoe UI"/>
                <a:cs typeface="Segoe UI"/>
              </a:rPr>
              <a:t>Kohtaamisen merkityksen ymmärtäminen</a:t>
            </a:r>
          </a:p>
          <a:p>
            <a:pPr marL="571500" indent="-285750">
              <a:buChar char="•"/>
            </a:pPr>
            <a:r>
              <a:rPr lang="fi-FI" dirty="0">
                <a:latin typeface="Segoe UI"/>
                <a:cs typeface="Segoe UI"/>
              </a:rPr>
              <a:t>Perustietämys oppimisvaikeuksista</a:t>
            </a:r>
          </a:p>
          <a:p>
            <a:pPr marL="571500" indent="-285750">
              <a:buChar char="•"/>
            </a:pPr>
            <a:r>
              <a:rPr lang="fi-FI" dirty="0">
                <a:latin typeface="Segoe UI"/>
                <a:cs typeface="Segoe UI"/>
              </a:rPr>
              <a:t>Keinojen ja välineiden tarjoaminen oppimisen tueksi</a:t>
            </a:r>
            <a:endParaRPr lang="fi-FI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fi-FI"/>
          </a:p>
          <a:p>
            <a:pPr marL="285750">
              <a:spcBef>
                <a:spcPts val="0"/>
              </a:spcBef>
              <a:spcAft>
                <a:spcPts val="600"/>
              </a:spcAft>
            </a:pPr>
            <a:endParaRPr lang="fi-FI"/>
          </a:p>
        </p:txBody>
      </p:sp>
      <p:pic>
        <p:nvPicPr>
          <p:cNvPr id="4" name="Kuva 3" descr="Kuva, joka sisältää kohteen nisäkäs, koala, pussieläin, piha-&#10;&#10;Tekoälyn luoma sisältö voi olla virheellistä.">
            <a:extLst>
              <a:ext uri="{FF2B5EF4-FFF2-40B4-BE49-F238E27FC236}">
                <a16:creationId xmlns:a16="http://schemas.microsoft.com/office/drawing/2014/main" id="{FCB93FBE-9472-1EF3-5798-9ABD1F9F20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497782" y="10"/>
            <a:ext cx="5694218" cy="6857989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764FC2-035B-2379-C57F-07755B840859}"/>
              </a:ext>
            </a:extLst>
          </p:cNvPr>
          <p:cNvSpPr txBox="1"/>
          <p:nvPr/>
        </p:nvSpPr>
        <p:spPr>
          <a:xfrm>
            <a:off x="3113902" y="5952363"/>
            <a:ext cx="2946656" cy="38285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i-FI" sz="1200" kern="1200" spc="50" baseline="0"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107338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Raahessa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FE76FC0-0596-45C0-9623-CB1EFA7228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37093" y="2062444"/>
            <a:ext cx="5985244" cy="33030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485900" indent="-34290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fi-FI" sz="1900" dirty="0">
                <a:latin typeface="Segoe UI"/>
                <a:cs typeface="Segoe UI"/>
              </a:rPr>
              <a:t>Kirjailijavierailuja ja kirjaston </a:t>
            </a:r>
            <a:r>
              <a:rPr lang="fi-FI" sz="1900" dirty="0" err="1">
                <a:latin typeface="Segoe UI"/>
                <a:cs typeface="Segoe UI"/>
              </a:rPr>
              <a:t>popuppeja</a:t>
            </a:r>
            <a:endParaRPr lang="fi-FI" sz="1900" dirty="0" err="1"/>
          </a:p>
          <a:p>
            <a:pPr marL="142875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900" dirty="0"/>
              <a:t>Luovan kirjoittamisen ryhmä</a:t>
            </a:r>
          </a:p>
          <a:p>
            <a:pPr marL="142875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900" dirty="0"/>
              <a:t>Selkolukupiiri</a:t>
            </a:r>
          </a:p>
          <a:p>
            <a:pPr marL="142875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900" dirty="0"/>
              <a:t>Kokemusasiantuntija esitellyt kirjastopalveluita</a:t>
            </a:r>
          </a:p>
          <a:p>
            <a:pPr marL="142875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900" dirty="0"/>
              <a:t>Vierailut kehitysvammaisten asumisyksikössä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fi-FI" sz="1400" dirty="0"/>
          </a:p>
        </p:txBody>
      </p:sp>
      <p:pic>
        <p:nvPicPr>
          <p:cNvPr id="11" name="Kuva 10" descr="Kuva, joka sisältää kohteen piha-, taivas, pilvi, puu">
            <a:extLst>
              <a:ext uri="{FF2B5EF4-FFF2-40B4-BE49-F238E27FC236}">
                <a16:creationId xmlns:a16="http://schemas.microsoft.com/office/drawing/2014/main" id="{172C94B0-B9E5-EC7A-7D0A-A3AE24356B0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5703356" cy="6858000"/>
          </a:xfrm>
          <a:prstGeom prst="rect">
            <a:avLst/>
          </a:prstGeom>
          <a:noFill/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88614C04-529F-571D-3AE0-D0ABBB8959C4}"/>
              </a:ext>
            </a:extLst>
          </p:cNvPr>
          <p:cNvSpPr txBox="1"/>
          <p:nvPr/>
        </p:nvSpPr>
        <p:spPr>
          <a:xfrm>
            <a:off x="6434563" y="5865548"/>
            <a:ext cx="3344868" cy="38285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fi-FI" sz="1000" i="1" kern="1200" spc="50" baseline="0" dirty="0"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883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FE410-B6A9-A074-FA87-424BAD6B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AA22C7-A9AD-9607-DEB4-8CA7202EA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Lukutukikassit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DCCABC5-09D1-D595-3151-F202E7AE1F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86401" y="2491740"/>
            <a:ext cx="5868134" cy="29747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0">
              <a:spcBef>
                <a:spcPts val="600"/>
              </a:spcBef>
              <a:spcAft>
                <a:spcPts val="1200"/>
              </a:spcAft>
            </a:pPr>
            <a:r>
              <a:rPr lang="fi-FI" dirty="0">
                <a:latin typeface="Segoe UI"/>
                <a:cs typeface="Segoe UI"/>
              </a:rPr>
              <a:t>Lukutukikassi (2kpl). Sisältää lukemisen ja keskittymisen apuvälineitä:</a:t>
            </a:r>
          </a:p>
          <a:p>
            <a:pPr marL="1143000">
              <a:spcBef>
                <a:spcPts val="600"/>
              </a:spcBef>
              <a:spcAft>
                <a:spcPts val="1200"/>
              </a:spcAft>
            </a:pPr>
            <a:r>
              <a:rPr lang="fi-FI" dirty="0">
                <a:latin typeface="Segoe UI"/>
                <a:cs typeface="Segoe UI"/>
              </a:rPr>
              <a:t>terapia/stressipalloja </a:t>
            </a:r>
            <a:br>
              <a:rPr lang="fi-FI" dirty="0">
                <a:latin typeface="Segoe UI"/>
                <a:cs typeface="Segoe UI"/>
              </a:rPr>
            </a:br>
            <a:r>
              <a:rPr lang="fi-FI" dirty="0" err="1">
                <a:latin typeface="Segoe UI"/>
                <a:cs typeface="Segoe UI"/>
              </a:rPr>
              <a:t>tangle</a:t>
            </a:r>
            <a:br>
              <a:rPr lang="fi-FI" dirty="0">
                <a:latin typeface="Segoe UI"/>
                <a:cs typeface="Segoe UI"/>
              </a:rPr>
            </a:br>
            <a:r>
              <a:rPr lang="fi-FI" dirty="0">
                <a:latin typeface="Segoe UI"/>
                <a:cs typeface="Segoe UI"/>
              </a:rPr>
              <a:t>kynätukia</a:t>
            </a:r>
            <a:br>
              <a:rPr lang="fi-FI" dirty="0">
                <a:latin typeface="Segoe UI"/>
                <a:cs typeface="Segoe UI"/>
              </a:rPr>
            </a:br>
            <a:r>
              <a:rPr lang="fi-FI" dirty="0">
                <a:latin typeface="Segoe UI"/>
                <a:cs typeface="Segoe UI"/>
              </a:rPr>
              <a:t>tiimalasi 15 min</a:t>
            </a:r>
            <a:br>
              <a:rPr lang="fi-FI" dirty="0">
                <a:latin typeface="Segoe UI"/>
                <a:cs typeface="Segoe UI"/>
              </a:rPr>
            </a:br>
            <a:r>
              <a:rPr lang="fi-FI" dirty="0">
                <a:latin typeface="Segoe UI"/>
                <a:cs typeface="Segoe UI"/>
              </a:rPr>
              <a:t>ajastin</a:t>
            </a:r>
            <a:br>
              <a:rPr lang="fi-FI" dirty="0">
                <a:latin typeface="Segoe UI"/>
                <a:cs typeface="Segoe UI"/>
              </a:rPr>
            </a:br>
            <a:r>
              <a:rPr lang="fi-FI" dirty="0">
                <a:latin typeface="Segoe UI"/>
                <a:cs typeface="Segoe UI"/>
              </a:rPr>
              <a:t>tasapainotyyny</a:t>
            </a:r>
            <a:br>
              <a:rPr lang="fi-FI" dirty="0">
                <a:latin typeface="Segoe UI"/>
                <a:cs typeface="Segoe UI"/>
              </a:rPr>
            </a:br>
            <a:r>
              <a:rPr lang="fi-FI" dirty="0">
                <a:latin typeface="Segoe UI"/>
                <a:cs typeface="Segoe UI"/>
              </a:rPr>
              <a:t>vastamelukuulokkeet</a:t>
            </a:r>
            <a:br>
              <a:rPr lang="fi-FI" dirty="0">
                <a:latin typeface="Segoe UI"/>
                <a:cs typeface="Segoe UI"/>
              </a:rPr>
            </a:br>
            <a:r>
              <a:rPr lang="fi-FI" dirty="0">
                <a:latin typeface="Segoe UI"/>
                <a:cs typeface="Segoe UI"/>
              </a:rPr>
              <a:t>lukuviivaimia ja -kalvoja</a:t>
            </a:r>
          </a:p>
        </p:txBody>
      </p:sp>
      <p:pic>
        <p:nvPicPr>
          <p:cNvPr id="5" name="Kuva 4" descr="Kuva, joka sisältää kohteen Kuulokkeet, pöytä, sisä-, istuminen&#10;&#10;Tekoälyn luoma sisältö voi olla virheellistä.">
            <a:extLst>
              <a:ext uri="{FF2B5EF4-FFF2-40B4-BE49-F238E27FC236}">
                <a16:creationId xmlns:a16="http://schemas.microsoft.com/office/drawing/2014/main" id="{FAECD1E7-7E08-11A4-47CD-CED49048F1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20" y="1"/>
            <a:ext cx="570335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7736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91944-2DDE-4EE0-81F5-E8A1C6559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Saavutettavuuskirjasto CELIA</a:t>
            </a:r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BBB2D4C9-C63A-EA22-D3A0-7F9462D14420}"/>
              </a:ext>
            </a:extLst>
          </p:cNvPr>
          <p:cNvSpPr txBox="1">
            <a:spLocks/>
          </p:cNvSpPr>
          <p:nvPr/>
        </p:nvSpPr>
        <p:spPr>
          <a:xfrm>
            <a:off x="746507" y="2062716"/>
            <a:ext cx="2946656" cy="35540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har char="•"/>
            </a:pPr>
            <a:r>
              <a:rPr lang="fi-FI" sz="1600" dirty="0">
                <a:latin typeface="Segoe UI"/>
                <a:cs typeface="Segoe UI"/>
              </a:rPr>
              <a:t>Lukivaikeus</a:t>
            </a:r>
            <a:endParaRPr lang="fi-FI" sz="1600" dirty="0"/>
          </a:p>
          <a:p>
            <a:pPr marL="285750" indent="-285750">
              <a:buChar char="•"/>
            </a:pPr>
            <a:r>
              <a:rPr lang="fi-FI" sz="1600" dirty="0">
                <a:latin typeface="Segoe UI"/>
                <a:cs typeface="Segoe UI"/>
              </a:rPr>
              <a:t>Oppimisen vaikeudet</a:t>
            </a:r>
            <a:endParaRPr lang="fi-FI" dirty="0">
              <a:latin typeface="Segoe UI"/>
              <a:cs typeface="Segoe UI"/>
            </a:endParaRPr>
          </a:p>
          <a:p>
            <a:pPr marL="285750" indent="-285750">
              <a:buChar char="•"/>
            </a:pPr>
            <a:r>
              <a:rPr lang="fi-FI" sz="1600" dirty="0">
                <a:latin typeface="Segoe UI"/>
                <a:cs typeface="Segoe UI"/>
              </a:rPr>
              <a:t>Kehitysvammaisuus</a:t>
            </a:r>
          </a:p>
          <a:p>
            <a:pPr marL="285750" indent="-285750">
              <a:buChar char="•"/>
            </a:pPr>
            <a:r>
              <a:rPr lang="fi-FI" sz="1600" dirty="0">
                <a:latin typeface="Segoe UI"/>
                <a:cs typeface="Segoe UI"/>
              </a:rPr>
              <a:t>CP-vamma</a:t>
            </a:r>
            <a:endParaRPr lang="fi-FI" dirty="0">
              <a:latin typeface="Segoe UI"/>
              <a:cs typeface="Segoe UI"/>
            </a:endParaRPr>
          </a:p>
          <a:p>
            <a:pPr marL="285750" indent="-285750">
              <a:buChar char="•"/>
            </a:pPr>
            <a:r>
              <a:rPr lang="fi-FI" sz="1600" dirty="0">
                <a:latin typeface="Segoe UI"/>
                <a:cs typeface="Segoe UI"/>
              </a:rPr>
              <a:t>Heikentynyt näkö</a:t>
            </a:r>
            <a:endParaRPr lang="fi-FI" dirty="0">
              <a:latin typeface="Segoe UI"/>
              <a:cs typeface="Segoe UI"/>
            </a:endParaRPr>
          </a:p>
          <a:p>
            <a:pPr marL="285750" indent="-285750">
              <a:buChar char="•"/>
            </a:pPr>
            <a:r>
              <a:rPr lang="fi-FI" sz="1600" dirty="0" err="1">
                <a:latin typeface="Segoe UI"/>
                <a:cs typeface="Segoe UI"/>
              </a:rPr>
              <a:t>MS-tauti</a:t>
            </a:r>
            <a:endParaRPr lang="fi-FI" dirty="0" err="1"/>
          </a:p>
          <a:p>
            <a:pPr marL="285750" indent="-285750">
              <a:buChar char="•"/>
            </a:pPr>
            <a:r>
              <a:rPr lang="fi-FI" sz="1600" dirty="0">
                <a:latin typeface="Segoe UI"/>
                <a:cs typeface="Segoe UI"/>
              </a:rPr>
              <a:t>Keskittymishäiriöt</a:t>
            </a:r>
            <a:endParaRPr lang="fi-FI" dirty="0">
              <a:latin typeface="Segoe UI"/>
              <a:cs typeface="Segoe UI"/>
            </a:endParaRPr>
          </a:p>
          <a:p>
            <a:pPr marL="285750" indent="-285750">
              <a:buChar char="•"/>
            </a:pPr>
            <a:r>
              <a:rPr lang="fi-FI" sz="1600" dirty="0">
                <a:latin typeface="Segoe UI"/>
                <a:cs typeface="Segoe UI"/>
              </a:rPr>
              <a:t>Hahmotushäiriöt</a:t>
            </a:r>
            <a:endParaRPr lang="fi-FI" dirty="0">
              <a:latin typeface="Segoe UI"/>
              <a:cs typeface="Segoe UI"/>
            </a:endParaRPr>
          </a:p>
          <a:p>
            <a:pPr marL="285750" indent="-285750">
              <a:buChar char="•"/>
            </a:pPr>
            <a:r>
              <a:rPr lang="fi-FI" sz="1600" dirty="0">
                <a:latin typeface="Segoe UI"/>
                <a:cs typeface="Segoe UI"/>
              </a:rPr>
              <a:t>Muistihäiriöt</a:t>
            </a:r>
            <a:endParaRPr lang="fi-FI" dirty="0">
              <a:latin typeface="Segoe UI"/>
              <a:cs typeface="Segoe UI"/>
            </a:endParaRPr>
          </a:p>
          <a:p>
            <a:pPr>
              <a:spcAft>
                <a:spcPts val="800"/>
              </a:spcAft>
            </a:pPr>
            <a:endParaRPr lang="fi-FI" sz="110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07B9DC6-67FC-B46A-04A3-FE63B81C14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3902" y="5952363"/>
            <a:ext cx="2946656" cy="382853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Kuva 5" descr="Kuva, jossa on vanhempi nainen ja lapsi. Lapsella on kuulokkeet.">
            <a:extLst>
              <a:ext uri="{FF2B5EF4-FFF2-40B4-BE49-F238E27FC236}">
                <a16:creationId xmlns:a16="http://schemas.microsoft.com/office/drawing/2014/main" id="{1679F3DD-B155-2192-B0DA-CC7BC4A189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2370" y="6669"/>
            <a:ext cx="3770187" cy="4093924"/>
          </a:xfrm>
          <a:prstGeom prst="rect">
            <a:avLst/>
          </a:prstGeom>
          <a:noFill/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893F3917-5E4E-118E-5657-C49A043A51EE}"/>
              </a:ext>
            </a:extLst>
          </p:cNvPr>
          <p:cNvSpPr txBox="1"/>
          <p:nvPr/>
        </p:nvSpPr>
        <p:spPr>
          <a:xfrm>
            <a:off x="4556316" y="2062716"/>
            <a:ext cx="3150255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fi-FI" sz="1600" kern="100" dirty="0">
                <a:latin typeface="Segoe UI"/>
                <a:cs typeface="Segoe UI"/>
              </a:rPr>
              <a:t>Kirjoja eri ikäisille, helppolukuisia ja selkokirjoja, tietokirjoja ja oppikirjoja</a:t>
            </a:r>
            <a:endParaRPr lang="fi-FI" sz="1600" kern="100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fi-FI" sz="1600" kern="100" dirty="0">
                <a:latin typeface="Segoe UI"/>
                <a:cs typeface="Segoe UI"/>
              </a:rPr>
              <a:t>Voi kuunnella kätevästi omalla laitteella: älypuhelimella, tabletilla tai läppärillä</a:t>
            </a:r>
            <a:endParaRPr lang="fi-FI" sz="1600" kern="100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1600" kern="100" dirty="0">
                <a:latin typeface="Segoe UI"/>
                <a:cs typeface="Segoe UI"/>
              </a:rPr>
              <a:t>Asiakkaaksi kirjastossa tai koulussa</a:t>
            </a:r>
            <a:endParaRPr lang="fi-FI" sz="1600" kern="100" dirty="0"/>
          </a:p>
        </p:txBody>
      </p:sp>
    </p:spTree>
    <p:extLst>
      <p:ext uri="{BB962C8B-B14F-4D97-AF65-F5344CB8AC3E}">
        <p14:creationId xmlns:p14="http://schemas.microsoft.com/office/powerpoint/2010/main" val="40705496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5119D-491D-C93F-3849-1AE2D5275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asuste, Pitkät hiukset, Valokuvaus, malli&#10;&#10;Tekoälyn luoma sisältö voi olla virheellistä.">
            <a:extLst>
              <a:ext uri="{FF2B5EF4-FFF2-40B4-BE49-F238E27FC236}">
                <a16:creationId xmlns:a16="http://schemas.microsoft.com/office/drawing/2014/main" id="{E8EFE687-B7BE-441E-D243-4B55BDEBEC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7E764DE-9402-A8CA-5884-0A8EC0BF6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2280" y="586427"/>
            <a:ext cx="8211671" cy="1129553"/>
          </a:xfrm>
        </p:spPr>
        <p:txBody>
          <a:bodyPr anchor="b">
            <a:normAutofit/>
          </a:bodyPr>
          <a:lstStyle/>
          <a:p>
            <a:r>
              <a:rPr lang="fi-FI"/>
              <a:t>Yhteenvetoa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72082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77F9A-5F21-62E3-BB6F-79841B0EF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96B024-6DA6-9C8F-EE2B-1CF77C8B2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Havaintoja</a:t>
            </a:r>
          </a:p>
          <a:p>
            <a:endParaRPr lang="fi-FI" b="1" kern="1200"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BC0C9B-1616-0C85-AC71-C3A6C37512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571500" indent="-285750">
              <a:buFont typeface="Arial,Sans-Serif" panose="020B0604020202020204" pitchFamily="34" charset="0"/>
              <a:buChar char="•"/>
            </a:pPr>
            <a:r>
              <a:rPr lang="fi-FI" dirty="0">
                <a:latin typeface="Segoe UI"/>
                <a:cs typeface="Segoe UI"/>
              </a:rPr>
              <a:t>Lukutaitotyö on kirjastotyön ydintä</a:t>
            </a:r>
            <a:endParaRPr lang="en-US" dirty="0">
              <a:latin typeface="Segoe UI"/>
              <a:cs typeface="Segoe UI"/>
            </a:endParaRPr>
          </a:p>
          <a:p>
            <a:pPr marL="571500" indent="-285750">
              <a:buChar char="•"/>
            </a:pPr>
            <a:r>
              <a:rPr lang="fi-FI" dirty="0">
                <a:latin typeface="Segoe UI"/>
                <a:cs typeface="Segoe UI"/>
              </a:rPr>
              <a:t>Lukutaito ja oppiminen kytkeytyvät perustavanlaatuisiin seikkoihin elämässä</a:t>
            </a:r>
            <a:r>
              <a:rPr lang="fi-FI" dirty="0">
                <a:effectLst/>
                <a:latin typeface="Segoe UI"/>
                <a:cs typeface="Segoe UI"/>
              </a:rPr>
              <a:t>: </a:t>
            </a:r>
            <a:br>
              <a:rPr lang="fi-FI" dirty="0"/>
            </a:br>
            <a:r>
              <a:rPr lang="fi-FI" dirty="0">
                <a:latin typeface="Segoe UI"/>
                <a:cs typeface="Segoe UI"/>
              </a:rPr>
              <a:t>elämänlaatuun ja osallisuuteen</a:t>
            </a:r>
            <a:endParaRPr lang="fi-FI"/>
          </a:p>
          <a:p>
            <a:pPr marL="571500" indent="-285750">
              <a:buChar char="•"/>
            </a:pPr>
            <a:r>
              <a:rPr lang="fi-FI" dirty="0">
                <a:latin typeface="Segoe UI"/>
                <a:cs typeface="Segoe UI"/>
              </a:rPr>
              <a:t>Kohtaamisen ja läsnäolon merkitys</a:t>
            </a:r>
            <a:endParaRPr lang="fi-FI" dirty="0"/>
          </a:p>
          <a:p>
            <a:pPr marL="571500" indent="-285750">
              <a:buChar char="•"/>
            </a:pPr>
            <a:r>
              <a:rPr lang="fi-FI" dirty="0">
                <a:latin typeface="Segoe UI"/>
                <a:cs typeface="Segoe UI"/>
              </a:rPr>
              <a:t>Erityisen tärkeää on huolehtia niistä ihmisistä, joiden lukutaidossa on haasteita </a:t>
            </a:r>
          </a:p>
          <a:p>
            <a:pPr marL="571500" indent="-285750">
              <a:buChar char="•"/>
            </a:pPr>
            <a:r>
              <a:rPr lang="fi-FI" dirty="0">
                <a:latin typeface="Segoe UI"/>
                <a:cs typeface="Segoe UI"/>
              </a:rPr>
              <a:t>Kirjaston on oltava kaikkien saavutettavissa </a:t>
            </a:r>
            <a:endParaRPr lang="fi-FI" dirty="0"/>
          </a:p>
        </p:txBody>
      </p:sp>
      <p:pic>
        <p:nvPicPr>
          <p:cNvPr id="6" name="Kuva 5" descr="Kuva, joka sisältää kohteen piha-, talvi, talo, rakennus&#10;&#10;Kuvaus luotu automaattisesti">
            <a:extLst>
              <a:ext uri="{FF2B5EF4-FFF2-40B4-BE49-F238E27FC236}">
                <a16:creationId xmlns:a16="http://schemas.microsoft.com/office/drawing/2014/main" id="{F961E784-E1D4-5A68-7372-9F9EE105EE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7782" y="10"/>
            <a:ext cx="5694218" cy="6857989"/>
          </a:xfrm>
          <a:prstGeom prst="rect">
            <a:avLst/>
          </a:prstGeom>
          <a:noFill/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E3C62E72-9580-F565-911D-7326ED4D353F}"/>
              </a:ext>
            </a:extLst>
          </p:cNvPr>
          <p:cNvSpPr txBox="1"/>
          <p:nvPr/>
        </p:nvSpPr>
        <p:spPr>
          <a:xfrm>
            <a:off x="3113902" y="5952363"/>
            <a:ext cx="2946656" cy="38285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i-FI" sz="1200" i="1" kern="1200" spc="50" baseline="0"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Kuva: Pixabay</a:t>
            </a:r>
          </a:p>
        </p:txBody>
      </p:sp>
    </p:spTree>
    <p:extLst>
      <p:ext uri="{BB962C8B-B14F-4D97-AF65-F5344CB8AC3E}">
        <p14:creationId xmlns:p14="http://schemas.microsoft.com/office/powerpoint/2010/main" val="3418539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BB410-6404-2B51-1A88-22206CE75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2D8A2F-F777-0AA4-95A0-676C87B8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/>
              <a:t>Haasteita</a:t>
            </a:r>
          </a:p>
          <a:p>
            <a:endParaRPr lang="fi-FI" b="1" kern="120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A264D8E-D2CA-2E0C-4B95-37DB21367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 vert="horz" lIns="91440" tIns="45720" rIns="91440" bIns="45720" rtlCol="0">
            <a:normAutofit/>
          </a:bodyPr>
          <a:lstStyle/>
          <a:p>
            <a:pPr marL="571500" indent="-285750">
              <a:buChar char="•"/>
            </a:pPr>
            <a:r>
              <a:rPr lang="fi-FI" dirty="0"/>
              <a:t>Miten tehdä vaikuttavaa työtä pienillä resursseilla? </a:t>
            </a:r>
          </a:p>
          <a:p>
            <a:pPr marL="571500" indent="-285750">
              <a:buChar char="•"/>
            </a:pPr>
            <a:r>
              <a:rPr lang="fi-FI" dirty="0"/>
              <a:t>Miten löytää työpareja kirjastosta ja/tai muilta toimijoilta?</a:t>
            </a:r>
          </a:p>
          <a:p>
            <a:pPr marL="571500" indent="-285750">
              <a:buChar char="•"/>
            </a:pPr>
            <a:r>
              <a:rPr lang="fi-FI" dirty="0"/>
              <a:t>Lukutaitotyö </a:t>
            </a:r>
            <a:r>
              <a:rPr lang="fi-FI" dirty="0" err="1"/>
              <a:t>vs</a:t>
            </a:r>
            <a:r>
              <a:rPr lang="fi-FI" dirty="0"/>
              <a:t> lukemisen edistäminen</a:t>
            </a:r>
          </a:p>
          <a:p>
            <a:pPr marL="571500" indent="-285750">
              <a:buChar char="•"/>
            </a:pPr>
            <a:r>
              <a:rPr lang="fi-FI" dirty="0"/>
              <a:t>Miten tavoittaa ne aikuiset, jotka tarvitsevat tukea lukutaitoon kaikkein eniten? </a:t>
            </a:r>
          </a:p>
        </p:txBody>
      </p:sp>
      <p:pic>
        <p:nvPicPr>
          <p:cNvPr id="6" name="Kuva 5" descr="Kuva, joka sisältää kohteen lelu, animaatio, Vauvanlelut, punainen">
            <a:extLst>
              <a:ext uri="{FF2B5EF4-FFF2-40B4-BE49-F238E27FC236}">
                <a16:creationId xmlns:a16="http://schemas.microsoft.com/office/drawing/2014/main" id="{A0741AD1-F621-9B12-3CF5-F4C9445B98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5703356" cy="6858000"/>
          </a:xfrm>
          <a:prstGeom prst="rect">
            <a:avLst/>
          </a:prstGeom>
          <a:noFill/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E2A358D-C37B-FA01-A194-8A3A2F12B9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34563" y="5865548"/>
            <a:ext cx="3344868" cy="38285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A5FAFB1-E5B2-E749-0B5D-028CCE709D75}"/>
              </a:ext>
            </a:extLst>
          </p:cNvPr>
          <p:cNvSpPr txBox="1"/>
          <p:nvPr/>
        </p:nvSpPr>
        <p:spPr>
          <a:xfrm>
            <a:off x="3113902" y="5952363"/>
            <a:ext cx="2946656" cy="38285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fi-FI" sz="1200" i="1" kern="1200" spc="50" baseline="0" dirty="0"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584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82735-3E61-559F-9E8F-73BBDA113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B8ED4A-2673-1900-754C-9E3E8453E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b="1" kern="120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Onnistumisia</a:t>
            </a:r>
          </a:p>
          <a:p>
            <a:endParaRPr lang="fi-FI" b="1" kern="1200"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78A4F15-BE93-3BE1-D826-B332D4E41E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32847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fi-FI" sz="1700">
                <a:latin typeface="Segoe UI"/>
                <a:cs typeface="Segoe UI"/>
              </a:rPr>
              <a:t>Kirjaston kynnys vielä matalammaksi</a:t>
            </a:r>
            <a:endParaRPr lang="fi-FI"/>
          </a:p>
          <a:p>
            <a:pPr marL="285750" indent="-285750">
              <a:buChar char="•"/>
            </a:pPr>
            <a:r>
              <a:rPr lang="fi-FI" sz="1700" dirty="0">
                <a:latin typeface="Segoe UI"/>
                <a:cs typeface="Segoe UI"/>
              </a:rPr>
              <a:t>Kokonaisvaltaisuus: tullaan yhdellä asialla, mutta esille nousee myös taustalla vaikuttavia </a:t>
            </a:r>
            <a:r>
              <a:rPr lang="fi-FI" sz="1700">
                <a:latin typeface="Segoe UI"/>
                <a:cs typeface="Segoe UI"/>
              </a:rPr>
              <a:t>asioita</a:t>
            </a:r>
            <a:endParaRPr lang="fi-FI"/>
          </a:p>
          <a:p>
            <a:pPr marL="285750" indent="-285750">
              <a:buChar char="•"/>
            </a:pPr>
            <a:r>
              <a:rPr lang="fi-FI" sz="1700" dirty="0">
                <a:latin typeface="Segoe UI"/>
                <a:cs typeface="Segoe UI"/>
              </a:rPr>
              <a:t>Yksilöllisellä kohtaamisella tuetaan minäpystyvyyttä</a:t>
            </a:r>
            <a:endParaRPr lang="fi-FI" dirty="0"/>
          </a:p>
          <a:p>
            <a:pPr marL="285750" indent="-285750">
              <a:buChar char="•"/>
            </a:pPr>
            <a:r>
              <a:rPr lang="fi-FI" sz="1700" dirty="0">
                <a:latin typeface="Segoe UI"/>
                <a:cs typeface="Segoe UI"/>
              </a:rPr>
              <a:t>Jatkuvuus: voi osallistua </a:t>
            </a:r>
            <a:r>
              <a:rPr lang="fi-FI" sz="1700" dirty="0">
                <a:effectLst/>
                <a:latin typeface="Segoe UI"/>
                <a:cs typeface="Segoe UI"/>
              </a:rPr>
              <a:t>ja </a:t>
            </a:r>
            <a:r>
              <a:rPr lang="fi-FI" sz="1700" dirty="0">
                <a:latin typeface="Segoe UI"/>
                <a:cs typeface="Segoe UI"/>
              </a:rPr>
              <a:t>tulla käymään monta kertaa </a:t>
            </a:r>
            <a:endParaRPr lang="fi-FI"/>
          </a:p>
          <a:p>
            <a:pPr marL="285750" indent="-285750">
              <a:buChar char="•"/>
            </a:pPr>
            <a:r>
              <a:rPr lang="fi-FI" sz="1700" dirty="0">
                <a:latin typeface="Segoe UI"/>
                <a:cs typeface="Segoe UI"/>
              </a:rPr>
              <a:t>Yhteistyökumppanuudet, sidosryhmäyhteistyö: merkittävä rooli asiakkaiden tavoittamisessa </a:t>
            </a:r>
            <a:endParaRPr lang="fi-FI"/>
          </a:p>
        </p:txBody>
      </p:sp>
      <p:pic>
        <p:nvPicPr>
          <p:cNvPr id="6" name="Kuva 5" descr="A person covering her face with a book&#10;&#10;Description automatically generated">
            <a:extLst>
              <a:ext uri="{FF2B5EF4-FFF2-40B4-BE49-F238E27FC236}">
                <a16:creationId xmlns:a16="http://schemas.microsoft.com/office/drawing/2014/main" id="{0784D1FF-BF56-86AF-2F00-D4FCFCBD88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7782" y="10"/>
            <a:ext cx="5694218" cy="6857989"/>
          </a:xfrm>
          <a:prstGeom prst="rect">
            <a:avLst/>
          </a:prstGeom>
          <a:noFill/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5CAC7CAB-343E-1B83-CC51-1D22AD2F6324}"/>
              </a:ext>
            </a:extLst>
          </p:cNvPr>
          <p:cNvSpPr txBox="1"/>
          <p:nvPr/>
        </p:nvSpPr>
        <p:spPr>
          <a:xfrm>
            <a:off x="3113902" y="5952363"/>
            <a:ext cx="2946656" cy="38285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fi-FI" sz="1200" i="1" kern="1200" spc="50" baseline="0" dirty="0"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501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A01500-F885-40E3-BF53-8F3B82D28F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Segoe UI"/>
                <a:cs typeface="Segoe UI"/>
              </a:rPr>
              <a:t>Kysy lisää! 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F0FBF21-BF81-45A7-B982-8B006A0394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1676" y="5325034"/>
            <a:ext cx="7191336" cy="480701"/>
          </a:xfrm>
        </p:spPr>
        <p:txBody>
          <a:bodyPr>
            <a:normAutofit/>
          </a:bodyPr>
          <a:lstStyle/>
          <a:p>
            <a:r>
              <a:rPr lang="fi-FI" dirty="0">
                <a:latin typeface="Segoe UI"/>
                <a:cs typeface="Segoe UI"/>
              </a:rPr>
              <a:t>Jaana </a:t>
            </a:r>
            <a:r>
              <a:rPr lang="fi-FI" dirty="0" err="1">
                <a:latin typeface="Segoe UI"/>
                <a:cs typeface="Segoe UI"/>
              </a:rPr>
              <a:t>Märsynaho</a:t>
            </a:r>
            <a:r>
              <a:rPr lang="fi-FI" dirty="0">
                <a:latin typeface="Segoe UI"/>
                <a:cs typeface="Segoe UI"/>
              </a:rPr>
              <a:t>, </a:t>
            </a:r>
            <a:r>
              <a:rPr lang="fi-FI" dirty="0">
                <a:latin typeface="Segoe UI"/>
                <a:cs typeface="Segoe UI"/>
                <a:hlinkClick r:id="rId2"/>
              </a:rPr>
              <a:t>jaana.marsynaho@ouka.fi</a:t>
            </a:r>
            <a:r>
              <a:rPr lang="fi-FI" dirty="0">
                <a:latin typeface="Segoe UI"/>
                <a:cs typeface="Segoe UI"/>
              </a:rPr>
              <a:t>, p. 040 352 6043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1498BC-05C4-4146-AA64-71106501B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6882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brändi2021muunnelma">
      <a:dk1>
        <a:sysClr val="windowText" lastClr="000000"/>
      </a:dk1>
      <a:lt1>
        <a:sysClr val="window" lastClr="FFFFFF"/>
      </a:lt1>
      <a:dk2>
        <a:srgbClr val="22253E"/>
      </a:dk2>
      <a:lt2>
        <a:srgbClr val="D5DCE7"/>
      </a:lt2>
      <a:accent1>
        <a:srgbClr val="00DBFF"/>
      </a:accent1>
      <a:accent2>
        <a:srgbClr val="001E96"/>
      </a:accent2>
      <a:accent3>
        <a:srgbClr val="E10069"/>
      </a:accent3>
      <a:accent4>
        <a:srgbClr val="008CFF"/>
      </a:accent4>
      <a:accent5>
        <a:srgbClr val="E4AAC8"/>
      </a:accent5>
      <a:accent6>
        <a:srgbClr val="4F5DC1"/>
      </a:accent6>
      <a:hlink>
        <a:srgbClr val="0563C1"/>
      </a:hlink>
      <a:folHlink>
        <a:srgbClr val="6D4F95"/>
      </a:folHlink>
    </a:clrScheme>
    <a:fontScheme name="Segoe 202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F4B029FA-19D5-4AA2-B15F-3E315EB2F614}" vid="{82A0C96A-9C3E-4BB3-B0ED-EDD379935C9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5f25bff-540c-44db-bcca-4caedf93d8f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18FE171B6A2FD4CB8E7D4FF4F0822F7" ma:contentTypeVersion="15" ma:contentTypeDescription="Luo uusi asiakirja." ma:contentTypeScope="" ma:versionID="052faadf1a5315202fd0da18e75734c3">
  <xsd:schema xmlns:xsd="http://www.w3.org/2001/XMLSchema" xmlns:xs="http://www.w3.org/2001/XMLSchema" xmlns:p="http://schemas.microsoft.com/office/2006/metadata/properties" xmlns:ns3="04a8a815-229e-426e-81a3-0aabade986c7" xmlns:ns4="d5f25bff-540c-44db-bcca-4caedf93d8fc" targetNamespace="http://schemas.microsoft.com/office/2006/metadata/properties" ma:root="true" ma:fieldsID="bcf6d880f3945a73e98bb347485468b5" ns3:_="" ns4:_="">
    <xsd:import namespace="04a8a815-229e-426e-81a3-0aabade986c7"/>
    <xsd:import namespace="d5f25bff-540c-44db-bcca-4caedf93d8f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DateTaken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a8a815-229e-426e-81a3-0aabade986c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f25bff-540c-44db-bcca-4caedf93d8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98EAC9-6B26-4F93-87FB-782B78490BC0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d5f25bff-540c-44db-bcca-4caedf93d8fc"/>
    <ds:schemaRef ds:uri="04a8a815-229e-426e-81a3-0aabade986c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EB552D0-A7C1-4EA2-B9A7-E8D457CE5F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2E68F7-F5FA-4AD9-9E5D-908546E7AA33}">
  <ds:schemaRefs>
    <ds:schemaRef ds:uri="04a8a815-229e-426e-81a3-0aabade986c7"/>
    <ds:schemaRef ds:uri="d5f25bff-540c-44db-bcca-4caedf93d8f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d0d7e0fb-38a7-49c9-82b1-94634535fcd7}" enabled="1" method="Privileged" siteId="{5cc89a67-fa29-4356-af5d-f436abc7c2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Kirjasto-Powerpointpohja2021</Template>
  <TotalTime>264</TotalTime>
  <Words>1238</Words>
  <Application>Microsoft Office PowerPoint</Application>
  <PresentationFormat>Laajakuva</PresentationFormat>
  <Paragraphs>220</Paragraphs>
  <Slides>34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34</vt:i4>
      </vt:variant>
    </vt:vector>
  </HeadingPairs>
  <TitlesOfParts>
    <vt:vector size="39" baseType="lpstr">
      <vt:lpstr>Arial</vt:lpstr>
      <vt:lpstr>Arial,Sans-Serif</vt:lpstr>
      <vt:lpstr>Calibri</vt:lpstr>
      <vt:lpstr>Segoe UI</vt:lpstr>
      <vt:lpstr>Office-teema</vt:lpstr>
      <vt:lpstr>Ahaa! - Kirjasto aikuisten lukutaidon tukena</vt:lpstr>
      <vt:lpstr>Mikä Ahaa-hanke?</vt:lpstr>
      <vt:lpstr>Ohjausryhmä</vt:lpstr>
      <vt:lpstr>Kaikki lukeminen on lukemista!</vt:lpstr>
      <vt:lpstr>Taustaa</vt:lpstr>
      <vt:lpstr>Kirjastolaki</vt:lpstr>
      <vt:lpstr>Miksi lukutaito on tärkeä?</vt:lpstr>
      <vt:lpstr>Lukutaidon tilanne </vt:lpstr>
      <vt:lpstr>Oppimisvaikeudet </vt:lpstr>
      <vt:lpstr>Tyypillisiä arjen haasteita</vt:lpstr>
      <vt:lpstr>Mikä on ADT?</vt:lpstr>
      <vt:lpstr>Mitä hyötyä oppimisvaikeuksista voi olla?</vt:lpstr>
      <vt:lpstr>Sidosryhmäyhteistyö</vt:lpstr>
      <vt:lpstr>PowerPoint-esitys</vt:lpstr>
      <vt:lpstr>Muita yhteistyötahoja</vt:lpstr>
      <vt:lpstr>Mitä hankkeessa on tehty </vt:lpstr>
      <vt:lpstr>Tavoitteet</vt:lpstr>
      <vt:lpstr>Tukea kirjastosta</vt:lpstr>
      <vt:lpstr>Väsyneiden lukupiiri ja Väsyneiden lukuhaaste </vt:lpstr>
      <vt:lpstr>Selkolukupiiri </vt:lpstr>
      <vt:lpstr>Lukupönkkä </vt:lpstr>
      <vt:lpstr>Kirjakaverit </vt:lpstr>
      <vt:lpstr>Oppimisen olohuone Oulussa</vt:lpstr>
      <vt:lpstr>Oppimisen olohuone</vt:lpstr>
      <vt:lpstr>Apuvälineitä </vt:lpstr>
      <vt:lpstr>Kohtaamisen kulmakiviä</vt:lpstr>
      <vt:lpstr>Raahessa</vt:lpstr>
      <vt:lpstr>Lukutukikassit</vt:lpstr>
      <vt:lpstr>Saavutettavuuskirjasto CELIA</vt:lpstr>
      <vt:lpstr>Yhteenvetoa</vt:lpstr>
      <vt:lpstr>Havaintoja </vt:lpstr>
      <vt:lpstr>Haasteita </vt:lpstr>
      <vt:lpstr>Onnistumisia </vt:lpstr>
      <vt:lpstr>Kysy lisää!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Elämykset</dc:title>
  <dc:creator>Korhonen Kirsi</dc:creator>
  <cp:lastModifiedBy>Märsynaho Jaana</cp:lastModifiedBy>
  <cp:revision>823</cp:revision>
  <dcterms:created xsi:type="dcterms:W3CDTF">2022-08-01T05:57:07Z</dcterms:created>
  <dcterms:modified xsi:type="dcterms:W3CDTF">2025-04-24T09:10:43Z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7f2b28d-54cf-44b6-aad9-6a2b7fb652a6_Enabled">
    <vt:lpwstr>true</vt:lpwstr>
  </property>
  <property fmtid="{D5CDD505-2E9C-101B-9397-08002B2CF9AE}" pid="3" name="MSIP_Label_e7f2b28d-54cf-44b6-aad9-6a2b7fb652a6_SetDate">
    <vt:lpwstr>2022-06-29T12:33:57Z</vt:lpwstr>
  </property>
  <property fmtid="{D5CDD505-2E9C-101B-9397-08002B2CF9AE}" pid="4" name="MSIP_Label_e7f2b28d-54cf-44b6-aad9-6a2b7fb652a6_Method">
    <vt:lpwstr>Standard</vt:lpwstr>
  </property>
  <property fmtid="{D5CDD505-2E9C-101B-9397-08002B2CF9AE}" pid="5" name="MSIP_Label_e7f2b28d-54cf-44b6-aad9-6a2b7fb652a6_Name">
    <vt:lpwstr>e7f2b28d-54cf-44b6-aad9-6a2b7fb652a6</vt:lpwstr>
  </property>
  <property fmtid="{D5CDD505-2E9C-101B-9397-08002B2CF9AE}" pid="6" name="MSIP_Label_e7f2b28d-54cf-44b6-aad9-6a2b7fb652a6_SiteId">
    <vt:lpwstr>5cc89a67-fa29-4356-af5d-f436abc7c21b</vt:lpwstr>
  </property>
  <property fmtid="{D5CDD505-2E9C-101B-9397-08002B2CF9AE}" pid="7" name="MSIP_Label_e7f2b28d-54cf-44b6-aad9-6a2b7fb652a6_ActionId">
    <vt:lpwstr>46b38495-9ce7-4659-9424-0244644948a2</vt:lpwstr>
  </property>
  <property fmtid="{D5CDD505-2E9C-101B-9397-08002B2CF9AE}" pid="8" name="MSIP_Label_e7f2b28d-54cf-44b6-aad9-6a2b7fb652a6_ContentBits">
    <vt:lpwstr>0</vt:lpwstr>
  </property>
  <property fmtid="{D5CDD505-2E9C-101B-9397-08002B2CF9AE}" pid="9" name="ContentTypeId">
    <vt:lpwstr>0x010100B18FE171B6A2FD4CB8E7D4FF4F0822F7</vt:lpwstr>
  </property>
  <property fmtid="{D5CDD505-2E9C-101B-9397-08002B2CF9AE}" pid="10" name="MediaServiceImageTags">
    <vt:lpwstr/>
  </property>
</Properties>
</file>