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Economica"/>
      <p:regular r:id="rId27"/>
      <p:bold r:id="rId28"/>
      <p:italic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Economica-bold.fntdata"/><Relationship Id="rId27" Type="http://schemas.openxmlformats.org/officeDocument/2006/relationships/font" Target="fonts/Economic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Economica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font" Target="fonts/Economica-boldItalic.fntdata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41c5820e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41c5820e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2d089c512_0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02d089c512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cef1a38cb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cef1a38cb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cef1a38cb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cef1a38cb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0cef1a38cb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0cef1a38cb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d3b508ee4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d3b508ee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41c967ca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41c967ca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41c967ca1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41c967ca1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02d089c512_0_6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02d089c512_0_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02d089c512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02d089c512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2d089c512_0_6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02d089c512_0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02d089c512_0_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02d089c512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2d089c512_0_7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02d089c512_0_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02d089c512_0_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02d089c512_0_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2d089c512_0_6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02d089c512_0_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d3a82b82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d3a82b82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02d089c512_0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02d089c512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cef1a38cb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0cef1a38cb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cef1a38cb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cef1a38cb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3f95a77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03f95a77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12.jpg"/><Relationship Id="rId6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a1ToNxfYNcynJrFV4U_kfLSfdwgD75M5/view" TargetMode="External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lukevavarhaiskasvatus.nmi.fi/Identity/Account/Login" TargetMode="External"/><Relationship Id="rId4" Type="http://schemas.openxmlformats.org/officeDocument/2006/relationships/hyperlink" Target="https://lukevakoulu.nmi.fi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lukevatulevaisuus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idx="4294967295" type="ctrTitle"/>
          </p:nvPr>
        </p:nvSpPr>
        <p:spPr>
          <a:xfrm>
            <a:off x="351000" y="1519475"/>
            <a:ext cx="51024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/>
              <a:t>LUKEVA TULEVAISUUS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/>
              <a:t>2023-2025</a:t>
            </a:r>
            <a:endParaRPr b="1"/>
          </a:p>
        </p:txBody>
      </p:sp>
      <p:sp>
        <p:nvSpPr>
          <p:cNvPr id="63" name="Google Shape;63;p13"/>
          <p:cNvSpPr txBox="1"/>
          <p:nvPr/>
        </p:nvSpPr>
        <p:spPr>
          <a:xfrm>
            <a:off x="351000" y="4040725"/>
            <a:ext cx="8255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www.lukevatulevaisuus.fi	</a:t>
            </a:r>
            <a:r>
              <a:rPr lang="fi" sz="16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				</a:t>
            </a:r>
            <a:endParaRPr sz="1600" u="sng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@lukevatulevaisuus.hanke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4">
            <a:alphaModFix/>
          </a:blip>
          <a:srcRect b="11049" l="0" r="0" t="-11050"/>
          <a:stretch/>
        </p:blipFill>
        <p:spPr>
          <a:xfrm>
            <a:off x="7614138" y="3668900"/>
            <a:ext cx="1085100" cy="10489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0" y="308875"/>
            <a:ext cx="9159900" cy="1578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6" name="Google Shape;66;p13" title="joroinen_oranssi_rgb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0975" y="377113"/>
            <a:ext cx="1431425" cy="1442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000" y="329725"/>
            <a:ext cx="1431418" cy="153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/>
              <a:t>Lukeva tulevaisuus -hanke 2023-2025</a:t>
            </a:r>
            <a:endParaRPr/>
          </a:p>
        </p:txBody>
      </p:sp>
      <p:sp>
        <p:nvSpPr>
          <p:cNvPr id="73" name="Google Shape;73;p14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35280" lvl="0" marL="457200" rtl="0" algn="l">
              <a:lnSpc>
                <a:spcPct val="98181"/>
              </a:lnSpc>
              <a:spcBef>
                <a:spcPts val="600"/>
              </a:spcBef>
              <a:spcAft>
                <a:spcPts val="0"/>
              </a:spcAft>
              <a:buClr>
                <a:srgbClr val="514843"/>
              </a:buClr>
              <a:buSzPct val="100000"/>
              <a:buChar char="-"/>
            </a:pPr>
            <a:r>
              <a:rPr lang="fi" sz="2400">
                <a:solidFill>
                  <a:srgbClr val="514843"/>
                </a:solidFill>
              </a:rPr>
              <a:t>Opetushallituksen lukutaito-ohjelman rahoittama hanke.</a:t>
            </a:r>
            <a:endParaRPr sz="2400">
              <a:solidFill>
                <a:srgbClr val="514843"/>
              </a:solidFill>
            </a:endParaRPr>
          </a:p>
          <a:p>
            <a:pPr indent="-335280" lvl="0" marL="457200" rtl="0" algn="l">
              <a:lnSpc>
                <a:spcPct val="98181"/>
              </a:lnSpc>
              <a:spcBef>
                <a:spcPts val="600"/>
              </a:spcBef>
              <a:spcAft>
                <a:spcPts val="0"/>
              </a:spcAft>
              <a:buClr>
                <a:srgbClr val="514843"/>
              </a:buClr>
              <a:buSzPct val="100000"/>
              <a:buChar char="-"/>
            </a:pPr>
            <a:r>
              <a:rPr lang="fi" sz="2400">
                <a:solidFill>
                  <a:srgbClr val="514843"/>
                </a:solidFill>
              </a:rPr>
              <a:t>Hanketta ohjaa ohjausryhmä, lukutaitokoordinaattori ja useat lukutaitovastaavat eri yksiköissä.</a:t>
            </a:r>
            <a:endParaRPr sz="2400">
              <a:solidFill>
                <a:srgbClr val="514843"/>
              </a:solidFill>
            </a:endParaRPr>
          </a:p>
          <a:p>
            <a:pPr indent="-335280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rgbClr val="514843"/>
              </a:buClr>
              <a:buSzPct val="100000"/>
              <a:buChar char="-"/>
            </a:pPr>
            <a:r>
              <a:rPr lang="fi" sz="2400">
                <a:solidFill>
                  <a:srgbClr val="514843"/>
                </a:solidFill>
              </a:rPr>
              <a:t>Kaikki koulut ja varhaiskasvatuksen yksiköt ja kirjasto tiiviissä yhteistyössä.</a:t>
            </a:r>
            <a:endParaRPr sz="2400">
              <a:solidFill>
                <a:srgbClr val="514843"/>
              </a:solidFill>
            </a:endParaRPr>
          </a:p>
          <a:p>
            <a:pPr indent="-335280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rgbClr val="514843"/>
              </a:buClr>
              <a:buSzPct val="100000"/>
              <a:buChar char="-"/>
            </a:pPr>
            <a:r>
              <a:rPr lang="fi" sz="2400">
                <a:solidFill>
                  <a:srgbClr val="514843"/>
                </a:solidFill>
              </a:rPr>
              <a:t>Toimii tällä hetkellä Yhtenäiskoulusta käsin, vuoden vaihteen jälkeen jatkuvana toimintana kirjaston alla: tärkein tavoite, jatkuvuus, on saavutettu! Jatkossa lukutaitotyö yhä vahvistuu koko kuntaa ja kaikkia ikäryhmiä koskevana toimintana.</a:t>
            </a:r>
            <a:endParaRPr sz="2400">
              <a:solidFill>
                <a:srgbClr val="514843"/>
              </a:solidFill>
            </a:endParaRPr>
          </a:p>
          <a:p>
            <a:pPr indent="-335280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rgbClr val="514843"/>
              </a:buClr>
              <a:buSzPct val="100000"/>
              <a:buChar char="-"/>
            </a:pPr>
            <a:r>
              <a:rPr lang="fi" sz="2400">
                <a:solidFill>
                  <a:srgbClr val="514843"/>
                </a:solidFill>
              </a:rPr>
              <a:t>Mukana OPH:n Kuntien lukevat yhteisöt -verkostossa.</a:t>
            </a:r>
            <a:endParaRPr sz="2400">
              <a:solidFill>
                <a:srgbClr val="514843"/>
              </a:solidFill>
            </a:endParaRPr>
          </a:p>
          <a:p>
            <a:pPr indent="0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14843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4" title="me-luem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5700" y="3756450"/>
            <a:ext cx="3879924" cy="73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idx="4294967295"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chemeClr val="dk1"/>
                </a:solidFill>
              </a:rPr>
              <a:t>Lukeva tulevaisuus -lukutaitotyö kuvina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80" name="Google Shape;80;p15" title="lt esittelyvide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750" y="95750"/>
            <a:ext cx="4200803" cy="4838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Yhteiskunnallinen tarve</a:t>
            </a:r>
            <a:r>
              <a:rPr lang="fi"/>
              <a:t> lukutaitotyön taustalla</a:t>
            </a:r>
            <a:endParaRPr/>
          </a:p>
        </p:txBody>
      </p:sp>
      <p:sp>
        <p:nvSpPr>
          <p:cNvPr id="86" name="Google Shape;86;p16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lnSpc>
                <a:spcPct val="98181"/>
              </a:lnSpc>
              <a:spcBef>
                <a:spcPts val="18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Lukutaito on </a:t>
            </a:r>
            <a:r>
              <a:rPr lang="fi" u="sng"/>
              <a:t>sananvapauden</a:t>
            </a:r>
            <a:r>
              <a:rPr lang="fi"/>
              <a:t> ja </a:t>
            </a:r>
            <a:r>
              <a:rPr lang="fi" u="sng"/>
              <a:t>demokraattisen</a:t>
            </a:r>
            <a:r>
              <a:rPr lang="fi"/>
              <a:t> sekä </a:t>
            </a:r>
            <a:r>
              <a:rPr lang="fi" u="sng"/>
              <a:t>tasa-arvoisen yhteiskunnan pohja.</a:t>
            </a:r>
            <a:endParaRPr/>
          </a:p>
          <a:p>
            <a:pPr indent="-334327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Luetun ymmärtäminen ja soveltaminen käytännössä - arjen taidot!</a:t>
            </a:r>
            <a:endParaRPr/>
          </a:p>
          <a:p>
            <a:pPr indent="-334327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Disinformaation ja validin tiedon erottaminen edesauttavat yhteiskunnallista valveutuneisuutta!</a:t>
            </a:r>
            <a:endParaRPr/>
          </a:p>
          <a:p>
            <a:pPr indent="-334327" lvl="0" marL="457200" rtl="0" algn="l">
              <a:lnSpc>
                <a:spcPct val="98181"/>
              </a:lnSpc>
              <a:spcBef>
                <a:spcPts val="18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Hyvät luku- ja kirjoitustaidot takaavat osallisuuden ja vaikuttamisen mahdollisuuden. </a:t>
            </a:r>
            <a:endParaRPr/>
          </a:p>
          <a:p>
            <a:pPr indent="0" lvl="0" marL="1828800" rtl="0" algn="l">
              <a:lnSpc>
                <a:spcPct val="98181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fi"/>
              <a:t>Faktoihin perustuva päätöksenteko - Sananvapaus - Demokratia</a:t>
            </a:r>
            <a:r>
              <a:rPr b="1" lang="fi"/>
              <a:t> - Tasa-arvo - Mielenterveys ja mielekkyys - </a:t>
            </a:r>
            <a:r>
              <a:rPr b="1" lang="fi" sz="2200" u="sng"/>
              <a:t>Hyvinvoiva yhteiskunta! </a:t>
            </a:r>
            <a:endParaRPr b="1" sz="2200" u="sng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721900" y="3368875"/>
            <a:ext cx="1237500" cy="48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Lukutaito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Suunnitelmallisen lukutaitotyön merkitys</a:t>
            </a:r>
            <a:endParaRPr/>
          </a:p>
        </p:txBody>
      </p:sp>
      <p:sp>
        <p:nvSpPr>
          <p:cNvPr id="93" name="Google Shape;93;p17"/>
          <p:cNvSpPr txBox="1"/>
          <p:nvPr>
            <p:ph idx="4294967295" type="body"/>
          </p:nvPr>
        </p:nvSpPr>
        <p:spPr>
          <a:xfrm>
            <a:off x="552325" y="129397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98181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b="1" sz="2200" u="sng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950" y="641775"/>
            <a:ext cx="8401050" cy="48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/>
              <a:t>Suunnitelmallisen lukutaitotyön merkitys</a:t>
            </a:r>
            <a:endParaRPr/>
          </a:p>
        </p:txBody>
      </p:sp>
      <p:sp>
        <p:nvSpPr>
          <p:cNvPr id="100" name="Google Shape;100;p18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-317182" lvl="0" marL="457200" rtl="0" algn="l">
              <a:lnSpc>
                <a:spcPct val="98181"/>
              </a:lnSpc>
              <a:spcBef>
                <a:spcPts val="600"/>
              </a:spcBef>
              <a:spcAft>
                <a:spcPts val="0"/>
              </a:spcAft>
              <a:buSzPct val="75000"/>
              <a:buChar char="-"/>
            </a:pPr>
            <a:r>
              <a:rPr b="1" lang="fi" sz="2400">
                <a:solidFill>
                  <a:srgbClr val="514843"/>
                </a:solidFill>
              </a:rPr>
              <a:t>Lukutaitotoimet integroituu osaksi pitkäjänteisiä suunnitelmia ja sopimuksia. </a:t>
            </a:r>
            <a:r>
              <a:rPr lang="fi" sz="2400">
                <a:solidFill>
                  <a:srgbClr val="514843"/>
                </a:solidFill>
              </a:rPr>
              <a:t>(kuntien omat varhaiskasvatus- ja opetussuunnitelmat, vuosisuunnitelmat, yhteistyösopimukset jne.)</a:t>
            </a:r>
            <a:endParaRPr sz="2400">
              <a:solidFill>
                <a:srgbClr val="514843"/>
              </a:solidFill>
            </a:endParaRPr>
          </a:p>
          <a:p>
            <a:pPr indent="-317182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SzPct val="75000"/>
              <a:buChar char="-"/>
            </a:pPr>
            <a:r>
              <a:rPr lang="fi" sz="2400">
                <a:solidFill>
                  <a:srgbClr val="514843"/>
                </a:solidFill>
              </a:rPr>
              <a:t>Strukturoitu ja suunnitelmallinen lukutaitotyö takaa </a:t>
            </a:r>
            <a:r>
              <a:rPr b="1" lang="fi" sz="2400">
                <a:solidFill>
                  <a:srgbClr val="514843"/>
                </a:solidFill>
              </a:rPr>
              <a:t>jatkuvuutta</a:t>
            </a:r>
            <a:r>
              <a:rPr lang="fi" sz="2400">
                <a:solidFill>
                  <a:srgbClr val="514843"/>
                </a:solidFill>
              </a:rPr>
              <a:t> sekä takaa työn toteutumisen </a:t>
            </a:r>
            <a:r>
              <a:rPr b="1" lang="fi" sz="2400">
                <a:solidFill>
                  <a:srgbClr val="514843"/>
                </a:solidFill>
              </a:rPr>
              <a:t>seurannan mahdollisuuden </a:t>
            </a:r>
            <a:r>
              <a:rPr lang="fi" sz="2400">
                <a:solidFill>
                  <a:srgbClr val="514843"/>
                </a:solidFill>
              </a:rPr>
              <a:t>(Lukutaitotoimet pysyvät muistissa ja työtä voi jatkaa myös henkilövaihdosten yhteydessä.)</a:t>
            </a:r>
            <a:endParaRPr sz="2400">
              <a:solidFill>
                <a:srgbClr val="514843"/>
              </a:solidFill>
            </a:endParaRPr>
          </a:p>
          <a:p>
            <a:pPr indent="-317182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SzPct val="75000"/>
              <a:buChar char="-"/>
            </a:pPr>
            <a:r>
              <a:rPr lang="fi" sz="2400">
                <a:solidFill>
                  <a:srgbClr val="514843"/>
                </a:solidFill>
              </a:rPr>
              <a:t>Struktuuri ohjaa työtä ja sen tekijöitä, aikaa säästyy ja tehtävät tulee hoidetuksi sekä päällekkäisyyksiä vältetään – </a:t>
            </a:r>
            <a:r>
              <a:rPr b="1" lang="fi" sz="2400">
                <a:solidFill>
                  <a:srgbClr val="514843"/>
                </a:solidFill>
              </a:rPr>
              <a:t>kustannustehokkuus vs. tulokset.</a:t>
            </a:r>
            <a:endParaRPr b="1" sz="2200" u="sng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Rakenteiden luominen - Lukeva tulevaisuus</a:t>
            </a:r>
            <a:endParaRPr/>
          </a:p>
        </p:txBody>
      </p:sp>
      <p:sp>
        <p:nvSpPr>
          <p:cNvPr id="106" name="Google Shape;106;p19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2130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b="1" lang="fi" sz="2085"/>
              <a:t>Tarpeiden tiedostaminen → mahdollisuuksien ja olemassa olevien rakenteiden ja toimien  kartoittaminen → tavoitteiden asettaminen → toimintasuunnitelman luominen</a:t>
            </a:r>
            <a:endParaRPr b="1" sz="2085"/>
          </a:p>
          <a:p>
            <a:pPr indent="-295275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SzPct val="75000"/>
              <a:buChar char="-"/>
            </a:pPr>
            <a:r>
              <a:rPr lang="fi" sz="2000">
                <a:solidFill>
                  <a:srgbClr val="514843"/>
                </a:solidFill>
              </a:rPr>
              <a:t>Päätavoitteena luoda lasten ja nuorten monilukutaitoja kehittävä </a:t>
            </a:r>
            <a:r>
              <a:rPr b="1" lang="fi" sz="2000">
                <a:solidFill>
                  <a:srgbClr val="514843"/>
                </a:solidFill>
              </a:rPr>
              <a:t>lukutaitotoimien malli, joka jää elämään pysyvänä rutiinina </a:t>
            </a:r>
            <a:r>
              <a:rPr lang="fi" sz="2000">
                <a:solidFill>
                  <a:srgbClr val="514843"/>
                </a:solidFill>
              </a:rPr>
              <a:t>kaikkien varhaiskasvatuksen ja opetuksen yksiköihin ja suunnitelmiin ja integroituu osaksi kasvatus- ja opetustyön- ja kunnan rakenteita. </a:t>
            </a:r>
            <a:endParaRPr sz="2000">
              <a:solidFill>
                <a:srgbClr val="514843"/>
              </a:solidFill>
            </a:endParaRPr>
          </a:p>
          <a:p>
            <a:pPr indent="0" lvl="0" marL="457200" rtl="0" algn="l">
              <a:lnSpc>
                <a:spcPct val="98181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14843"/>
              </a:solidFill>
            </a:endParaRPr>
          </a:p>
          <a:p>
            <a:pPr indent="-30861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90000"/>
              <a:buChar char="-"/>
            </a:pPr>
            <a:r>
              <a:rPr b="1" lang="fi" sz="2000" u="sng">
                <a:solidFill>
                  <a:srgbClr val="514843"/>
                </a:solidFill>
              </a:rPr>
              <a:t>LUKUTAITOPOLKU</a:t>
            </a:r>
            <a:r>
              <a:rPr lang="fi" sz="2000">
                <a:solidFill>
                  <a:srgbClr val="514843"/>
                </a:solidFill>
              </a:rPr>
              <a:t>:</a:t>
            </a:r>
            <a:r>
              <a:rPr lang="fi"/>
              <a:t> </a:t>
            </a:r>
            <a:r>
              <a:rPr b="1" lang="fi" sz="2000">
                <a:solidFill>
                  <a:srgbClr val="514843"/>
                </a:solidFill>
              </a:rPr>
              <a:t>vuosisuunnitelma lukutaitotoimista </a:t>
            </a:r>
            <a:r>
              <a:rPr lang="fi" sz="2000">
                <a:solidFill>
                  <a:srgbClr val="514843"/>
                </a:solidFill>
              </a:rPr>
              <a:t>jotka tukevat lasten ja nuorten lukuintoa ja monilukutaitojen kehittymistä varhaiskasvatuksesta peruskoulun päättymiseen ja lukioon asti. </a:t>
            </a:r>
            <a:endParaRPr/>
          </a:p>
          <a:p>
            <a:pPr indent="-308610" lvl="0" marL="457200" rtl="0" algn="l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SzPct val="90000"/>
              <a:buChar char="-"/>
            </a:pPr>
            <a:r>
              <a:rPr b="1" lang="fi" sz="2000" u="sng">
                <a:solidFill>
                  <a:srgbClr val="514843"/>
                </a:solidFill>
              </a:rPr>
              <a:t>VUOSIKELLO </a:t>
            </a:r>
            <a:r>
              <a:rPr b="1" lang="fi" sz="2000">
                <a:solidFill>
                  <a:srgbClr val="514843"/>
                </a:solidFill>
              </a:rPr>
              <a:t>jokaiseen yksikköön</a:t>
            </a:r>
            <a:r>
              <a:rPr lang="fi" sz="2000">
                <a:solidFill>
                  <a:srgbClr val="514843"/>
                </a:solidFill>
              </a:rPr>
              <a:t>, johon kirjataan lukutaitotoimet eri ikä-/tasoryhmille. </a:t>
            </a:r>
            <a:endParaRPr sz="2000">
              <a:solidFill>
                <a:srgbClr val="514843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/>
              <a:t>(vaka ja eskarit, yläkoulu, alakoulu, kirjasto ja lukutaitokoordinaattori sekä lukio)</a:t>
            </a:r>
            <a:endParaRPr sz="1500"/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ct val="100000"/>
              <a:buChar char="-"/>
            </a:pPr>
            <a:r>
              <a:rPr lang="fi" sz="2000"/>
              <a:t>Tiedon jakaminen - aineistopankki: </a:t>
            </a:r>
            <a:r>
              <a:rPr b="1" lang="fi" sz="2000"/>
              <a:t>www.lukevatulevaisuus.fi</a:t>
            </a:r>
            <a:endParaRPr b="1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Tavoitteet</a:t>
            </a:r>
            <a:endParaRPr/>
          </a:p>
        </p:txBody>
      </p:sp>
      <p:sp>
        <p:nvSpPr>
          <p:cNvPr id="112" name="Google Shape;112;p20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i" sz="1400"/>
              <a:t>Joroisista Suomen lukevin kunta</a:t>
            </a:r>
            <a:r>
              <a:rPr lang="fi" sz="1400"/>
              <a:t>: lukevan tulevaisuuden rakentaminen Kansallisen lukutaitostrategian suuntaviivojen mukaisesti.</a:t>
            </a:r>
            <a:endParaRPr sz="14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fi" sz="1400"/>
              <a:t>Lukuinnon- ja ilon ja kielitietoisuuden sekä monilukutaitojen kasvattaminen koko kunnassa.</a:t>
            </a:r>
            <a:endParaRPr sz="14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fi" sz="1400"/>
              <a:t>Lukutaitopolku-mallin ja työkalujen sekä toimintamallien rakentaminen ja osaksi toimintaa integroiminen, pysyvyyden ja jatkuvuuden takaaminen.</a:t>
            </a:r>
            <a:endParaRPr sz="14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fi" sz="1400"/>
              <a:t>Tasa-arvoisuuden, osallisuuden ja yhteisöllisyyden varmistaminen .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 sz="1400"/>
              <a:t>Laajan verkoston rakentaminen.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 sz="1400"/>
              <a:t>Kuntapäättäjien osallisuuden ja tuen takaaminen lukutaitotyölle.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-"/>
            </a:pPr>
            <a:r>
              <a:rPr lang="fi" sz="1400"/>
              <a:t>Lukutaitopolku-mallin monistettavuus ja jakaminen, verkkosivuston/työkalupankin rakentaminen  ja hankekäsikirja. (www.lukevatulevaisuus.fi)</a:t>
            </a:r>
            <a:endParaRPr b="1" sz="2085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Mittarit</a:t>
            </a:r>
            <a:endParaRPr/>
          </a:p>
        </p:txBody>
      </p:sp>
      <p:sp>
        <p:nvSpPr>
          <p:cNvPr id="118" name="Google Shape;118;p21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i" sz="1400"/>
              <a:t>Haastavaa mitata lukutaitojen kehitystä lyhyellä aikavälillä sekä nimenomaan lukutaitotyöhön kohdistuen.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 sz="1400"/>
              <a:t>Onko kehittynyt pysyviä rakenteita ja toimintamalleja ja jatkuvuutta?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 sz="1400"/>
              <a:t>Kirjaston tilastot?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 sz="1400"/>
              <a:t>Lukuinto kentällä: Esim. lukutunnit lasten ja nuorten parissa?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 sz="1400"/>
              <a:t>Useat kyselytutkimukset ja kartoitukset henkilökunnalle, nuorille ja huoltajille?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 sz="1400"/>
              <a:t>Uutena mittarina otetaan käyttöön OPH:n ja Niilo Mäki -instituutin kehittämä työkalu lukutaitotyön arvioimiseksi. </a:t>
            </a:r>
            <a:endParaRPr sz="1400"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https://lukevavarhaiskasvatus.nmi.fi/Identity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-"/>
            </a:pPr>
            <a:r>
              <a:rPr lang="fi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https://lukevakoulu.nmi.fi/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825" y="83826"/>
            <a:ext cx="7051802" cy="497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950" y="94325"/>
            <a:ext cx="352448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4" title="Näyttökuva LT verkostokaavi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600" y="152400"/>
            <a:ext cx="680735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Toimivat käytänteet ja onnistumiset</a:t>
            </a:r>
            <a:endParaRPr/>
          </a:p>
        </p:txBody>
      </p:sp>
      <p:sp>
        <p:nvSpPr>
          <p:cNvPr id="139" name="Google Shape;139;p25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5782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b="1" lang="fi" sz="2200"/>
              <a:t>Tiivis kirjastoyhteistyö</a:t>
            </a:r>
            <a:r>
              <a:rPr lang="fi" sz="2200"/>
              <a:t> - kirjallinen yhteistyösopimus ja oma vuosikello vaka- ja kouluyhteistyöstä</a:t>
            </a:r>
            <a:endParaRPr sz="2200"/>
          </a:p>
          <a:p>
            <a:pPr indent="-334327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 sz="1800"/>
              <a:t>Kirjaston oma yhteyshenkilö koulua varten</a:t>
            </a:r>
            <a:endParaRPr sz="1800"/>
          </a:p>
          <a:p>
            <a:pPr indent="-334327" lvl="1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 sz="1800"/>
              <a:t>Kirjasto- ja kirjastoautovierailut</a:t>
            </a:r>
            <a:endParaRPr sz="1900"/>
          </a:p>
          <a:p>
            <a:pPr indent="-334327" lvl="1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 sz="1800"/>
              <a:t>Kirjastokortit oppilaille koulun kautta</a:t>
            </a:r>
            <a:endParaRPr sz="1800"/>
          </a:p>
          <a:p>
            <a:pPr indent="-334327" lvl="1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 sz="1800"/>
              <a:t>Kirjavinkkaus ja lainausapu sekä tiedonhaku</a:t>
            </a:r>
            <a:endParaRPr sz="1800"/>
          </a:p>
          <a:p>
            <a:pPr indent="-334327" lvl="1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 sz="1800"/>
              <a:t>Lukudiplomit varhaiskasvatukselle ja alakouluille</a:t>
            </a:r>
            <a:endParaRPr sz="1800"/>
          </a:p>
          <a:p>
            <a:pPr indent="-334327" lvl="1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 sz="1800"/>
              <a:t>Kirjaston kerhot ja vierailijayhteistyö</a:t>
            </a:r>
            <a:endParaRPr sz="1800"/>
          </a:p>
          <a:p>
            <a:pPr indent="-334327" lvl="1" marL="914400" rtl="0" algn="l">
              <a:spcBef>
                <a:spcPts val="1000"/>
              </a:spcBef>
              <a:spcAft>
                <a:spcPts val="1000"/>
              </a:spcAft>
              <a:buSzPct val="100000"/>
              <a:buChar char="-"/>
            </a:pPr>
            <a:r>
              <a:rPr lang="fi" sz="1800"/>
              <a:t>Haasteet, kilpailut ja teemapäivät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/>
              <a:t>Toimivat käytänteet ja onnistumiset</a:t>
            </a:r>
            <a:endParaRPr/>
          </a:p>
        </p:txBody>
      </p:sp>
      <p:sp>
        <p:nvSpPr>
          <p:cNvPr id="145" name="Google Shape;145;p26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b="1" lang="fi"/>
              <a:t>Kaikkiin</a:t>
            </a:r>
            <a:r>
              <a:rPr b="1" lang="fi"/>
              <a:t> oppiaineisiin integroitu monilukutaitotyö</a:t>
            </a:r>
            <a:r>
              <a:rPr lang="fi"/>
              <a:t>, monilukutaidon konseptit ja kielitietoisuus osana kaikkea opetusta</a:t>
            </a:r>
            <a:endParaRPr/>
          </a:p>
          <a:p>
            <a:pPr indent="-304165" lvl="1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lukemista edistävät työt ja projektit yhteistyössä eri oppiaineiden välillä </a:t>
            </a:r>
            <a:r>
              <a:rPr lang="fi" sz="1483"/>
              <a:t>(esim. historia - suomen kieli)</a:t>
            </a:r>
            <a:endParaRPr b="1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15037"/>
              <a:buChar char="-"/>
            </a:pPr>
            <a:r>
              <a:rPr b="1" lang="fi"/>
              <a:t>Lukuparkki!</a:t>
            </a:r>
            <a:r>
              <a:rPr lang="fi"/>
              <a:t> </a:t>
            </a:r>
            <a:r>
              <a:rPr lang="fi" sz="1564"/>
              <a:t>(tukea kokeisiin lukemisessa ja kotitehtävissä aamuisin ennen koulun aloitusta)</a:t>
            </a:r>
            <a:endParaRPr sz="1564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Vierailijat ja esikuvat, </a:t>
            </a:r>
            <a:r>
              <a:rPr b="1" lang="fi"/>
              <a:t>hankekummi ZoneVD - Joona Leppälä</a:t>
            </a:r>
            <a:endParaRPr b="1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Lukuvälitunnit ja lukutunnit sekä uutisaamut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Pulpettikirjat ja kaunokirjallisuuden lukemista kotitehtävänä 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Char char="-"/>
            </a:pPr>
            <a:r>
              <a:rPr lang="fi"/>
              <a:t>Yhteistyö erityisopetuksen kanssa lukutaidoissa tukea tarvitsevien oppilaiden hyväksi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Yhteisöllisyys ja osallisuus</a:t>
            </a:r>
            <a:endParaRPr/>
          </a:p>
        </p:txBody>
      </p:sp>
      <p:sp>
        <p:nvSpPr>
          <p:cNvPr id="151" name="Google Shape;151;p27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i"/>
              <a:t>Ikä- ja organisaatiorajat ylittävä</a:t>
            </a:r>
            <a:r>
              <a:rPr b="1" lang="fi"/>
              <a:t> yhteisöllinen lukutaitotyö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fi"/>
              <a:t>Lukuhetket eri ikäisten oppilaiden välillä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/>
              <a:t>Yläkoululaiset käy lukemassa alakoululla ja varhaiskasvatuksessa.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/>
              <a:t>Esikoululaiset lukevat yhdessä tulevien alakoulun kummioppilaiden kanssa </a:t>
            </a:r>
            <a:endParaRPr/>
          </a:p>
          <a:p>
            <a:pPr indent="-317500" lvl="2" marL="13716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b="1" lang="fi"/>
              <a:t>Onnistumisen, osaamisen ja merkityksellisyyden itsetuntoa vahvistavat kokemukset!</a:t>
            </a:r>
            <a:endParaRPr sz="1483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fi"/>
              <a:t>Yläkoululaiset käyvät lukemassa vanhuksille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fi"/>
              <a:t>Lukuretket paikallisiin kartanoihin ja paikalliseen historiaan tutustuminen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-"/>
            </a:pPr>
            <a:r>
              <a:rPr lang="fi"/>
              <a:t>Kirjaston Kirjastoetsivät-kerho alakoululaisille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/>
              <a:t>Yhteisöllisyys ja osallisuus</a:t>
            </a:r>
            <a:endParaRPr/>
          </a:p>
        </p:txBody>
      </p:sp>
      <p:sp>
        <p:nvSpPr>
          <p:cNvPr id="157" name="Google Shape;157;p28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Lukupiirit ja kirjallisuuskeskustelut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Lukutaitoa edistävät työpajat ja teemapäivät eri ikärymät  ja yksiköt yhdessä tehden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b="1" lang="fi"/>
              <a:t>Vanhempainillat</a:t>
            </a:r>
            <a:r>
              <a:rPr lang="fi"/>
              <a:t> ja kanssakäyminen huoltajien kanssa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b="1" lang="fi"/>
              <a:t>Lukugallupit ja kirjavinkkaukset kaikkien kuntalaisten kesken</a:t>
            </a:r>
            <a:r>
              <a:rPr lang="fi"/>
              <a:t>, kaikkien äänet kuuluviin!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Lukutaitotyöstä </a:t>
            </a:r>
            <a:r>
              <a:rPr b="1" lang="fi"/>
              <a:t>tiedottaminen</a:t>
            </a:r>
            <a:r>
              <a:rPr lang="fi"/>
              <a:t> lehdistön ja somekanavien kautta - näkyväksi tekeminen!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Char char="-"/>
            </a:pPr>
            <a:r>
              <a:rPr lang="fi"/>
              <a:t>Viides- ja kuudesluokkalaisten kirjeet presidentille, osana </a:t>
            </a:r>
            <a:r>
              <a:rPr b="1" lang="fi"/>
              <a:t>demokratiakasvatusta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/>
              <a:t>Yhteisöllisyys ja osallisuus</a:t>
            </a:r>
            <a:endParaRPr/>
          </a:p>
        </p:txBody>
      </p:sp>
      <p:sp>
        <p:nvSpPr>
          <p:cNvPr id="163" name="Google Shape;163;p29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i"/>
              <a:t>Kirjasto 2030 -kehittämistyöryhmä ja kuntalaiskysely</a:t>
            </a:r>
            <a:endParaRPr b="1"/>
          </a:p>
          <a:p>
            <a:pPr indent="-3175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/>
              <a:t>Kaikille kuntalaisille teetetty kysely kirjaston tulevaisuudesta</a:t>
            </a:r>
            <a:endParaRPr/>
          </a:p>
          <a:p>
            <a:pPr indent="-317500" lvl="2" marL="1371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/>
              <a:t>Teetettiin kouluilla oppilaille koulupäivän aikana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/>
              <a:t>Oppilaskunnan edustus ja lukutaitokoordinaattori mukana työryhmässä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fi"/>
              <a:t>Kysely sisälsi kirjaston- ja kouluyhteistyön osion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-"/>
            </a:pPr>
            <a:r>
              <a:rPr lang="fi"/>
              <a:t>Työryhmä huomioi tulokset toimenpitein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Kunta- ja organisaatioyhteistyö</a:t>
            </a:r>
            <a:endParaRPr/>
          </a:p>
        </p:txBody>
      </p:sp>
      <p:sp>
        <p:nvSpPr>
          <p:cNvPr id="169" name="Google Shape;169;p30"/>
          <p:cNvSpPr txBox="1"/>
          <p:nvPr>
            <p:ph idx="4294967295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/>
              <a:t>Koko kunnan lukutaitotyö on integroitunut Lukeva tulevaisuus -hankkeen myötä yhdeksi kokonaisuudeksi.</a:t>
            </a:r>
            <a:endParaRPr b="1"/>
          </a:p>
          <a:p>
            <a:pPr indent="-317182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Tiivis kirjastoyhteistyö (kirjallinen yhteistyösopimus)</a:t>
            </a:r>
            <a:endParaRPr/>
          </a:p>
          <a:p>
            <a:pPr indent="-317182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Kirjaston kehittämisyhteistyö (Kirjasto 2030)</a:t>
            </a:r>
            <a:endParaRPr/>
          </a:p>
          <a:p>
            <a:pPr indent="-317182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Kaikki Joroisten kunnan varhaiskasvatuksen ja perusopetuksen yksiköt sekä lukio ovat osa lukutaitopolkua ja sen ohjaamaa lukutaitotyötä</a:t>
            </a:r>
            <a:endParaRPr/>
          </a:p>
          <a:p>
            <a:pPr indent="-317182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Kuntapäättäjät ahkerassa tiedonvaihdossa ja lukutaitotyötä seuraamassa</a:t>
            </a:r>
            <a:endParaRPr/>
          </a:p>
          <a:p>
            <a:pPr indent="-317182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fi"/>
              <a:t>Useat organisaatiot ja yritykset ja vapaaehtoiset ovat mukana lukutaitotyössä </a:t>
            </a:r>
            <a:endParaRPr/>
          </a:p>
          <a:p>
            <a:pPr indent="-317182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Char char="-"/>
            </a:pPr>
            <a:r>
              <a:rPr lang="fi"/>
              <a:t>Koko kunnan kattava lukutaitotyö on integroitumassa kirjallisessa ja velvoittavassa muodossa Joroisten kunnan Kirjasto 2030 -toimintasuunnitelman myötä, noudatellen Lukeva kunta -toimintamallia ja Kansallista lukutaitostrategiaa.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Tutkimustuloksia vaikuttavuudesta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088"/>
              <a:t>(Vaka- ja opetushenkilöstölle tehty kyselytutkimus tammikuussa 2024)</a:t>
            </a:r>
            <a:endParaRPr sz="2088"/>
          </a:p>
        </p:txBody>
      </p:sp>
      <p:pic>
        <p:nvPicPr>
          <p:cNvPr id="175" name="Google Shape;17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50" y="1091426"/>
            <a:ext cx="7734600" cy="387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idx="4294967295"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fi"/>
              <a:t>Tutkimustuloksia vaikuttavuudesta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2659"/>
              <a:buFont typeface="Arial"/>
              <a:buNone/>
            </a:pPr>
            <a:r>
              <a:rPr lang="fi" sz="2088"/>
              <a:t>(Vaka- ja opetushenkilöstölle tehty kyselytutkimus tammikuussa 2024)</a:t>
            </a:r>
            <a:endParaRPr/>
          </a:p>
        </p:txBody>
      </p:sp>
      <p:pic>
        <p:nvPicPr>
          <p:cNvPr id="181" name="Google Shape;1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250" y="1196500"/>
            <a:ext cx="7372917" cy="369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idx="4294967295" type="title"/>
          </p:nvPr>
        </p:nvSpPr>
        <p:spPr>
          <a:xfrm>
            <a:off x="265500" y="929275"/>
            <a:ext cx="4045200" cy="67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chemeClr val="dk1"/>
                </a:solidFill>
              </a:rPr>
              <a:t>Yhteystiedot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7" name="Google Shape;187;p33"/>
          <p:cNvSpPr txBox="1"/>
          <p:nvPr>
            <p:ph idx="4294967295" type="subTitle"/>
          </p:nvPr>
        </p:nvSpPr>
        <p:spPr>
          <a:xfrm>
            <a:off x="265500" y="1601575"/>
            <a:ext cx="4045200" cy="27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i" sz="1800">
                <a:latin typeface="Open Sans"/>
                <a:ea typeface="Open Sans"/>
                <a:cs typeface="Open Sans"/>
                <a:sym typeface="Open Sans"/>
              </a:rPr>
              <a:t>Lukutaitokoordinaattori</a:t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latin typeface="Open Sans"/>
                <a:ea typeface="Open Sans"/>
                <a:cs typeface="Open Sans"/>
                <a:sym typeface="Open Sans"/>
              </a:rPr>
              <a:t>Henriikka Ström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latin typeface="Open Sans"/>
                <a:ea typeface="Open Sans"/>
                <a:cs typeface="Open Sans"/>
                <a:sym typeface="Open Sans"/>
              </a:rPr>
              <a:t>044 493 9142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latin typeface="Open Sans"/>
                <a:ea typeface="Open Sans"/>
                <a:cs typeface="Open Sans"/>
                <a:sym typeface="Open Sans"/>
              </a:rPr>
              <a:t>henriikka.strom@joroinen.fi</a:t>
            </a:r>
            <a:endParaRPr/>
          </a:p>
        </p:txBody>
      </p:sp>
      <p:sp>
        <p:nvSpPr>
          <p:cNvPr id="188" name="Google Shape;188;p33"/>
          <p:cNvSpPr txBox="1"/>
          <p:nvPr>
            <p:ph idx="4294967295" type="body"/>
          </p:nvPr>
        </p:nvSpPr>
        <p:spPr>
          <a:xfrm>
            <a:off x="4939500" y="1601575"/>
            <a:ext cx="3837000" cy="281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fi" u="sng">
                <a:hlinkClick r:id="rId3"/>
              </a:rPr>
              <a:t>www.lukevatulevaisuus.fi</a:t>
            </a:r>
            <a:endParaRPr b="1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fi"/>
              <a:t>@lukevatulevaisuus.hanke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fi"/>
              <a:t>Facebook: Lukeva Tulevaisuus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