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5" r:id="rId4"/>
    <p:sldId id="278" r:id="rId5"/>
    <p:sldId id="279" r:id="rId6"/>
    <p:sldId id="280" r:id="rId7"/>
    <p:sldId id="283" r:id="rId8"/>
    <p:sldId id="282" r:id="rId9"/>
    <p:sldId id="281" r:id="rId10"/>
    <p:sldId id="284" r:id="rId11"/>
    <p:sldId id="288" r:id="rId12"/>
    <p:sldId id="285" r:id="rId13"/>
    <p:sldId id="289" r:id="rId14"/>
    <p:sldId id="287" r:id="rId15"/>
    <p:sldId id="286" r:id="rId16"/>
    <p:sldId id="290" r:id="rId17"/>
    <p:sldId id="291" r:id="rId18"/>
    <p:sldId id="292" r:id="rId1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letusosa" id="{52801424-E977-4DCC-B48B-02286FB7E7DB}">
          <p14:sldIdLst>
            <p14:sldId id="256"/>
            <p14:sldId id="277"/>
            <p14:sldId id="275"/>
            <p14:sldId id="278"/>
            <p14:sldId id="279"/>
            <p14:sldId id="280"/>
            <p14:sldId id="283"/>
            <p14:sldId id="282"/>
            <p14:sldId id="281"/>
            <p14:sldId id="284"/>
            <p14:sldId id="288"/>
            <p14:sldId id="285"/>
            <p14:sldId id="289"/>
            <p14:sldId id="287"/>
            <p14:sldId id="286"/>
            <p14:sldId id="290"/>
            <p14:sldId id="291"/>
            <p14:sldId id="292"/>
          </p14:sldIdLst>
        </p14:section>
        <p14:section name="Nimetön osa" id="{46667EB8-9D36-471F-9F4C-0AB421378447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i Hietanen" userId="4e87c52153ba59f6" providerId="LiveId" clId="{E3230C39-AFD0-4161-9FBD-DA7B178E5561}"/>
    <pc:docChg chg="modSld">
      <pc:chgData name="Kirsi Hietanen" userId="4e87c52153ba59f6" providerId="LiveId" clId="{E3230C39-AFD0-4161-9FBD-DA7B178E5561}" dt="2025-04-29T15:04:40.205" v="79" actId="20577"/>
      <pc:docMkLst>
        <pc:docMk/>
      </pc:docMkLst>
      <pc:sldChg chg="modSp mod">
        <pc:chgData name="Kirsi Hietanen" userId="4e87c52153ba59f6" providerId="LiveId" clId="{E3230C39-AFD0-4161-9FBD-DA7B178E5561}" dt="2025-04-29T15:04:40.205" v="79" actId="20577"/>
        <pc:sldMkLst>
          <pc:docMk/>
          <pc:sldMk cId="2588183265" sldId="256"/>
        </pc:sldMkLst>
        <pc:spChg chg="mod">
          <ac:chgData name="Kirsi Hietanen" userId="4e87c52153ba59f6" providerId="LiveId" clId="{E3230C39-AFD0-4161-9FBD-DA7B178E5561}" dt="2025-04-29T15:04:21.379" v="35" actId="20577"/>
          <ac:spMkLst>
            <pc:docMk/>
            <pc:sldMk cId="2588183265" sldId="256"/>
            <ac:spMk id="2" creationId="{3A02B2AC-5A2D-31CF-EB8E-D793CD895CEF}"/>
          </ac:spMkLst>
        </pc:spChg>
        <pc:spChg chg="mod">
          <ac:chgData name="Kirsi Hietanen" userId="4e87c52153ba59f6" providerId="LiveId" clId="{E3230C39-AFD0-4161-9FBD-DA7B178E5561}" dt="2025-04-29T15:04:40.205" v="79" actId="20577"/>
          <ac:spMkLst>
            <pc:docMk/>
            <pc:sldMk cId="2588183265" sldId="256"/>
            <ac:spMk id="3" creationId="{9E00DF0D-8CD9-F78B-706C-9A2C2533230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5DA802-EF20-E87B-1B70-72A3E5CC0F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4B4A715-7952-3E4C-81A0-D9100C0C04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59CD18B-502B-BF87-0D4D-514183D05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1283-9C03-4151-90BB-F8E11B80F040}" type="datetimeFigureOut">
              <a:rPr lang="fi-FI" smtClean="0"/>
              <a:t>29.4.2025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BFC93C6-90BF-150E-6239-9AE80F6F2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F5076DB-11F3-531C-0E10-B0E560542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92E19-B301-4CDB-863E-1249E66ED52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1766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FA19C5-B9A8-4F8D-6F14-690CF0495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6726F57-490C-670A-82E7-877161EBA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BE80AA0-D951-E32E-31BF-100403EDF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1283-9C03-4151-90BB-F8E11B80F040}" type="datetimeFigureOut">
              <a:rPr lang="fi-FI" smtClean="0"/>
              <a:t>29.4.2025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DDE0A03-3534-CE75-329D-9953B9FF1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BB6B4C7-A7F0-6DB4-4AA3-C81274B75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92E19-B301-4CDB-863E-1249E66ED52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33084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E3721AA-C340-D3C5-EB99-381B7498D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1B006AA-4FDA-AE25-4121-A4D3E8FF99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E55B4C9-94E3-F1D1-153B-83E73A2ED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1283-9C03-4151-90BB-F8E11B80F040}" type="datetimeFigureOut">
              <a:rPr lang="fi-FI" smtClean="0"/>
              <a:t>29.4.2025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AEEE5BA-7D50-9E85-C664-CA0333C0D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BEC6A57-47F1-3D34-C001-B1F1F6A67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92E19-B301-4CDB-863E-1249E66ED52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16383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78C47EB-4265-9332-789B-7ED523599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F5DA689-3781-D57C-DB4C-4B2AB40367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E130242-2D32-109E-6A78-4189058CFA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788F3C4-55C4-1A09-226F-A3337ADC4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1283-9C03-4151-90BB-F8E11B80F040}" type="datetimeFigureOut">
              <a:rPr lang="fi-FI" smtClean="0"/>
              <a:t>29.4.2025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24D6F65-51B2-6A91-B0CA-539132CB7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1A05AFF-8947-24A1-4374-67F25DEBE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92E19-B301-4CDB-863E-1249E66ED52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86743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28A195F-149E-55E5-7396-4F7583DB2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0DE96A6-D67F-0085-3406-3AA50F591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A5631A0-2201-0A60-8E93-8B037858D5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8D71204-0EA5-9495-1A92-82EC346B00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FE70CAE-B3F3-226D-C7BB-F2CC61439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1C52B001-833E-C3E6-59A0-11B5DC106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1283-9C03-4151-90BB-F8E11B80F040}" type="datetimeFigureOut">
              <a:rPr lang="fi-FI" smtClean="0"/>
              <a:t>29.4.2025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B3BD06C0-B997-F631-A0FB-896B0138E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B8110710-4079-9939-9EEE-738C154E3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92E19-B301-4CDB-863E-1249E66ED52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8396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E36E1F6-76BA-8882-322F-750993413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3FCB1D80-3931-EDCC-6CDD-C19728DDB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1283-9C03-4151-90BB-F8E11B80F040}" type="datetimeFigureOut">
              <a:rPr lang="fi-FI" smtClean="0"/>
              <a:t>29.4.2025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0A26ABC-990A-7476-46DD-6CE9F8411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621DC95-7FD0-64CB-48BC-4D7E9E9AA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92E19-B301-4CDB-863E-1249E66ED52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03628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328F43E-6A77-001C-D4C1-4BBFF3E7B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1283-9C03-4151-90BB-F8E11B80F040}" type="datetimeFigureOut">
              <a:rPr lang="fi-FI" smtClean="0"/>
              <a:t>29.4.2025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80A8A6ED-B907-E6EC-23C5-BA84E3E64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7710AAF-BC0B-F19C-5335-9E99664BD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92E19-B301-4CDB-863E-1249E66ED52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04614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1262E37-5E2F-1911-A061-FD0EE1F5C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42637A7-1C83-88EB-3273-C5ADC7D22A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C19C36F-CD6E-E913-CABF-4D9FC3F1EE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8931D74-CF16-454D-2548-A5F8064A9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1283-9C03-4151-90BB-F8E11B80F040}" type="datetimeFigureOut">
              <a:rPr lang="fi-FI" smtClean="0"/>
              <a:t>29.4.2025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5E5992D-1A5E-80A5-AC4B-678C76779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BC237E9-2815-23F1-B023-3CD4BF7C3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92E19-B301-4CDB-863E-1249E66ED52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8767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C68A8F8-B646-D33D-A50B-CE04BF541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7C22E497-040E-D848-57BF-1E9DF4BFC0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B82BF34-0150-EFB6-660B-975B856A59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8D9C741-8701-3B3A-D775-B616028E8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1283-9C03-4151-90BB-F8E11B80F040}" type="datetimeFigureOut">
              <a:rPr lang="fi-FI" smtClean="0"/>
              <a:t>29.4.2025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D2B96C1-DEC1-6736-C286-C4687CAF4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F212718-28A1-49A0-2207-B88B70AF8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92E19-B301-4CDB-863E-1249E66ED52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71931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8846AB-701E-6008-9DCA-DD1376DB2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2FA0EB67-D8E7-9E81-6110-BA50AFAA0F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6AFF40B-5E50-9F36-CE1E-D84E50912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1283-9C03-4151-90BB-F8E11B80F040}" type="datetimeFigureOut">
              <a:rPr lang="fi-FI" smtClean="0"/>
              <a:t>29.4.2025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4A0FEA4-B7C0-C0C7-BF5E-B4B95F114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2749EF5-F306-D031-8167-C4855E00F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92E19-B301-4CDB-863E-1249E66ED52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31970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2E1933FC-8F9F-B7F3-9F40-BEDADEECE6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08E77B7-EEFE-1F3D-715D-EDB29703DC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8497EF2-D418-13B3-E0ED-CF0AE5617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1283-9C03-4151-90BB-F8E11B80F040}" type="datetimeFigureOut">
              <a:rPr lang="fi-FI" smtClean="0"/>
              <a:t>29.4.2025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5A35F28-A613-DFB6-93F2-9C34C05B9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6A338A6-B114-DB71-0751-678158298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92E19-B301-4CDB-863E-1249E66ED52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77324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B2E668B5-95D8-D406-886E-2AD630A48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3A4CD6E-D779-B781-1652-67121CB2B8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16A9568-7432-C93B-8C79-648F498FCD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4B1283-9C03-4151-90BB-F8E11B80F040}" type="datetimeFigureOut">
              <a:rPr lang="fi-FI" smtClean="0"/>
              <a:t>29.4.2025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B36CE90-F5E5-088A-2BE2-41A1A3B471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9FED932-F793-4A49-9B6D-72A3E48967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492E19-B301-4CDB-863E-1249E66ED52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11262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KirsinKirjanurkka/" TargetMode="External"/><Relationship Id="rId2" Type="http://schemas.openxmlformats.org/officeDocument/2006/relationships/hyperlink" Target="https://www.kirsinkirjanurkka.fi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hyperlink" Target="https://www.facebook.com/groups/4103825109648886" TargetMode="External"/><Relationship Id="rId4" Type="http://schemas.openxmlformats.org/officeDocument/2006/relationships/hyperlink" Target="https://www.instagram.com/kirsin_kirjanurkk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A02B2AC-5A2D-31CF-EB8E-D793CD895C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Historialliset romaanit 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E00DF0D-8CD9-F78B-706C-9A2C253323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Kirjakahvila 29.4.2025 osa 2 </a:t>
            </a:r>
            <a:br>
              <a:rPr lang="fi-FI" dirty="0"/>
            </a:br>
            <a:r>
              <a:rPr lang="fi-FI"/>
              <a:t>Kirsi Hietanen</a:t>
            </a:r>
          </a:p>
        </p:txBody>
      </p:sp>
    </p:spTree>
    <p:extLst>
      <p:ext uri="{BB962C8B-B14F-4D97-AF65-F5344CB8AC3E}">
        <p14:creationId xmlns:p14="http://schemas.microsoft.com/office/powerpoint/2010/main" val="2588183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24BA834-5AC9-AD96-3CD1-DCAB5C931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Itsenäisiä teoksia </a:t>
            </a:r>
          </a:p>
        </p:txBody>
      </p:sp>
      <p:pic>
        <p:nvPicPr>
          <p:cNvPr id="5" name="Sisällön paikkamerkki 4" descr="Kuva, joka sisältää kohteen teksti, kirja, vaate, Ihmisen kasvot&#10;&#10;Tekoälyn generoima sisältö voi olla virheellistä.">
            <a:extLst>
              <a:ext uri="{FF2B5EF4-FFF2-40B4-BE49-F238E27FC236}">
                <a16:creationId xmlns:a16="http://schemas.microsoft.com/office/drawing/2014/main" id="{58A41347-6B30-773F-6E45-A317F233CF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654" y="674461"/>
            <a:ext cx="2211777" cy="3565525"/>
          </a:xfrm>
        </p:spPr>
      </p:pic>
      <p:pic>
        <p:nvPicPr>
          <p:cNvPr id="7" name="Kuva 6" descr="Kuva, joka sisältää kohteen teksti, juliste, taide, kuvakaappaus&#10;&#10;Tekoälyn generoima sisältö voi olla virheellistä.">
            <a:extLst>
              <a:ext uri="{FF2B5EF4-FFF2-40B4-BE49-F238E27FC236}">
                <a16:creationId xmlns:a16="http://schemas.microsoft.com/office/drawing/2014/main" id="{BF8D4697-7F89-9974-2F58-B8926035DB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916" y="2594701"/>
            <a:ext cx="2478541" cy="3588838"/>
          </a:xfrm>
          <a:prstGeom prst="rect">
            <a:avLst/>
          </a:prstGeom>
        </p:spPr>
      </p:pic>
      <p:pic>
        <p:nvPicPr>
          <p:cNvPr id="9" name="Kuva 8" descr="Kuva, joka sisältää kohteen teksti, kirja&#10;&#10;Tekoälyn generoima sisältö voi olla virheellistä.">
            <a:extLst>
              <a:ext uri="{FF2B5EF4-FFF2-40B4-BE49-F238E27FC236}">
                <a16:creationId xmlns:a16="http://schemas.microsoft.com/office/drawing/2014/main" id="{A701B648-C6C8-BB51-BF39-C09F49FA49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531" y="3620317"/>
            <a:ext cx="2192567" cy="3174455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4FA75F6B-E540-651D-9BF5-485190F8C0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323" y="-97472"/>
            <a:ext cx="2600325" cy="380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424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4CB7BB2-C69A-F992-9E2D-076311443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10890928" cy="10006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dirty="0"/>
              <a:t>Roope </a:t>
            </a:r>
            <a:r>
              <a:rPr lang="en-US" sz="4000" dirty="0" err="1"/>
              <a:t>Lipasti</a:t>
            </a:r>
            <a:endParaRPr lang="en-US" sz="4000" dirty="0"/>
          </a:p>
        </p:txBody>
      </p:sp>
      <p:pic>
        <p:nvPicPr>
          <p:cNvPr id="10" name="Kuva 9" descr="Kuva, joka sisältää kohteen teksti, kirja, vaate, Ihmisen kasvot&#10;&#10;Tekoälyn generoima sisältö voi olla virheellistä.">
            <a:extLst>
              <a:ext uri="{FF2B5EF4-FFF2-40B4-BE49-F238E27FC236}">
                <a16:creationId xmlns:a16="http://schemas.microsoft.com/office/drawing/2014/main" id="{4DE9C805-E3EF-05A7-5E59-0119A6F76A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32" y="2712859"/>
            <a:ext cx="2222730" cy="3585053"/>
          </a:xfrm>
          <a:prstGeom prst="rect">
            <a:avLst/>
          </a:prstGeom>
        </p:spPr>
      </p:pic>
      <p:pic>
        <p:nvPicPr>
          <p:cNvPr id="6" name="Sisällön paikkamerkki 5" descr="Kuva, joka sisältää kohteen teksti, kirja, juliste, taide&#10;&#10;Tekoälyn generoima sisältö voi olla virheellistä.">
            <a:extLst>
              <a:ext uri="{FF2B5EF4-FFF2-40B4-BE49-F238E27FC236}">
                <a16:creationId xmlns:a16="http://schemas.microsoft.com/office/drawing/2014/main" id="{FF2CD035-3F05-3A30-BA4B-EE1071D115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657" y="2712858"/>
            <a:ext cx="2321319" cy="3585053"/>
          </a:xfrm>
          <a:prstGeom prst="rect">
            <a:avLst/>
          </a:prstGeo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B28B14D-48A3-06E1-B078-9BEBDBBDF6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70798" y="2712857"/>
            <a:ext cx="5304379" cy="522514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Abadi" panose="020B0604020104020204" pitchFamily="34" charset="0"/>
              </a:rPr>
              <a:t>Humorististen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romaanien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kirjoittajana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tunnettu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Lipasti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kirjoittanut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erinomaisia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historiallisia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romaaneja</a:t>
            </a:r>
            <a:endParaRPr lang="en-US" sz="2000" dirty="0">
              <a:latin typeface="Abadi" panose="020B06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err="1">
                <a:latin typeface="Abadi" panose="020B0604020104020204" pitchFamily="34" charset="0"/>
              </a:rPr>
              <a:t>Mikaelin</a:t>
            </a:r>
            <a:r>
              <a:rPr lang="en-US" sz="2000" i="1" dirty="0">
                <a:latin typeface="Abadi" panose="020B0604020104020204" pitchFamily="34" charset="0"/>
              </a:rPr>
              <a:t> </a:t>
            </a:r>
            <a:r>
              <a:rPr lang="en-US" sz="2000" i="1" dirty="0" err="1">
                <a:latin typeface="Abadi" panose="020B0604020104020204" pitchFamily="34" charset="0"/>
              </a:rPr>
              <a:t>kirja</a:t>
            </a:r>
            <a:r>
              <a:rPr lang="en-US" sz="2000" i="1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kertoo</a:t>
            </a:r>
            <a:r>
              <a:rPr lang="en-US" sz="2000" dirty="0">
                <a:latin typeface="Abadi" panose="020B0604020104020204" pitchFamily="34" charset="0"/>
              </a:rPr>
              <a:t> Mikael </a:t>
            </a:r>
            <a:r>
              <a:rPr lang="en-US" sz="2000" dirty="0" err="1">
                <a:latin typeface="Abadi" panose="020B0604020104020204" pitchFamily="34" charset="0"/>
              </a:rPr>
              <a:t>Agricolan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kohtalokkaasta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Moskovan-matkasta</a:t>
            </a:r>
            <a:endParaRPr lang="en-US" sz="2000" dirty="0">
              <a:latin typeface="Abadi" panose="020B06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err="1">
                <a:latin typeface="Abadi" panose="020B0604020104020204" pitchFamily="34" charset="0"/>
              </a:rPr>
              <a:t>Luutnantti</a:t>
            </a:r>
            <a:r>
              <a:rPr lang="en-US" sz="2000" i="1" dirty="0">
                <a:latin typeface="Abadi" panose="020B0604020104020204" pitchFamily="34" charset="0"/>
              </a:rPr>
              <a:t> </a:t>
            </a:r>
            <a:r>
              <a:rPr lang="en-US" sz="2000" i="1" dirty="0" err="1">
                <a:latin typeface="Abadi" panose="020B0604020104020204" pitchFamily="34" charset="0"/>
              </a:rPr>
              <a:t>Ströbelin</a:t>
            </a:r>
            <a:r>
              <a:rPr lang="en-US" sz="2000" i="1" dirty="0">
                <a:latin typeface="Abadi" panose="020B0604020104020204" pitchFamily="34" charset="0"/>
              </a:rPr>
              <a:t> </a:t>
            </a:r>
            <a:r>
              <a:rPr lang="en-US" sz="2000" i="1" dirty="0" err="1">
                <a:latin typeface="Abadi" panose="020B0604020104020204" pitchFamily="34" charset="0"/>
              </a:rPr>
              <a:t>istumajärjestyksessä</a:t>
            </a:r>
            <a:r>
              <a:rPr lang="en-US" sz="2000" i="1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luodaan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istumajärjestys</a:t>
            </a:r>
            <a:r>
              <a:rPr lang="en-US" sz="2000" dirty="0">
                <a:latin typeface="Abadi" panose="020B0604020104020204" pitchFamily="34" charset="0"/>
              </a:rPr>
              <a:t> Turun </a:t>
            </a:r>
            <a:r>
              <a:rPr lang="en-US" sz="2000" dirty="0" err="1">
                <a:latin typeface="Abadi" panose="020B0604020104020204" pitchFamily="34" charset="0"/>
              </a:rPr>
              <a:t>tuomiokirkkoon</a:t>
            </a:r>
            <a:r>
              <a:rPr lang="en-US" sz="2000" dirty="0">
                <a:latin typeface="Abadi" panose="020B0604020104020204" pitchFamily="34" charset="0"/>
              </a:rPr>
              <a:t> 1630-luvulla.</a:t>
            </a:r>
          </a:p>
        </p:txBody>
      </p:sp>
      <p:sp>
        <p:nvSpPr>
          <p:cNvPr id="3" name="Suorakulmio: Vastakkaiset kulmat pyöristetty 2">
            <a:extLst>
              <a:ext uri="{FF2B5EF4-FFF2-40B4-BE49-F238E27FC236}">
                <a16:creationId xmlns:a16="http://schemas.microsoft.com/office/drawing/2014/main" id="{8B7203B5-C7CC-E507-1809-583E51220892}"/>
              </a:ext>
            </a:extLst>
          </p:cNvPr>
          <p:cNvSpPr/>
          <p:nvPr/>
        </p:nvSpPr>
        <p:spPr>
          <a:xfrm>
            <a:off x="2046514" y="5939840"/>
            <a:ext cx="2950029" cy="598714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000" dirty="0">
                <a:latin typeface="Abadi" panose="020B0604020104020204" pitchFamily="34" charset="0"/>
              </a:rPr>
              <a:t>Lempeää huumoria</a:t>
            </a:r>
          </a:p>
        </p:txBody>
      </p:sp>
    </p:spTree>
    <p:extLst>
      <p:ext uri="{BB962C8B-B14F-4D97-AF65-F5344CB8AC3E}">
        <p14:creationId xmlns:p14="http://schemas.microsoft.com/office/powerpoint/2010/main" val="2508032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AF7D703-2114-4AFE-51BA-BD7A66AE0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4315" y="304800"/>
            <a:ext cx="4235064" cy="117565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Lauri Mäkinen</a:t>
            </a:r>
          </a:p>
        </p:txBody>
      </p:sp>
      <p:pic>
        <p:nvPicPr>
          <p:cNvPr id="8" name="Kuva 7" descr="Kuva, joka sisältää kohteen teksti, Fontti, kuvakaappaus, typografia&#10;&#10;Tekoälyn generoima sisältö voi olla virheellistä.">
            <a:extLst>
              <a:ext uri="{FF2B5EF4-FFF2-40B4-BE49-F238E27FC236}">
                <a16:creationId xmlns:a16="http://schemas.microsoft.com/office/drawing/2014/main" id="{B66F1C43-6F97-21BE-9A69-1CE990D3C2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832" y="3724926"/>
            <a:ext cx="1839789" cy="2715556"/>
          </a:xfrm>
          <a:prstGeom prst="rect">
            <a:avLst/>
          </a:prstGeom>
        </p:spPr>
      </p:pic>
      <p:pic>
        <p:nvPicPr>
          <p:cNvPr id="6" name="Sisällön paikkamerkki 5" descr="Kuva, joka sisältää kohteen teksti&#10;&#10;Tekoälyn generoima sisältö voi olla virheellistä.">
            <a:extLst>
              <a:ext uri="{FF2B5EF4-FFF2-40B4-BE49-F238E27FC236}">
                <a16:creationId xmlns:a16="http://schemas.microsoft.com/office/drawing/2014/main" id="{147CBEA5-D2E2-27FE-6A52-D9942D8064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832" y="643465"/>
            <a:ext cx="1839786" cy="2663944"/>
          </a:xfrm>
          <a:prstGeom prst="rect">
            <a:avLst/>
          </a:prstGeom>
        </p:spPr>
      </p:pic>
      <p:pic>
        <p:nvPicPr>
          <p:cNvPr id="10" name="Kuva 9" descr="Kuva, joka sisältää kohteen teksti, juliste, taide, kuvakaappaus&#10;&#10;Tekoälyn generoima sisältö voi olla virheellistä.">
            <a:extLst>
              <a:ext uri="{FF2B5EF4-FFF2-40B4-BE49-F238E27FC236}">
                <a16:creationId xmlns:a16="http://schemas.microsoft.com/office/drawing/2014/main" id="{2FA3A6EE-B711-946C-B01D-D0EDC9184E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22" y="610304"/>
            <a:ext cx="4026466" cy="5830178"/>
          </a:xfrm>
          <a:prstGeom prst="rect">
            <a:avLst/>
          </a:prstGeo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799E670-31B9-426D-FE2C-4C4B83FC6D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79833" y="1219200"/>
            <a:ext cx="4487952" cy="5334000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Abadi" panose="020B0604020104020204" pitchFamily="34" charset="0"/>
              </a:rPr>
              <a:t>Erinomainen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kertoja</a:t>
            </a:r>
            <a:endParaRPr lang="en-US" sz="2000" dirty="0">
              <a:latin typeface="Abadi" panose="020B06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err="1">
                <a:latin typeface="Abadi" panose="020B0604020104020204" pitchFamily="34" charset="0"/>
              </a:rPr>
              <a:t>Älykkäät</a:t>
            </a:r>
            <a:r>
              <a:rPr lang="en-US" sz="2000" i="1" dirty="0">
                <a:latin typeface="Abadi" panose="020B0604020104020204" pitchFamily="34" charset="0"/>
              </a:rPr>
              <a:t> </a:t>
            </a:r>
            <a:r>
              <a:rPr lang="en-US" sz="2000" i="1" dirty="0" err="1">
                <a:latin typeface="Abadi" panose="020B0604020104020204" pitchFamily="34" charset="0"/>
              </a:rPr>
              <a:t>kuin</a:t>
            </a:r>
            <a:r>
              <a:rPr lang="en-US" sz="2000" i="1" dirty="0">
                <a:latin typeface="Abadi" panose="020B0604020104020204" pitchFamily="34" charset="0"/>
              </a:rPr>
              <a:t> </a:t>
            </a:r>
            <a:r>
              <a:rPr lang="en-US" sz="2000" i="1" dirty="0" err="1">
                <a:latin typeface="Abadi" panose="020B0604020104020204" pitchFamily="34" charset="0"/>
              </a:rPr>
              <a:t>käärmeet</a:t>
            </a:r>
            <a:r>
              <a:rPr lang="en-US" sz="2000" i="1" dirty="0">
                <a:latin typeface="Abadi" panose="020B0604020104020204" pitchFamily="34" charset="0"/>
              </a:rPr>
              <a:t>, </a:t>
            </a:r>
            <a:r>
              <a:rPr lang="en-US" sz="2000" i="1" dirty="0" err="1">
                <a:latin typeface="Abadi" panose="020B0604020104020204" pitchFamily="34" charset="0"/>
              </a:rPr>
              <a:t>viattomat</a:t>
            </a:r>
            <a:r>
              <a:rPr lang="en-US" sz="2000" i="1" dirty="0">
                <a:latin typeface="Abadi" panose="020B0604020104020204" pitchFamily="34" charset="0"/>
              </a:rPr>
              <a:t> </a:t>
            </a:r>
            <a:r>
              <a:rPr lang="en-US" sz="2000" i="1" dirty="0" err="1">
                <a:latin typeface="Abadi" panose="020B0604020104020204" pitchFamily="34" charset="0"/>
              </a:rPr>
              <a:t>kuin</a:t>
            </a:r>
            <a:r>
              <a:rPr lang="en-US" sz="2000" i="1" dirty="0">
                <a:latin typeface="Abadi" panose="020B0604020104020204" pitchFamily="34" charset="0"/>
              </a:rPr>
              <a:t> </a:t>
            </a:r>
            <a:r>
              <a:rPr lang="en-US" sz="2000" i="1" dirty="0" err="1">
                <a:latin typeface="Abadi" panose="020B0604020104020204" pitchFamily="34" charset="0"/>
              </a:rPr>
              <a:t>kyyhkyset</a:t>
            </a:r>
            <a:r>
              <a:rPr lang="en-US" sz="2000" i="1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sijoittuu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Länsi-Afrikkaan</a:t>
            </a:r>
            <a:r>
              <a:rPr lang="en-US" sz="2000" dirty="0">
                <a:latin typeface="Abadi" panose="020B0604020104020204" pitchFamily="34" charset="0"/>
              </a:rPr>
              <a:t> 1800-luvun </a:t>
            </a:r>
            <a:r>
              <a:rPr lang="en-US" sz="2000" dirty="0" err="1">
                <a:latin typeface="Abadi" panose="020B0604020104020204" pitchFamily="34" charset="0"/>
              </a:rPr>
              <a:t>lopulta</a:t>
            </a:r>
            <a:r>
              <a:rPr lang="en-US" sz="2000" dirty="0">
                <a:latin typeface="Abadi" panose="020B0604020104020204" pitchFamily="34" charset="0"/>
              </a:rPr>
              <a:t> vuoteen1924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>
                <a:latin typeface="Abadi" panose="020B0604020104020204" pitchFamily="34" charset="0"/>
              </a:rPr>
              <a:t>50/50</a:t>
            </a:r>
            <a:r>
              <a:rPr lang="en-US" sz="2000" dirty="0">
                <a:latin typeface="Abadi" panose="020B0604020104020204" pitchFamily="34" charset="0"/>
              </a:rPr>
              <a:t> on </a:t>
            </a:r>
            <a:r>
              <a:rPr lang="en-US" sz="2000" dirty="0" err="1">
                <a:latin typeface="Abadi" panose="020B0604020104020204" pitchFamily="34" charset="0"/>
              </a:rPr>
              <a:t>kylmäävä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romaani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jatkosodan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ajasta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rintaman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eri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puolilta</a:t>
            </a:r>
            <a:r>
              <a:rPr lang="en-US" sz="2000" dirty="0">
                <a:latin typeface="Abadi" panose="020B0604020104020204" pitchFamily="34" charset="0"/>
              </a:rPr>
              <a:t>, </a:t>
            </a:r>
            <a:r>
              <a:rPr lang="en-US" sz="2000" dirty="0" err="1">
                <a:latin typeface="Abadi" panose="020B0604020104020204" pitchFamily="34" charset="0"/>
              </a:rPr>
              <a:t>mutta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ei</a:t>
            </a:r>
            <a:r>
              <a:rPr lang="en-US" sz="2000" dirty="0">
                <a:latin typeface="Abadi" panose="020B0604020104020204" pitchFamily="34" charset="0"/>
              </a:rPr>
              <a:t> ’vain’ </a:t>
            </a:r>
            <a:r>
              <a:rPr lang="en-US" sz="2000" dirty="0" err="1">
                <a:latin typeface="Abadi" panose="020B0604020104020204" pitchFamily="34" charset="0"/>
              </a:rPr>
              <a:t>sotaromaani</a:t>
            </a:r>
            <a:endParaRPr lang="en-US" sz="2000" dirty="0">
              <a:latin typeface="Abadi" panose="020B06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err="1">
                <a:latin typeface="Abadi" panose="020B0604020104020204" pitchFamily="34" charset="0"/>
              </a:rPr>
              <a:t>Lopun</a:t>
            </a:r>
            <a:r>
              <a:rPr lang="en-US" sz="2000" i="1" dirty="0">
                <a:latin typeface="Abadi" panose="020B0604020104020204" pitchFamily="34" charset="0"/>
              </a:rPr>
              <a:t> </a:t>
            </a:r>
            <a:r>
              <a:rPr lang="en-US" sz="2000" i="1" dirty="0" err="1">
                <a:latin typeface="Abadi" panose="020B0604020104020204" pitchFamily="34" charset="0"/>
              </a:rPr>
              <a:t>alku</a:t>
            </a:r>
            <a:r>
              <a:rPr lang="en-US" sz="2000" i="1" dirty="0">
                <a:latin typeface="Abadi" panose="020B0604020104020204" pitchFamily="34" charset="0"/>
              </a:rPr>
              <a:t> d-</a:t>
            </a:r>
            <a:r>
              <a:rPr lang="en-US" sz="2000" i="1" dirty="0" err="1">
                <a:latin typeface="Abadi" panose="020B0604020104020204" pitchFamily="34" charset="0"/>
              </a:rPr>
              <a:t>mollissa</a:t>
            </a:r>
            <a:r>
              <a:rPr lang="en-US" sz="2000" i="1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sijoittuu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vuosien</a:t>
            </a:r>
            <a:r>
              <a:rPr lang="en-US" sz="2000" dirty="0">
                <a:latin typeface="Abadi" panose="020B0604020104020204" pitchFamily="34" charset="0"/>
              </a:rPr>
              <a:t> 1937-1941 </a:t>
            </a:r>
            <a:r>
              <a:rPr lang="en-US" sz="2000" dirty="0" err="1">
                <a:latin typeface="Abadi" panose="020B0604020104020204" pitchFamily="34" charset="0"/>
              </a:rPr>
              <a:t>väliseen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aikaan</a:t>
            </a:r>
            <a:r>
              <a:rPr lang="en-US" sz="2000" dirty="0">
                <a:latin typeface="Abadi" panose="020B0604020104020204" pitchFamily="34" charset="0"/>
              </a:rPr>
              <a:t> ja </a:t>
            </a:r>
            <a:r>
              <a:rPr lang="en-US" sz="2000" dirty="0" err="1">
                <a:latin typeface="Abadi" panose="020B0604020104020204" pitchFamily="34" charset="0"/>
              </a:rPr>
              <a:t>kertoo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kansainvälisestä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vakoilusta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vaarallisena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aikana</a:t>
            </a:r>
            <a:endParaRPr lang="en-US" sz="2000" dirty="0">
              <a:latin typeface="Abadi" panose="020B06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Suorakulmio: Vastakkaiset kulmat pyöristetty 2">
            <a:extLst>
              <a:ext uri="{FF2B5EF4-FFF2-40B4-BE49-F238E27FC236}">
                <a16:creationId xmlns:a16="http://schemas.microsoft.com/office/drawing/2014/main" id="{2A7F70B3-26EB-329E-C1EF-E2C8FBAB8805}"/>
              </a:ext>
            </a:extLst>
          </p:cNvPr>
          <p:cNvSpPr/>
          <p:nvPr/>
        </p:nvSpPr>
        <p:spPr>
          <a:xfrm>
            <a:off x="1931211" y="304800"/>
            <a:ext cx="3144015" cy="914400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000" dirty="0">
                <a:latin typeface="Abadi" panose="020B0604020104020204" pitchFamily="34" charset="0"/>
              </a:rPr>
              <a:t>Huippulaatua</a:t>
            </a:r>
          </a:p>
        </p:txBody>
      </p:sp>
    </p:spTree>
    <p:extLst>
      <p:ext uri="{BB962C8B-B14F-4D97-AF65-F5344CB8AC3E}">
        <p14:creationId xmlns:p14="http://schemas.microsoft.com/office/powerpoint/2010/main" val="1644720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A139C78-05E1-4894-5C41-4028575B4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3986" y="228601"/>
            <a:ext cx="3937023" cy="10559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Heidi </a:t>
            </a:r>
            <a:r>
              <a:rPr lang="en-US" dirty="0" err="1"/>
              <a:t>Köngäs</a:t>
            </a:r>
            <a:endParaRPr lang="en-US" dirty="0"/>
          </a:p>
        </p:txBody>
      </p:sp>
      <p:pic>
        <p:nvPicPr>
          <p:cNvPr id="6" name="Sisällön paikkamerkki 5" descr="Kuva, joka sisältää kohteen teksti, graafinen suunnittelu, kirja, Grafiikka&#10;&#10;Tekoälyn generoima sisältö voi olla virheellistä.">
            <a:extLst>
              <a:ext uri="{FF2B5EF4-FFF2-40B4-BE49-F238E27FC236}">
                <a16:creationId xmlns:a16="http://schemas.microsoft.com/office/drawing/2014/main" id="{7C995C57-3ABC-09B0-677B-C6253BE1D9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81" y="643465"/>
            <a:ext cx="3840442" cy="5654439"/>
          </a:xfrm>
          <a:prstGeom prst="rect">
            <a:avLst/>
          </a:prstGeom>
        </p:spPr>
      </p:pic>
      <p:pic>
        <p:nvPicPr>
          <p:cNvPr id="10" name="Kuva 9" descr="Kuva, joka sisältää kohteen teksti, kirja&#10;&#10;Tekoälyn generoima sisältö voi olla virheellistä.">
            <a:extLst>
              <a:ext uri="{FF2B5EF4-FFF2-40B4-BE49-F238E27FC236}">
                <a16:creationId xmlns:a16="http://schemas.microsoft.com/office/drawing/2014/main" id="{C5189803-068D-2F73-1E9C-70259B3F9E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832" y="643465"/>
            <a:ext cx="1838121" cy="2663944"/>
          </a:xfrm>
          <a:prstGeom prst="rect">
            <a:avLst/>
          </a:prstGeom>
        </p:spPr>
      </p:pic>
      <p:pic>
        <p:nvPicPr>
          <p:cNvPr id="8" name="Kuva 7" descr="Kuva, joka sisältää kohteen teksti, graafinen suunnittelu, juliste, Lehtinen&#10;&#10;Tekoälyn generoima sisältö voi olla virheellistä.">
            <a:extLst>
              <a:ext uri="{FF2B5EF4-FFF2-40B4-BE49-F238E27FC236}">
                <a16:creationId xmlns:a16="http://schemas.microsoft.com/office/drawing/2014/main" id="{D8074448-7AE8-0CD6-C4CB-5B694C8B06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832" y="3633961"/>
            <a:ext cx="1864762" cy="2663947"/>
          </a:xfrm>
          <a:prstGeom prst="rect">
            <a:avLst/>
          </a:prstGeo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0B2C765-889B-0B3D-4247-6BD497C26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04543" y="1513116"/>
            <a:ext cx="4026466" cy="4784802"/>
          </a:xfrm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Abadi" panose="020B0604020104020204" pitchFamily="34" charset="0"/>
              </a:rPr>
              <a:t>Tuotannossa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monenlaisia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Suomen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lähihistoriaan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liittyviä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romaaneja</a:t>
            </a:r>
            <a:endParaRPr lang="en-US" sz="2000" dirty="0">
              <a:latin typeface="Abadi" panose="020B06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>
                <a:latin typeface="Abadi" panose="020B0604020104020204" pitchFamily="34" charset="0"/>
              </a:rPr>
              <a:t>Dora </a:t>
            </a:r>
            <a:r>
              <a:rPr lang="en-US" sz="2000" i="1" dirty="0" err="1">
                <a:latin typeface="Abadi" panose="020B0604020104020204" pitchFamily="34" charset="0"/>
              </a:rPr>
              <a:t>Dora</a:t>
            </a:r>
            <a:r>
              <a:rPr lang="en-US" sz="2000" i="1" dirty="0">
                <a:latin typeface="Abadi" panose="020B0604020104020204" pitchFamily="34" charset="0"/>
              </a:rPr>
              <a:t> </a:t>
            </a:r>
            <a:r>
              <a:rPr lang="en-US" sz="2000" dirty="0">
                <a:latin typeface="Abadi" panose="020B0604020104020204" pitchFamily="34" charset="0"/>
              </a:rPr>
              <a:t>on</a:t>
            </a:r>
            <a:r>
              <a:rPr lang="en-US" sz="2000" i="1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Lappiin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sijoittuva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rankahko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tarina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saksalaisten</a:t>
            </a:r>
            <a:r>
              <a:rPr lang="en-US" sz="2000" dirty="0">
                <a:latin typeface="Abadi" panose="020B0604020104020204" pitchFamily="34" charset="0"/>
              </a:rPr>
              <a:t> ja </a:t>
            </a:r>
            <a:r>
              <a:rPr lang="en-US" sz="2000" dirty="0" err="1">
                <a:latin typeface="Abadi" panose="020B0604020104020204" pitchFamily="34" charset="0"/>
              </a:rPr>
              <a:t>suomalaisten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kohtaamisesta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sodan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aikana</a:t>
            </a:r>
            <a:endParaRPr lang="en-US" sz="2000" dirty="0">
              <a:latin typeface="Abadi" panose="020B06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>
                <a:latin typeface="Abadi" panose="020B0604020104020204" pitchFamily="34" charset="0"/>
              </a:rPr>
              <a:t>Hertta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kertoo</a:t>
            </a:r>
            <a:r>
              <a:rPr lang="en-US" sz="2000" dirty="0">
                <a:latin typeface="Abadi" panose="020B0604020104020204" pitchFamily="34" charset="0"/>
              </a:rPr>
              <a:t> Hertta </a:t>
            </a:r>
            <a:r>
              <a:rPr lang="en-US" sz="2000" dirty="0" err="1">
                <a:latin typeface="Abadi" panose="020B0604020104020204" pitchFamily="34" charset="0"/>
              </a:rPr>
              <a:t>Kuusisesta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biofiktion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keinoin</a:t>
            </a:r>
            <a:endParaRPr lang="en-US" sz="2000" dirty="0">
              <a:latin typeface="Abadi" panose="020B06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>
                <a:latin typeface="Abadi" panose="020B0604020104020204" pitchFamily="34" charset="0"/>
              </a:rPr>
              <a:t>Tango Frisk </a:t>
            </a:r>
            <a:r>
              <a:rPr lang="en-US" sz="2000" dirty="0" err="1">
                <a:latin typeface="Abadi" panose="020B0604020104020204" pitchFamily="34" charset="0"/>
              </a:rPr>
              <a:t>sotien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välisiin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vuosikymmeniin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sijoittuva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avioliittoromaani</a:t>
            </a:r>
            <a:endParaRPr lang="en-US" sz="20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118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08C0563-2C4B-901C-1AD9-0E1916AA8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83030"/>
            <a:ext cx="10890928" cy="208923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dirty="0"/>
              <a:t>Päivi </a:t>
            </a:r>
            <a:r>
              <a:rPr lang="en-US" sz="4000" dirty="0" err="1"/>
              <a:t>Alasalmi</a:t>
            </a:r>
            <a:endParaRPr lang="en-US" sz="4000" dirty="0"/>
          </a:p>
        </p:txBody>
      </p:sp>
      <p:pic>
        <p:nvPicPr>
          <p:cNvPr id="10" name="Sisällön paikkamerkki 9" descr="Kuva, joka sisältää kohteen teksti, juliste, kirja, graafinen suunnittelu&#10;&#10;Tekoälyn generoima sisältö voi olla virheellistä.">
            <a:extLst>
              <a:ext uri="{FF2B5EF4-FFF2-40B4-BE49-F238E27FC236}">
                <a16:creationId xmlns:a16="http://schemas.microsoft.com/office/drawing/2014/main" id="{239C6FA9-C29E-192A-655E-D3A4C282B4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08" y="1650718"/>
            <a:ext cx="2842115" cy="4458221"/>
          </a:xfrm>
          <a:prstGeom prst="rect">
            <a:avLst/>
          </a:prstGeom>
        </p:spPr>
      </p:pic>
      <p:pic>
        <p:nvPicPr>
          <p:cNvPr id="12" name="Kuva 11" descr="Kuva, joka sisältää kohteen teksti, pilvi, juliste, kirja&#10;&#10;Tekoälyn generoima sisältö voi olla virheellistä.">
            <a:extLst>
              <a:ext uri="{FF2B5EF4-FFF2-40B4-BE49-F238E27FC236}">
                <a16:creationId xmlns:a16="http://schemas.microsoft.com/office/drawing/2014/main" id="{6AE1CDB7-FAEA-2ADD-DB29-6D42991957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038" y="1650719"/>
            <a:ext cx="3050364" cy="4458225"/>
          </a:xfrm>
          <a:prstGeom prst="rect">
            <a:avLst/>
          </a:prstGeo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35D6074-3190-E9DF-3273-B828B518F9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7781" y="1650718"/>
            <a:ext cx="4483227" cy="464719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dirty="0" err="1">
                <a:latin typeface="Abadi" panose="020B0604020104020204" pitchFamily="34" charset="0"/>
              </a:rPr>
              <a:t>Alasalmella</a:t>
            </a:r>
            <a:r>
              <a:rPr lang="en-US" sz="2000" dirty="0">
                <a:latin typeface="Abadi" panose="020B0604020104020204" pitchFamily="34" charset="0"/>
              </a:rPr>
              <a:t> jo </a:t>
            </a:r>
            <a:r>
              <a:rPr lang="en-US" sz="2000" dirty="0" err="1">
                <a:latin typeface="Abadi" panose="020B0604020104020204" pitchFamily="34" charset="0"/>
              </a:rPr>
              <a:t>pitkä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ura</a:t>
            </a:r>
            <a:r>
              <a:rPr lang="en-US" sz="2000" dirty="0">
                <a:latin typeface="Abadi" panose="020B0604020104020204" pitchFamily="34" charset="0"/>
              </a:rPr>
              <a:t> ja </a:t>
            </a:r>
            <a:r>
              <a:rPr lang="en-US" sz="2000" dirty="0" err="1">
                <a:latin typeface="Abadi" panose="020B0604020104020204" pitchFamily="34" charset="0"/>
              </a:rPr>
              <a:t>laaja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monipuolinen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tuotanto</a:t>
            </a:r>
            <a:endParaRPr lang="en-US" sz="2000" dirty="0">
              <a:latin typeface="Abadi" panose="020B0604020104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err="1">
                <a:latin typeface="Abadi" panose="020B0604020104020204" pitchFamily="34" charset="0"/>
              </a:rPr>
              <a:t>Tuoreimmat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teokset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itsenäisiä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historiallisia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romaaneja</a:t>
            </a:r>
            <a:endParaRPr lang="en-US" sz="2000" dirty="0">
              <a:latin typeface="Abadi" panose="020B0604020104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i="1" dirty="0" err="1">
                <a:latin typeface="Abadi" panose="020B0604020104020204" pitchFamily="34" charset="0"/>
              </a:rPr>
              <a:t>Sudenraudat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sijoittuu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Varsinais-Suomeen</a:t>
            </a:r>
            <a:r>
              <a:rPr lang="en-US" sz="2000" dirty="0">
                <a:latin typeface="Abadi" panose="020B0604020104020204" pitchFamily="34" charset="0"/>
              </a:rPr>
              <a:t> 1880-luvun </a:t>
            </a:r>
            <a:r>
              <a:rPr lang="en-US" sz="2000" dirty="0" err="1">
                <a:latin typeface="Abadi" panose="020B0604020104020204" pitchFamily="34" charset="0"/>
              </a:rPr>
              <a:t>alkuun</a:t>
            </a:r>
            <a:r>
              <a:rPr lang="en-US" sz="2000" dirty="0">
                <a:latin typeface="Abadi" panose="020B0604020104020204" pitchFamily="34" charset="0"/>
              </a:rPr>
              <a:t>, </a:t>
            </a:r>
            <a:r>
              <a:rPr lang="en-US" sz="2000" dirty="0" err="1">
                <a:latin typeface="Abadi" panose="020B0604020104020204" pitchFamily="34" charset="0"/>
              </a:rPr>
              <a:t>jolloin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sudet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tappoivat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parikymmentä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lasta</a:t>
            </a:r>
            <a:r>
              <a:rPr lang="en-US" sz="2000" dirty="0">
                <a:latin typeface="Abadi" panose="020B060402010402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i="1" dirty="0">
                <a:latin typeface="Abadi" panose="020B0604020104020204" pitchFamily="34" charset="0"/>
              </a:rPr>
              <a:t>Meren ja </a:t>
            </a:r>
            <a:r>
              <a:rPr lang="en-US" sz="2000" i="1" dirty="0" err="1">
                <a:latin typeface="Abadi" panose="020B0604020104020204" pitchFamily="34" charset="0"/>
              </a:rPr>
              <a:t>veren</a:t>
            </a:r>
            <a:r>
              <a:rPr lang="en-US" sz="2000" i="1" dirty="0">
                <a:latin typeface="Abadi" panose="020B0604020104020204" pitchFamily="34" charset="0"/>
              </a:rPr>
              <a:t> </a:t>
            </a:r>
            <a:r>
              <a:rPr lang="en-US" sz="2000" i="1" dirty="0" err="1">
                <a:latin typeface="Abadi" panose="020B0604020104020204" pitchFamily="34" charset="0"/>
              </a:rPr>
              <a:t>liitto</a:t>
            </a:r>
            <a:r>
              <a:rPr lang="en-US" sz="2000" i="1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kertoo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isonvihan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ajan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verilöylystä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Hailuodossa</a:t>
            </a:r>
            <a:r>
              <a:rPr lang="en-US" sz="2000" dirty="0"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3" name="Suorakulmio: Vastakkaiset kulmat pyöristetty 2">
            <a:extLst>
              <a:ext uri="{FF2B5EF4-FFF2-40B4-BE49-F238E27FC236}">
                <a16:creationId xmlns:a16="http://schemas.microsoft.com/office/drawing/2014/main" id="{31619183-F9D8-8A4F-1E7D-71E3AE73D570}"/>
              </a:ext>
            </a:extLst>
          </p:cNvPr>
          <p:cNvSpPr/>
          <p:nvPr/>
        </p:nvSpPr>
        <p:spPr>
          <a:xfrm>
            <a:off x="1918045" y="5590839"/>
            <a:ext cx="2645228" cy="892628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000" dirty="0">
                <a:latin typeface="Abadi" panose="020B0604020104020204" pitchFamily="34" charset="0"/>
              </a:rPr>
              <a:t>Vetävää kerrontaa</a:t>
            </a:r>
          </a:p>
        </p:txBody>
      </p:sp>
    </p:spTree>
    <p:extLst>
      <p:ext uri="{BB962C8B-B14F-4D97-AF65-F5344CB8AC3E}">
        <p14:creationId xmlns:p14="http://schemas.microsoft.com/office/powerpoint/2010/main" val="3286401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1517F5-8E87-D148-F668-858686B3C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5852160" cy="109728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Seppo Saraspää: Kaulahopeiden taru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3CEBE57-A68D-7239-A577-0E5611E05F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633236"/>
            <a:ext cx="5009606" cy="366468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dirty="0" err="1">
                <a:latin typeface="Abadi" panose="020B0604020104020204" pitchFamily="34" charset="0"/>
              </a:rPr>
              <a:t>Huima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seikkailuhenkinen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romaani</a:t>
            </a:r>
            <a:r>
              <a:rPr lang="en-US" sz="2000" dirty="0">
                <a:latin typeface="Abadi" panose="020B0604020104020204" pitchFamily="34" charset="0"/>
              </a:rPr>
              <a:t>, </a:t>
            </a:r>
            <a:r>
              <a:rPr lang="en-US" sz="2000" dirty="0" err="1">
                <a:latin typeface="Abadi" panose="020B0604020104020204" pitchFamily="34" charset="0"/>
              </a:rPr>
              <a:t>jonka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syntyhistoria</a:t>
            </a:r>
            <a:r>
              <a:rPr lang="en-US" sz="2000" dirty="0">
                <a:latin typeface="Abadi" panose="020B0604020104020204" pitchFamily="34" charset="0"/>
              </a:rPr>
              <a:t> on </a:t>
            </a:r>
            <a:r>
              <a:rPr lang="en-US" sz="2000" dirty="0" err="1">
                <a:latin typeface="Abadi" panose="020B0604020104020204" pitchFamily="34" charset="0"/>
              </a:rPr>
              <a:t>kutkuttava</a:t>
            </a:r>
            <a:r>
              <a:rPr lang="en-US" sz="2000" dirty="0">
                <a:latin typeface="Abadi" panose="020B0604020104020204" pitchFamily="34" charset="0"/>
              </a:rPr>
              <a:t>: </a:t>
            </a:r>
            <a:r>
              <a:rPr lang="en-US" sz="2000" dirty="0" err="1">
                <a:latin typeface="Abadi" panose="020B0604020104020204" pitchFamily="34" charset="0"/>
              </a:rPr>
              <a:t>Saraspää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löysi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upean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hopeisen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kaulakäädyn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sattumalta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läheltä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nykyistä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kotiaan</a:t>
            </a:r>
            <a:r>
              <a:rPr lang="en-US" sz="2000" dirty="0">
                <a:latin typeface="Abadi" panose="020B0604020104020204" pitchFamily="34" charset="0"/>
              </a:rPr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err="1">
                <a:latin typeface="Abadi" panose="020B0604020104020204" pitchFamily="34" charset="0"/>
              </a:rPr>
              <a:t>Tapahtumat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sijoittuvat</a:t>
            </a:r>
            <a:r>
              <a:rPr lang="en-US" sz="2000" dirty="0">
                <a:latin typeface="Abadi" panose="020B0604020104020204" pitchFamily="34" charset="0"/>
              </a:rPr>
              <a:t> 1200-luvun </a:t>
            </a:r>
            <a:r>
              <a:rPr lang="en-US" sz="2000" dirty="0" err="1">
                <a:latin typeface="Abadi" panose="020B0604020104020204" pitchFamily="34" charset="0"/>
              </a:rPr>
              <a:t>Eurooppaan</a:t>
            </a:r>
            <a:r>
              <a:rPr lang="en-US" sz="2000" dirty="0">
                <a:latin typeface="Abadi" panose="020B0604020104020204" pitchFamily="34" charset="0"/>
              </a:rPr>
              <a:t>. 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331B1655-8072-EE2E-B760-C9F028948F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239"/>
          <a:stretch/>
        </p:blipFill>
        <p:spPr>
          <a:xfrm>
            <a:off x="7345680" y="10"/>
            <a:ext cx="484632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57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8CC612D-C386-D64C-8C50-2916B1E7E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Historiallisia </a:t>
            </a:r>
            <a:br>
              <a:rPr lang="fi-FI" dirty="0"/>
            </a:br>
            <a:r>
              <a:rPr lang="fi-FI" dirty="0"/>
              <a:t>biofiktioita 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A3D4BE1D-F6BF-3235-B82D-81F5A08D09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769" y="1820295"/>
            <a:ext cx="3084576" cy="4876800"/>
          </a:xfr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FD625089-0444-2DF8-C1D8-70AE93C56D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031" y="1220"/>
            <a:ext cx="3084576" cy="493532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0B84B83B-F7F5-C7E6-DA1A-18879F1FE5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1747" y="1683717"/>
            <a:ext cx="3084576" cy="4486656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5B7A4C08-7C3F-1830-A7F5-F3EAE70506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229" y="3816174"/>
            <a:ext cx="2096518" cy="297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930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E038D42-827D-9DEF-C5F8-C66F0B2FF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68087"/>
            <a:ext cx="3859397" cy="1306284"/>
          </a:xfrm>
        </p:spPr>
        <p:txBody>
          <a:bodyPr/>
          <a:lstStyle/>
          <a:p>
            <a:r>
              <a:rPr lang="fi-FI" dirty="0"/>
              <a:t>Pirkko Soininen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E4B49B0-8706-BA66-055B-0ECA329B54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1654629"/>
            <a:ext cx="4672149" cy="454436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.</a:t>
            </a:r>
            <a:r>
              <a:rPr lang="fi-FI" sz="2000" dirty="0">
                <a:latin typeface="Abadi" panose="020B0604020104020204" pitchFamily="34" charset="0"/>
              </a:rPr>
              <a:t>Useita suomalaisista merkittävistä naisista kirjoitettuja biofiktiivisiä romaaneja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i="1" dirty="0">
                <a:latin typeface="Abadi" panose="020B0604020104020204" pitchFamily="34" charset="0"/>
              </a:rPr>
              <a:t>Ellen</a:t>
            </a:r>
            <a:r>
              <a:rPr lang="fi-FI" sz="2000" dirty="0">
                <a:latin typeface="Abadi" panose="020B0604020104020204" pitchFamily="34" charset="0"/>
              </a:rPr>
              <a:t> – taidemaalari Ellen Thesleff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i="1" dirty="0">
                <a:latin typeface="Abadi" panose="020B0604020104020204" pitchFamily="34" charset="0"/>
              </a:rPr>
              <a:t>Valosta rakentuvat huoneet </a:t>
            </a:r>
            <a:r>
              <a:rPr lang="fi-FI" sz="2000" dirty="0">
                <a:latin typeface="Abadi" panose="020B0604020104020204" pitchFamily="34" charset="0"/>
              </a:rPr>
              <a:t>– arkkitehti </a:t>
            </a:r>
            <a:r>
              <a:rPr lang="fi-FI" sz="2000" dirty="0" err="1">
                <a:latin typeface="Abadi" panose="020B0604020104020204" pitchFamily="34" charset="0"/>
              </a:rPr>
              <a:t>Wivi</a:t>
            </a:r>
            <a:r>
              <a:rPr lang="fi-FI" sz="2000" dirty="0">
                <a:latin typeface="Abadi" panose="020B0604020104020204" pitchFamily="34" charset="0"/>
              </a:rPr>
              <a:t> Lönn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i="1" dirty="0">
                <a:latin typeface="Abadi" panose="020B0604020104020204" pitchFamily="34" charset="0"/>
              </a:rPr>
              <a:t>Signe</a:t>
            </a:r>
            <a:r>
              <a:rPr lang="fi-FI" sz="2000" dirty="0">
                <a:latin typeface="Abadi" panose="020B0604020104020204" pitchFamily="34" charset="0"/>
              </a:rPr>
              <a:t> – valokuvaaja Signe Brander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i="1" dirty="0">
                <a:latin typeface="Abadi" panose="020B0604020104020204" pitchFamily="34" charset="0"/>
              </a:rPr>
              <a:t>Kipulintu</a:t>
            </a:r>
            <a:r>
              <a:rPr lang="fi-FI" sz="2000" dirty="0">
                <a:latin typeface="Abadi" panose="020B0604020104020204" pitchFamily="34" charset="0"/>
              </a:rPr>
              <a:t> – runoilija Maila Pylkkönen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920F1DBE-35AE-8368-FEF0-1463E55277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044" y="0"/>
            <a:ext cx="3093720" cy="4876800"/>
          </a:xfrm>
          <a:prstGeom prst="rect">
            <a:avLst/>
          </a:prstGeom>
        </p:spPr>
      </p:pic>
      <p:pic>
        <p:nvPicPr>
          <p:cNvPr id="12" name="Sisällön paikkamerkki 11">
            <a:extLst>
              <a:ext uri="{FF2B5EF4-FFF2-40B4-BE49-F238E27FC236}">
                <a16:creationId xmlns:a16="http://schemas.microsoft.com/office/drawing/2014/main" id="{57393B27-D130-E339-1415-B37AE66C84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773" y="1322194"/>
            <a:ext cx="3084576" cy="4876800"/>
          </a:xfr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DDB56DFC-E186-AF47-965B-67F89C4041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6399" y="1826192"/>
            <a:ext cx="3093719" cy="5031808"/>
          </a:xfrm>
          <a:prstGeom prst="rect">
            <a:avLst/>
          </a:prstGeom>
        </p:spPr>
      </p:pic>
      <p:sp>
        <p:nvSpPr>
          <p:cNvPr id="3" name="Suorakulmio: Vastakkaiset kulmat pyöristetty 2">
            <a:extLst>
              <a:ext uri="{FF2B5EF4-FFF2-40B4-BE49-F238E27FC236}">
                <a16:creationId xmlns:a16="http://schemas.microsoft.com/office/drawing/2014/main" id="{EF871185-B518-6FAA-7ECB-F31FD0BDE670}"/>
              </a:ext>
            </a:extLst>
          </p:cNvPr>
          <p:cNvSpPr/>
          <p:nvPr/>
        </p:nvSpPr>
        <p:spPr>
          <a:xfrm>
            <a:off x="4844143" y="5421086"/>
            <a:ext cx="2754712" cy="968828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000" dirty="0">
                <a:latin typeface="Abadi" panose="020B0604020104020204" pitchFamily="34" charset="0"/>
              </a:rPr>
              <a:t>Inhimillinen ote</a:t>
            </a:r>
          </a:p>
        </p:txBody>
      </p:sp>
    </p:spTree>
    <p:extLst>
      <p:ext uri="{BB962C8B-B14F-4D97-AF65-F5344CB8AC3E}">
        <p14:creationId xmlns:p14="http://schemas.microsoft.com/office/powerpoint/2010/main" val="200989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C127B0-FC06-AD27-CC20-63B0CD61B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93914"/>
            <a:ext cx="3859397" cy="1045029"/>
          </a:xfrm>
        </p:spPr>
        <p:txBody>
          <a:bodyPr/>
          <a:lstStyle/>
          <a:p>
            <a:r>
              <a:rPr lang="fi-FI"/>
              <a:t>Venla Hiidensalo</a:t>
            </a:r>
            <a:endParaRPr lang="fi-FI" dirty="0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B6C0F0F4-D505-E3B9-33B0-BE04339C0B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251" y="1445759"/>
            <a:ext cx="2733499" cy="3966482"/>
          </a:xfr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879233B-DF94-E89C-232A-D5148A079E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1600200"/>
            <a:ext cx="3859397" cy="4598794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i="1" dirty="0">
                <a:latin typeface="Abadi" panose="020B0604020104020204" pitchFamily="34" charset="0"/>
              </a:rPr>
              <a:t>Sinun tähtesi </a:t>
            </a:r>
            <a:r>
              <a:rPr lang="fi-FI" sz="2000" dirty="0">
                <a:latin typeface="Abadi" panose="020B0604020104020204" pitchFamily="34" charset="0"/>
              </a:rPr>
              <a:t>– taidemaalari Albert Edelfelt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i="1" dirty="0">
                <a:latin typeface="Abadi" panose="020B0604020104020204" pitchFamily="34" charset="0"/>
              </a:rPr>
              <a:t>Suruttomat</a:t>
            </a:r>
            <a:r>
              <a:rPr lang="fi-FI" sz="2000" dirty="0">
                <a:latin typeface="Abadi" panose="020B0604020104020204" pitchFamily="34" charset="0"/>
              </a:rPr>
              <a:t> – taidemaalari Helmi Vartiainen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2000" dirty="0">
              <a:latin typeface="Abadi" panose="020B0604020104020204" pitchFamily="34" charset="0"/>
            </a:endParaRP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92872D57-A260-2DBC-BE5E-798AE5230F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4011" y="1436243"/>
            <a:ext cx="2733499" cy="397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309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395AA3-9C90-080A-3F81-DFC9C9BE2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Asko Jaakonaho: Kulta-aura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34AFB5B4-3131-6EA2-C899-B42FE752E3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247" y="1030288"/>
            <a:ext cx="3646230" cy="5167312"/>
          </a:xfr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35C659A-9D9C-8409-ACE9-61AE29F4C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b="1" dirty="0">
                <a:latin typeface="Abadi" panose="020B0604020104020204" pitchFamily="34" charset="0"/>
              </a:rPr>
              <a:t>Sigurd </a:t>
            </a:r>
            <a:r>
              <a:rPr lang="fi-FI" sz="2000" b="1" dirty="0" err="1">
                <a:latin typeface="Abadi" panose="020B0604020104020204" pitchFamily="34" charset="0"/>
              </a:rPr>
              <a:t>Wettenhovi-Aspa</a:t>
            </a:r>
            <a:r>
              <a:rPr lang="fi-FI" sz="2000" b="1" dirty="0">
                <a:latin typeface="Abadi" panose="020B0604020104020204" pitchFamily="34" charset="0"/>
              </a:rPr>
              <a:t> </a:t>
            </a:r>
            <a:r>
              <a:rPr lang="fi-FI" sz="2000" dirty="0">
                <a:latin typeface="Abadi" panose="020B0604020104020204" pitchFamily="34" charset="0"/>
              </a:rPr>
              <a:t>(1870–1946) oli Suomen historian omalaatuisimpia henkilöitä.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i="1" dirty="0">
                <a:latin typeface="Abadi" panose="020B0604020104020204" pitchFamily="34" charset="0"/>
              </a:rPr>
              <a:t>Kulta-aura</a:t>
            </a:r>
            <a:r>
              <a:rPr lang="fi-FI" sz="2000" dirty="0">
                <a:latin typeface="Abadi" panose="020B0604020104020204" pitchFamily="34" charset="0"/>
              </a:rPr>
              <a:t> on biofiktiivinen veijariromaani.</a:t>
            </a:r>
          </a:p>
        </p:txBody>
      </p:sp>
    </p:spTree>
    <p:extLst>
      <p:ext uri="{BB962C8B-B14F-4D97-AF65-F5344CB8AC3E}">
        <p14:creationId xmlns:p14="http://schemas.microsoft.com/office/powerpoint/2010/main" val="35481227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ED14D7-C854-FFD5-0172-A417FCDB3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91886"/>
            <a:ext cx="3859397" cy="1088571"/>
          </a:xfrm>
        </p:spPr>
        <p:txBody>
          <a:bodyPr>
            <a:normAutofit/>
          </a:bodyPr>
          <a:lstStyle/>
          <a:p>
            <a:r>
              <a:rPr lang="fi-FI" dirty="0"/>
              <a:t>Juuri ilmestyneitä tai tulossa pian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84E409EA-D7DD-D315-7244-119A58976D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726" y="-54429"/>
            <a:ext cx="2392543" cy="3810000"/>
          </a:xfr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79DF344-D83B-6A29-F819-64EFCC596F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99814" y="1730828"/>
            <a:ext cx="4767586" cy="456613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b="1" dirty="0">
                <a:latin typeface="Abadi" panose="020B0604020104020204" pitchFamily="34" charset="0"/>
              </a:rPr>
              <a:t>Laura Lähteenmäki</a:t>
            </a:r>
            <a:r>
              <a:rPr lang="fi-FI" sz="2000" dirty="0">
                <a:latin typeface="Abadi" panose="020B0604020104020204" pitchFamily="34" charset="0"/>
              </a:rPr>
              <a:t>: </a:t>
            </a:r>
            <a:r>
              <a:rPr lang="fi-FI" sz="2000" i="1" dirty="0">
                <a:latin typeface="Abadi" panose="020B0604020104020204" pitchFamily="34" charset="0"/>
              </a:rPr>
              <a:t>Marian kirja </a:t>
            </a:r>
            <a:r>
              <a:rPr lang="fi-FI" sz="2000" dirty="0">
                <a:latin typeface="Abadi" panose="020B0604020104020204" pitchFamily="34" charset="0"/>
              </a:rPr>
              <a:t>– Elias Lönnrotin vaimo Maria </a:t>
            </a:r>
            <a:r>
              <a:rPr lang="fi-FI" sz="2000" dirty="0" err="1">
                <a:latin typeface="Abadi" panose="020B0604020104020204" pitchFamily="34" charset="0"/>
              </a:rPr>
              <a:t>Piponius</a:t>
            </a:r>
            <a:endParaRPr lang="fi-FI" sz="2000" dirty="0">
              <a:latin typeface="Abadi" panose="020B06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b="1" dirty="0">
                <a:latin typeface="Abadi" panose="020B0604020104020204" pitchFamily="34" charset="0"/>
              </a:rPr>
              <a:t>Pirkko Määttälä</a:t>
            </a:r>
            <a:r>
              <a:rPr lang="fi-FI" sz="2000" dirty="0">
                <a:latin typeface="Abadi" panose="020B0604020104020204" pitchFamily="34" charset="0"/>
              </a:rPr>
              <a:t>: </a:t>
            </a:r>
            <a:r>
              <a:rPr lang="fi-FI" sz="2000" i="1" dirty="0">
                <a:latin typeface="Abadi" panose="020B0604020104020204" pitchFamily="34" charset="0"/>
              </a:rPr>
              <a:t>Marie </a:t>
            </a:r>
            <a:br>
              <a:rPr lang="fi-FI" sz="2000" dirty="0">
                <a:latin typeface="Abadi" panose="020B0604020104020204" pitchFamily="34" charset="0"/>
              </a:rPr>
            </a:br>
            <a:r>
              <a:rPr lang="fi-FI" sz="2000" dirty="0">
                <a:latin typeface="Abadi" panose="020B0604020104020204" pitchFamily="34" charset="0"/>
              </a:rPr>
              <a:t>Porvoon Tolkkisten tehdasalueen historia, aloittaa sarjan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b="1" dirty="0">
                <a:latin typeface="Abadi" panose="020B0604020104020204" pitchFamily="34" charset="0"/>
              </a:rPr>
              <a:t>Milla Ollikainen</a:t>
            </a:r>
            <a:r>
              <a:rPr lang="fi-FI" sz="2000" dirty="0">
                <a:latin typeface="Abadi" panose="020B0604020104020204" pitchFamily="34" charset="0"/>
              </a:rPr>
              <a:t>: </a:t>
            </a:r>
            <a:r>
              <a:rPr lang="fi-FI" sz="2000" i="1" dirty="0" err="1">
                <a:latin typeface="Abadi" panose="020B0604020104020204" pitchFamily="34" charset="0"/>
              </a:rPr>
              <a:t>Mathilda</a:t>
            </a:r>
            <a:r>
              <a:rPr lang="fi-FI" sz="2000" i="1" dirty="0">
                <a:latin typeface="Abadi" panose="020B0604020104020204" pitchFamily="34" charset="0"/>
              </a:rPr>
              <a:t> – </a:t>
            </a:r>
            <a:r>
              <a:rPr lang="fi-FI" sz="2000" dirty="0">
                <a:latin typeface="Abadi" panose="020B0604020104020204" pitchFamily="34" charset="0"/>
              </a:rPr>
              <a:t>Eliel Saarisen ja Herman </a:t>
            </a:r>
            <a:r>
              <a:rPr lang="fi-FI" sz="2000" dirty="0" err="1">
                <a:latin typeface="Abadi" panose="020B0604020104020204" pitchFamily="34" charset="0"/>
              </a:rPr>
              <a:t>Geselliuksen</a:t>
            </a:r>
            <a:r>
              <a:rPr lang="fi-FI" sz="2000" dirty="0">
                <a:latin typeface="Abadi" panose="020B0604020104020204" pitchFamily="34" charset="0"/>
              </a:rPr>
              <a:t> vaimo </a:t>
            </a:r>
            <a:r>
              <a:rPr lang="fi-FI" sz="2000" dirty="0" err="1">
                <a:latin typeface="Abadi" panose="020B0604020104020204" pitchFamily="34" charset="0"/>
              </a:rPr>
              <a:t>Hvitträskissä</a:t>
            </a:r>
            <a:endParaRPr lang="fi-FI" sz="2000" dirty="0">
              <a:latin typeface="Abadi" panose="020B0604020104020204" pitchFamily="34" charset="0"/>
            </a:endParaRP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BBD2EB6-29AD-9413-1BFB-553B8BB8D4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927" y="391886"/>
            <a:ext cx="2381250" cy="38100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88726687-3082-88ED-946C-100E437CD6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525" y="3048000"/>
            <a:ext cx="238125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372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0C45BEF-128B-1050-423C-77B740A57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8972"/>
            <a:ext cx="3859397" cy="2344352"/>
          </a:xfrm>
        </p:spPr>
        <p:txBody>
          <a:bodyPr>
            <a:normAutofit/>
          </a:bodyPr>
          <a:lstStyle/>
          <a:p>
            <a:r>
              <a:rPr lang="fi-FI" dirty="0"/>
              <a:t>Erinomaisia romaani-elämäkerta-pareja 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A69D2A-FC98-21EF-43B7-E245CF6E4BD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i="1" dirty="0">
                <a:latin typeface="Abadi" panose="020B0604020104020204" pitchFamily="34" charset="0"/>
              </a:rPr>
              <a:t>Valosta rakentuvat huoneet </a:t>
            </a:r>
            <a:r>
              <a:rPr lang="fi-FI" sz="2000" dirty="0">
                <a:latin typeface="Abadi" panose="020B0604020104020204" pitchFamily="34" charset="0"/>
              </a:rPr>
              <a:t>&amp; </a:t>
            </a:r>
            <a:r>
              <a:rPr lang="fi-FI" sz="2000" b="1" dirty="0">
                <a:latin typeface="Abadi" panose="020B0604020104020204" pitchFamily="34" charset="0"/>
              </a:rPr>
              <a:t>Kristiina Markkanen </a:t>
            </a:r>
            <a:r>
              <a:rPr lang="fi-FI" sz="2000" dirty="0">
                <a:latin typeface="Abadi" panose="020B0604020104020204" pitchFamily="34" charset="0"/>
              </a:rPr>
              <a:t>ja</a:t>
            </a:r>
            <a:r>
              <a:rPr lang="fi-FI" sz="2000" b="1" dirty="0">
                <a:latin typeface="Abadi" panose="020B0604020104020204" pitchFamily="34" charset="0"/>
              </a:rPr>
              <a:t> Leena Virtanen</a:t>
            </a:r>
            <a:r>
              <a:rPr lang="fi-FI" sz="2000" dirty="0">
                <a:latin typeface="Abadi" panose="020B0604020104020204" pitchFamily="34" charset="0"/>
              </a:rPr>
              <a:t>: </a:t>
            </a:r>
            <a:r>
              <a:rPr lang="fi-FI" sz="2000" i="1" dirty="0" err="1">
                <a:latin typeface="Abadi" panose="020B0604020104020204" pitchFamily="34" charset="0"/>
              </a:rPr>
              <a:t>Wivi</a:t>
            </a:r>
            <a:r>
              <a:rPr lang="fi-FI" sz="2000" i="1" dirty="0">
                <a:latin typeface="Abadi" panose="020B0604020104020204" pitchFamily="34" charset="0"/>
              </a:rPr>
              <a:t> ja Hanna – Arkkitehdin ja kauppaneuvoksen yhteiset vuodet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i="1" dirty="0">
                <a:latin typeface="Abadi" panose="020B0604020104020204" pitchFamily="34" charset="0"/>
              </a:rPr>
              <a:t>Suruttomat </a:t>
            </a:r>
            <a:r>
              <a:rPr lang="fi-FI" sz="2000" dirty="0">
                <a:latin typeface="Abadi" panose="020B0604020104020204" pitchFamily="34" charset="0"/>
              </a:rPr>
              <a:t>&amp; </a:t>
            </a:r>
            <a:r>
              <a:rPr lang="fi-FI" sz="2000" b="1" dirty="0">
                <a:latin typeface="Abadi" panose="020B0604020104020204" pitchFamily="34" charset="0"/>
              </a:rPr>
              <a:t>Inka-Maria Laitinen</a:t>
            </a:r>
            <a:r>
              <a:rPr lang="fi-FI" sz="2000" dirty="0">
                <a:latin typeface="Abadi" panose="020B0604020104020204" pitchFamily="34" charset="0"/>
              </a:rPr>
              <a:t> ja </a:t>
            </a:r>
            <a:r>
              <a:rPr lang="fi-FI" sz="2000" b="1" dirty="0">
                <a:latin typeface="Abadi" panose="020B0604020104020204" pitchFamily="34" charset="0"/>
              </a:rPr>
              <a:t>Tarja </a:t>
            </a:r>
            <a:r>
              <a:rPr lang="fi-FI" sz="2000" b="1" dirty="0" err="1">
                <a:latin typeface="Abadi" panose="020B0604020104020204" pitchFamily="34" charset="0"/>
              </a:rPr>
              <a:t>Strandén</a:t>
            </a:r>
            <a:r>
              <a:rPr lang="fi-FI" sz="2000" dirty="0">
                <a:latin typeface="Abadi" panose="020B0604020104020204" pitchFamily="34" charset="0"/>
              </a:rPr>
              <a:t>: </a:t>
            </a:r>
            <a:r>
              <a:rPr lang="fi-FI" sz="2000" i="1" dirty="0">
                <a:latin typeface="Abadi" panose="020B0604020104020204" pitchFamily="34" charset="0"/>
              </a:rPr>
              <a:t>Tukaattityttö – Mirri-kuvien takaa katsoo Helmi Vartiainen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117CC04E-7788-77EF-49DB-603FBD69CF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890" y="764558"/>
            <a:ext cx="3253002" cy="4887139"/>
          </a:xfrm>
          <a:prstGeom prst="rect">
            <a:avLst/>
          </a:prstGeom>
        </p:spPr>
      </p:pic>
      <p:pic>
        <p:nvPicPr>
          <p:cNvPr id="13" name="Sisällön paikkamerkki 12">
            <a:extLst>
              <a:ext uri="{FF2B5EF4-FFF2-40B4-BE49-F238E27FC236}">
                <a16:creationId xmlns:a16="http://schemas.microsoft.com/office/drawing/2014/main" id="{F16035F7-8E28-1B5C-DB89-3BA3EB56C7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714" y="880197"/>
            <a:ext cx="3831771" cy="4655859"/>
          </a:xfrm>
        </p:spPr>
      </p:pic>
    </p:spTree>
    <p:extLst>
      <p:ext uri="{BB962C8B-B14F-4D97-AF65-F5344CB8AC3E}">
        <p14:creationId xmlns:p14="http://schemas.microsoft.com/office/powerpoint/2010/main" val="2925664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B4D890A-4F45-7850-DA31-CF9D6C2FC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3790407" cy="1097280"/>
          </a:xfrm>
        </p:spPr>
        <p:txBody>
          <a:bodyPr>
            <a:normAutofit fontScale="90000"/>
          </a:bodyPr>
          <a:lstStyle/>
          <a:p>
            <a:r>
              <a:rPr lang="fi-FI" dirty="0"/>
              <a:t>Historiallisia </a:t>
            </a:r>
            <a:br>
              <a:rPr lang="fi-FI" dirty="0"/>
            </a:br>
            <a:r>
              <a:rPr lang="fi-FI" dirty="0"/>
              <a:t>dekkarisarjoja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1C8736CA-58B6-ADE0-2082-4EAE36C826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082" y="1033463"/>
            <a:ext cx="3428749" cy="5165725"/>
          </a:xfr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68FB2B6C-18A6-7189-9050-70DEB9F3B6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694" y="661614"/>
            <a:ext cx="2597606" cy="3727506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2939C524-2FA9-C474-1689-8D0A2EB66B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9178" y="2944358"/>
            <a:ext cx="2597607" cy="376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1061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B694F7-DB91-1A76-B499-84A7EA252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46314"/>
            <a:ext cx="3859397" cy="1785257"/>
          </a:xfrm>
        </p:spPr>
        <p:txBody>
          <a:bodyPr/>
          <a:lstStyle/>
          <a:p>
            <a:r>
              <a:rPr lang="fi-FI" dirty="0"/>
              <a:t>Tapani Baggen Väri-sarja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B2D64F66-2625-DF84-BBFC-2EDEFECA87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477" y="1031683"/>
            <a:ext cx="3429803" cy="5167312"/>
          </a:xfr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06B396D-3273-7AAC-68CD-4CCD0C30A1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1828801"/>
            <a:ext cx="3859397" cy="477882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Abadi" panose="020B0604020104020204" pitchFamily="34" charset="0"/>
              </a:rPr>
              <a:t>Yksityisetsivä Väinö Mujusen tutkimuksia ennen ja jälkeen sotien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i="1" dirty="0">
                <a:latin typeface="Abadi" panose="020B0604020104020204" pitchFamily="34" charset="0"/>
              </a:rPr>
              <a:t>Valkoinen hehku </a:t>
            </a:r>
            <a:br>
              <a:rPr lang="fi-FI" sz="2000" i="1" dirty="0">
                <a:latin typeface="Abadi" panose="020B0604020104020204" pitchFamily="34" charset="0"/>
              </a:rPr>
            </a:br>
            <a:r>
              <a:rPr lang="fi-FI" sz="2000" i="1" dirty="0">
                <a:latin typeface="Abadi" panose="020B0604020104020204" pitchFamily="34" charset="0"/>
              </a:rPr>
              <a:t>Sininen aave </a:t>
            </a:r>
            <a:br>
              <a:rPr lang="fi-FI" sz="2000" i="1" dirty="0">
                <a:latin typeface="Abadi" panose="020B0604020104020204" pitchFamily="34" charset="0"/>
              </a:rPr>
            </a:br>
            <a:r>
              <a:rPr lang="fi-FI" sz="2000" i="1" dirty="0">
                <a:latin typeface="Abadi" panose="020B0604020104020204" pitchFamily="34" charset="0"/>
              </a:rPr>
              <a:t>Musta pyörre </a:t>
            </a:r>
            <a:br>
              <a:rPr lang="fi-FI" sz="2000" i="1" dirty="0">
                <a:latin typeface="Abadi" panose="020B0604020104020204" pitchFamily="34" charset="0"/>
              </a:rPr>
            </a:br>
            <a:r>
              <a:rPr lang="fi-FI" sz="2000" i="1" dirty="0">
                <a:latin typeface="Abadi" panose="020B0604020104020204" pitchFamily="34" charset="0"/>
              </a:rPr>
              <a:t>Punainen varjo </a:t>
            </a:r>
            <a:br>
              <a:rPr lang="fi-FI" sz="2000" i="1" dirty="0">
                <a:latin typeface="Abadi" panose="020B0604020104020204" pitchFamily="34" charset="0"/>
              </a:rPr>
            </a:br>
            <a:r>
              <a:rPr lang="fi-FI" sz="2000" i="1" dirty="0">
                <a:latin typeface="Abadi" panose="020B0604020104020204" pitchFamily="34" charset="0"/>
              </a:rPr>
              <a:t>Sinimusta kyyti </a:t>
            </a:r>
            <a:br>
              <a:rPr lang="fi-FI" sz="2000" i="1" dirty="0">
                <a:latin typeface="Abadi" panose="020B0604020104020204" pitchFamily="34" charset="0"/>
              </a:rPr>
            </a:br>
            <a:r>
              <a:rPr lang="fi-FI" sz="2000" i="1" dirty="0">
                <a:latin typeface="Abadi" panose="020B0604020104020204" pitchFamily="34" charset="0"/>
              </a:rPr>
              <a:t>Keltainen Cadillac </a:t>
            </a:r>
            <a:br>
              <a:rPr lang="fi-FI" sz="2000" i="1" dirty="0">
                <a:latin typeface="Abadi" panose="020B0604020104020204" pitchFamily="34" charset="0"/>
              </a:rPr>
            </a:br>
            <a:r>
              <a:rPr lang="fi-FI" sz="2000" i="1" dirty="0">
                <a:latin typeface="Abadi" panose="020B0604020104020204" pitchFamily="34" charset="0"/>
              </a:rPr>
              <a:t>Punamusta baby </a:t>
            </a:r>
            <a:br>
              <a:rPr lang="fi-FI" sz="2000" i="1" dirty="0">
                <a:latin typeface="Abadi" panose="020B0604020104020204" pitchFamily="34" charset="0"/>
              </a:rPr>
            </a:br>
            <a:r>
              <a:rPr lang="fi-FI" sz="2000" i="1" dirty="0">
                <a:latin typeface="Abadi" panose="020B0604020104020204" pitchFamily="34" charset="0"/>
              </a:rPr>
              <a:t>Pomminvihreät renkaat  </a:t>
            </a:r>
            <a:br>
              <a:rPr lang="fi-FI" sz="2000" i="1" dirty="0">
                <a:latin typeface="Abadi" panose="020B0604020104020204" pitchFamily="34" charset="0"/>
              </a:rPr>
            </a:br>
            <a:r>
              <a:rPr lang="fi-FI" sz="2000" i="1" dirty="0">
                <a:latin typeface="Abadi" panose="020B0604020104020204" pitchFamily="34" charset="0"/>
              </a:rPr>
              <a:t>Violetti vainoaja</a:t>
            </a:r>
            <a:br>
              <a:rPr lang="fi-FI" sz="2000" i="1" dirty="0">
                <a:latin typeface="Abadi" panose="020B0604020104020204" pitchFamily="34" charset="0"/>
              </a:rPr>
            </a:br>
            <a:r>
              <a:rPr lang="fi-FI" sz="2000" i="1" dirty="0">
                <a:latin typeface="Abadi" panose="020B0604020104020204" pitchFamily="34" charset="0"/>
              </a:rPr>
              <a:t>Lyijynharmaa taivas </a:t>
            </a:r>
            <a:r>
              <a:rPr lang="fi-FI" sz="2000" dirty="0">
                <a:latin typeface="Abadi" panose="020B0604020104020204" pitchFamily="34" charset="0"/>
              </a:rPr>
              <a:t>(ilmestyy lokakuussa 2025)</a:t>
            </a:r>
            <a:endParaRPr lang="fi-FI" sz="2000" i="1" dirty="0">
              <a:latin typeface="Abadi" panose="020B0604020104020204" pitchFamily="34" charset="0"/>
            </a:endParaRPr>
          </a:p>
        </p:txBody>
      </p:sp>
      <p:sp>
        <p:nvSpPr>
          <p:cNvPr id="3" name="Suorakulmio: Vastakkaiset kulmat pyöristetty 2">
            <a:extLst>
              <a:ext uri="{FF2B5EF4-FFF2-40B4-BE49-F238E27FC236}">
                <a16:creationId xmlns:a16="http://schemas.microsoft.com/office/drawing/2014/main" id="{5FA855B8-5ED5-126B-D96A-C4B1A5590165}"/>
              </a:ext>
            </a:extLst>
          </p:cNvPr>
          <p:cNvSpPr/>
          <p:nvPr/>
        </p:nvSpPr>
        <p:spPr>
          <a:xfrm>
            <a:off x="5797056" y="6139542"/>
            <a:ext cx="2514600" cy="718458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000" dirty="0">
                <a:latin typeface="Abadi" panose="020B0604020104020204" pitchFamily="34" charset="0"/>
              </a:rPr>
              <a:t>Humoristinen</a:t>
            </a:r>
          </a:p>
        </p:txBody>
      </p:sp>
      <p:pic>
        <p:nvPicPr>
          <p:cNvPr id="7" name="Kuva 6" descr="Kuva, joka sisältää kohteen teksti, juliste, fiktio, graafinen suunnittelu&#10;&#10;Tekoälyn generoima sisältö voi olla virheellistä.">
            <a:extLst>
              <a:ext uri="{FF2B5EF4-FFF2-40B4-BE49-F238E27FC236}">
                <a16:creationId xmlns:a16="http://schemas.microsoft.com/office/drawing/2014/main" id="{E54741B5-D986-4294-1CE1-84A9159F3B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874" y="1071985"/>
            <a:ext cx="3321497" cy="5062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826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78803D3-6BDC-E407-059E-F8A6BA5C2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81001"/>
            <a:ext cx="3859397" cy="1828800"/>
          </a:xfrm>
        </p:spPr>
        <p:txBody>
          <a:bodyPr/>
          <a:lstStyle/>
          <a:p>
            <a:r>
              <a:rPr lang="fi-FI" dirty="0"/>
              <a:t>Pekka </a:t>
            </a:r>
            <a:r>
              <a:rPr lang="fi-FI" dirty="0" err="1"/>
              <a:t>Hyytin</a:t>
            </a:r>
            <a:r>
              <a:rPr lang="fi-FI" dirty="0"/>
              <a:t> </a:t>
            </a:r>
            <a:br>
              <a:rPr lang="fi-FI" dirty="0"/>
            </a:br>
            <a:r>
              <a:rPr lang="fi-FI" dirty="0"/>
              <a:t>Voitto Karhu -sarja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448438FC-7157-C7EE-4DDB-AA1E994FEC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131" y="718459"/>
            <a:ext cx="3315786" cy="4912276"/>
          </a:xfr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78EDC85-2CED-5D9B-3170-43A873FE3B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209801"/>
            <a:ext cx="3859397" cy="3989193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Abadi" panose="020B0604020104020204" pitchFamily="34" charset="0"/>
              </a:rPr>
              <a:t>Poliisi Voitto Karhu ja reportteri </a:t>
            </a:r>
            <a:r>
              <a:rPr lang="fi-FI" sz="2000" dirty="0" err="1">
                <a:latin typeface="Abadi" panose="020B0604020104020204" pitchFamily="34" charset="0"/>
              </a:rPr>
              <a:t>Ina</a:t>
            </a:r>
            <a:r>
              <a:rPr lang="fi-FI" sz="2000" dirty="0">
                <a:latin typeface="Abadi" panose="020B0604020104020204" pitchFamily="34" charset="0"/>
              </a:rPr>
              <a:t> </a:t>
            </a:r>
            <a:r>
              <a:rPr lang="fi-FI" sz="2000" dirty="0" err="1">
                <a:latin typeface="Abadi" panose="020B0604020104020204" pitchFamily="34" charset="0"/>
              </a:rPr>
              <a:t>Djurling</a:t>
            </a:r>
            <a:r>
              <a:rPr lang="fi-FI" sz="2000" dirty="0">
                <a:latin typeface="Abadi" panose="020B0604020104020204" pitchFamily="34" charset="0"/>
              </a:rPr>
              <a:t> sotien välisinä vuosina Tampereella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i="1" dirty="0">
                <a:latin typeface="Abadi" panose="020B0604020104020204" pitchFamily="34" charset="0"/>
              </a:rPr>
              <a:t>Tummat pilvet eilisen </a:t>
            </a:r>
            <a:br>
              <a:rPr lang="fi-FI" sz="2000" i="1" dirty="0">
                <a:latin typeface="Abadi" panose="020B0604020104020204" pitchFamily="34" charset="0"/>
              </a:rPr>
            </a:br>
            <a:r>
              <a:rPr lang="fi-FI" sz="2000" i="1" dirty="0">
                <a:latin typeface="Abadi" panose="020B0604020104020204" pitchFamily="34" charset="0"/>
              </a:rPr>
              <a:t>Musta talvi </a:t>
            </a:r>
            <a:br>
              <a:rPr lang="fi-FI" sz="2000" i="1" dirty="0">
                <a:latin typeface="Abadi" panose="020B0604020104020204" pitchFamily="34" charset="0"/>
              </a:rPr>
            </a:br>
            <a:r>
              <a:rPr lang="fi-FI" sz="2000" i="1" dirty="0">
                <a:latin typeface="Abadi" panose="020B0604020104020204" pitchFamily="34" charset="0"/>
              </a:rPr>
              <a:t>Ruumiinpuntari</a:t>
            </a:r>
            <a:br>
              <a:rPr lang="fi-FI" sz="2000" i="1" dirty="0">
                <a:latin typeface="Abadi" panose="020B0604020104020204" pitchFamily="34" charset="0"/>
              </a:rPr>
            </a:br>
            <a:r>
              <a:rPr lang="fi-FI" sz="2000" i="1" dirty="0">
                <a:latin typeface="Abadi" panose="020B0604020104020204" pitchFamily="34" charset="0"/>
              </a:rPr>
              <a:t>Tuonen morsian </a:t>
            </a:r>
            <a:br>
              <a:rPr lang="fi-FI" sz="2000" i="1" dirty="0">
                <a:latin typeface="Abadi" panose="020B0604020104020204" pitchFamily="34" charset="0"/>
              </a:rPr>
            </a:br>
            <a:r>
              <a:rPr lang="fi-FI" sz="2000" i="1" dirty="0">
                <a:latin typeface="Abadi" panose="020B0604020104020204" pitchFamily="34" charset="0"/>
              </a:rPr>
              <a:t>Omantunnon kysymys </a:t>
            </a:r>
            <a:br>
              <a:rPr lang="fi-FI" sz="2000" i="1" dirty="0">
                <a:latin typeface="Abadi" panose="020B0604020104020204" pitchFamily="34" charset="0"/>
              </a:rPr>
            </a:br>
            <a:r>
              <a:rPr lang="fi-FI" sz="2000" i="1" dirty="0">
                <a:latin typeface="Abadi" panose="020B0604020104020204" pitchFamily="34" charset="0"/>
              </a:rPr>
              <a:t>Jos kostaa haluat</a:t>
            </a:r>
            <a:br>
              <a:rPr lang="fi-FI" sz="2000" i="1" dirty="0">
                <a:latin typeface="Abadi" panose="020B0604020104020204" pitchFamily="34" charset="0"/>
              </a:rPr>
            </a:br>
            <a:r>
              <a:rPr lang="fi-FI" sz="2000" i="1" dirty="0">
                <a:latin typeface="Abadi" panose="020B0604020104020204" pitchFamily="34" charset="0"/>
              </a:rPr>
              <a:t>Huhtikuun kymmenen päivää </a:t>
            </a:r>
            <a:r>
              <a:rPr lang="fi-FI" sz="2000" dirty="0">
                <a:latin typeface="Abadi" panose="020B0604020104020204" pitchFamily="34" charset="0"/>
              </a:rPr>
              <a:t>(tulossa syksyllä 2025)</a:t>
            </a:r>
            <a:endParaRPr lang="fi-FI" sz="2000" i="1" dirty="0">
              <a:latin typeface="Abadi" panose="020B0604020104020204" pitchFamily="34" charset="0"/>
            </a:endParaRP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067A819A-9184-F1B8-16E1-B8F565632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485" y="648689"/>
            <a:ext cx="3471863" cy="4982046"/>
          </a:xfrm>
          <a:prstGeom prst="rect">
            <a:avLst/>
          </a:prstGeom>
        </p:spPr>
      </p:pic>
      <p:sp>
        <p:nvSpPr>
          <p:cNvPr id="3" name="Suorakulmio: Vastakkaiset kulmat pyöristetty 2">
            <a:extLst>
              <a:ext uri="{FF2B5EF4-FFF2-40B4-BE49-F238E27FC236}">
                <a16:creationId xmlns:a16="http://schemas.microsoft.com/office/drawing/2014/main" id="{F967B483-D731-51AE-37AB-430F630DAF1C}"/>
              </a:ext>
            </a:extLst>
          </p:cNvPr>
          <p:cNvSpPr/>
          <p:nvPr/>
        </p:nvSpPr>
        <p:spPr>
          <a:xfrm>
            <a:off x="7097486" y="5630735"/>
            <a:ext cx="2928257" cy="802722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000" dirty="0">
                <a:latin typeface="Abadi" panose="020B0604020104020204" pitchFamily="34" charset="0"/>
              </a:rPr>
              <a:t>Laatutyötä</a:t>
            </a:r>
          </a:p>
        </p:txBody>
      </p:sp>
    </p:spTree>
    <p:extLst>
      <p:ext uri="{BB962C8B-B14F-4D97-AF65-F5344CB8AC3E}">
        <p14:creationId xmlns:p14="http://schemas.microsoft.com/office/powerpoint/2010/main" val="3169979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9839791-37E9-5EC4-949A-996F5B6B5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59230"/>
            <a:ext cx="3859397" cy="2322580"/>
          </a:xfrm>
        </p:spPr>
        <p:txBody>
          <a:bodyPr>
            <a:normAutofit/>
          </a:bodyPr>
          <a:lstStyle/>
          <a:p>
            <a:r>
              <a:rPr lang="fi-FI" dirty="0"/>
              <a:t>Pauli Jokisen Arpia Haahti -sarja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BAD7A61C-C41E-3A99-89EA-CE0CD6F0BA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976" y="1352280"/>
            <a:ext cx="2868470" cy="4153440"/>
          </a:xfr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C8B9AF1-1D39-097A-84FE-BAA0B45147A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Abadi" panose="020B0604020104020204" pitchFamily="34" charset="0"/>
              </a:rPr>
              <a:t>Konstaapeli Arpia Haahti on ainoa punainen Helsingin rikospoliisissa 1930-luvun alussa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i="1" dirty="0">
                <a:latin typeface="Abadi" panose="020B0604020104020204" pitchFamily="34" charset="0"/>
              </a:rPr>
              <a:t>Jääleinikin kuolema</a:t>
            </a:r>
            <a:br>
              <a:rPr lang="fi-FI" sz="2000" i="1" dirty="0">
                <a:latin typeface="Abadi" panose="020B0604020104020204" pitchFamily="34" charset="0"/>
              </a:rPr>
            </a:br>
            <a:r>
              <a:rPr lang="fi-FI" sz="2000" i="1" dirty="0">
                <a:latin typeface="Abadi" panose="020B0604020104020204" pitchFamily="34" charset="0"/>
              </a:rPr>
              <a:t>Selli 88 </a:t>
            </a:r>
            <a:br>
              <a:rPr lang="fi-FI" sz="2000" i="1" dirty="0">
                <a:latin typeface="Abadi" panose="020B0604020104020204" pitchFamily="34" charset="0"/>
              </a:rPr>
            </a:br>
            <a:r>
              <a:rPr lang="fi-FI" sz="2000" i="1" dirty="0">
                <a:latin typeface="Abadi" panose="020B0604020104020204" pitchFamily="34" charset="0"/>
              </a:rPr>
              <a:t>Tammisunnuntain uhri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112369B-7DDD-62EB-F724-DA54DE9F47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313" y="1352280"/>
            <a:ext cx="2874353" cy="4153440"/>
          </a:xfrm>
          <a:prstGeom prst="rect">
            <a:avLst/>
          </a:prstGeom>
        </p:spPr>
      </p:pic>
      <p:sp>
        <p:nvSpPr>
          <p:cNvPr id="3" name="Suorakulmio: Vastakkaiset kulmat pyöristetty 2">
            <a:extLst>
              <a:ext uri="{FF2B5EF4-FFF2-40B4-BE49-F238E27FC236}">
                <a16:creationId xmlns:a16="http://schemas.microsoft.com/office/drawing/2014/main" id="{8257D716-E1F2-5174-2136-F11F44C740CE}"/>
              </a:ext>
            </a:extLst>
          </p:cNvPr>
          <p:cNvSpPr/>
          <p:nvPr/>
        </p:nvSpPr>
        <p:spPr>
          <a:xfrm>
            <a:off x="7119257" y="5671457"/>
            <a:ext cx="2868470" cy="936172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000" dirty="0">
                <a:latin typeface="Abadi" panose="020B0604020104020204" pitchFamily="34" charset="0"/>
              </a:rPr>
              <a:t>Mielenkiintoinen näkökulma</a:t>
            </a:r>
          </a:p>
        </p:txBody>
      </p:sp>
    </p:spTree>
    <p:extLst>
      <p:ext uri="{BB962C8B-B14F-4D97-AF65-F5344CB8AC3E}">
        <p14:creationId xmlns:p14="http://schemas.microsoft.com/office/powerpoint/2010/main" val="161613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F27D7644-EA3D-F13A-7419-0A69F1D50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Kiitos mielenkiinnosta!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7763A749-A5C9-757E-306D-F5ADB5E73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400" b="1" dirty="0">
                <a:solidFill>
                  <a:schemeClr val="accent1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Kirsin kirjanurkka </a:t>
            </a:r>
            <a:r>
              <a:rPr lang="fi-FI" sz="2400" b="1">
                <a:solidFill>
                  <a:schemeClr val="accent1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–blogi</a:t>
            </a:r>
            <a:r>
              <a:rPr lang="fi-FI" sz="2400" b="1">
                <a:solidFill>
                  <a:schemeClr val="accent1">
                    <a:lumMod val="50000"/>
                  </a:schemeClr>
                </a:solidFill>
              </a:rPr>
              <a:t>  </a:t>
            </a:r>
            <a:endParaRPr lang="fi-FI" sz="24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fi-FI" sz="2400" b="1" dirty="0">
                <a:solidFill>
                  <a:schemeClr val="accent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Kirsin kirjanurkka </a:t>
            </a:r>
            <a:r>
              <a:rPr lang="fi-FI" sz="2400" b="1" dirty="0"/>
              <a:t>Facebookissa </a:t>
            </a:r>
          </a:p>
          <a:p>
            <a:r>
              <a:rPr lang="fi-FI" sz="2400" b="1" dirty="0">
                <a:solidFill>
                  <a:schemeClr val="accent1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Kirsin kirjanurkka </a:t>
            </a:r>
            <a:r>
              <a:rPr lang="fi-FI" sz="2400" b="1" dirty="0"/>
              <a:t>Instagramissa </a:t>
            </a:r>
          </a:p>
          <a:p>
            <a:r>
              <a:rPr lang="fi-FI" sz="2400" b="1" dirty="0">
                <a:solidFill>
                  <a:schemeClr val="accent1">
                    <a:lumMod val="5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Historialliset romaanit </a:t>
            </a:r>
            <a:r>
              <a:rPr lang="fi-FI" sz="2400" b="1" dirty="0"/>
              <a:t>–ryhmä Facebookissa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2931CA7F-98E3-3819-2C70-690B250F78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9125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4357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473</Words>
  <Application>Microsoft Office PowerPoint</Application>
  <PresentationFormat>Laajakuva</PresentationFormat>
  <Paragraphs>67</Paragraphs>
  <Slides>18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18</vt:i4>
      </vt:variant>
    </vt:vector>
  </HeadingPairs>
  <TitlesOfParts>
    <vt:vector size="23" baseType="lpstr">
      <vt:lpstr>Abadi</vt:lpstr>
      <vt:lpstr>Aptos</vt:lpstr>
      <vt:lpstr>Aptos Display</vt:lpstr>
      <vt:lpstr>Arial</vt:lpstr>
      <vt:lpstr>Office-teema</vt:lpstr>
      <vt:lpstr>Historialliset romaanit </vt:lpstr>
      <vt:lpstr>Itsenäisiä teoksia </vt:lpstr>
      <vt:lpstr>Roope Lipasti</vt:lpstr>
      <vt:lpstr>Lauri Mäkinen</vt:lpstr>
      <vt:lpstr>Heidi Köngäs</vt:lpstr>
      <vt:lpstr>Päivi Alasalmi</vt:lpstr>
      <vt:lpstr>Seppo Saraspää: Kaulahopeiden taru</vt:lpstr>
      <vt:lpstr>Historiallisia  biofiktioita </vt:lpstr>
      <vt:lpstr>Pirkko Soininen</vt:lpstr>
      <vt:lpstr>Venla Hiidensalo</vt:lpstr>
      <vt:lpstr>Asko Jaakonaho: Kulta-aura</vt:lpstr>
      <vt:lpstr>Juuri ilmestyneitä tai tulossa pian</vt:lpstr>
      <vt:lpstr>Erinomaisia romaani-elämäkerta-pareja </vt:lpstr>
      <vt:lpstr>Historiallisia  dekkarisarjoja</vt:lpstr>
      <vt:lpstr>Tapani Baggen Väri-sarja</vt:lpstr>
      <vt:lpstr>Pekka Hyytin  Voitto Karhu -sarja</vt:lpstr>
      <vt:lpstr>Pauli Jokisen Arpia Haahti -sarja</vt:lpstr>
      <vt:lpstr>Kiitos mielenkiinnosta!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Kirsi Hietanen</dc:creator>
  <cp:lastModifiedBy>Kirsi Hietanen</cp:lastModifiedBy>
  <cp:revision>1</cp:revision>
  <dcterms:created xsi:type="dcterms:W3CDTF">2025-04-29T15:00:59Z</dcterms:created>
  <dcterms:modified xsi:type="dcterms:W3CDTF">2025-04-29T15:04:46Z</dcterms:modified>
</cp:coreProperties>
</file>