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6" r:id="rId15"/>
    <p:sldId id="270" r:id="rId16"/>
    <p:sldId id="268" r:id="rId17"/>
    <p:sldId id="269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586F45BF-105B-4164-9AE6-E2873263F9D3}">
          <p14:sldIdLst>
            <p14:sldId id="256"/>
            <p14:sldId id="257"/>
            <p14:sldId id="259"/>
            <p14:sldId id="258"/>
            <p14:sldId id="261"/>
            <p14:sldId id="260"/>
            <p14:sldId id="262"/>
            <p14:sldId id="263"/>
            <p14:sldId id="264"/>
            <p14:sldId id="265"/>
            <p14:sldId id="266"/>
            <p14:sldId id="267"/>
            <p14:sldId id="271"/>
            <p14:sldId id="276"/>
            <p14:sldId id="270"/>
            <p14:sldId id="268"/>
            <p14:sldId id="269"/>
            <p14:sldId id="272"/>
            <p14:sldId id="273"/>
            <p14:sldId id="274"/>
          </p14:sldIdLst>
        </p14:section>
        <p14:section name="Nimetön osa" id="{AF323CDC-7056-497C-A9FE-DECF47C410D8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1BD411-93B1-413B-B4EC-E40B3026FB10}" v="1316" dt="2025-04-28T18:55:43.8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465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95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1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6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00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5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0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1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584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761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FD1D2CD-954D-4C4D-B505-05EAD159B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812512A-1387-A2B2-3B28-A5C716EAA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117" y="952500"/>
            <a:ext cx="4124557" cy="3524250"/>
          </a:xfrm>
        </p:spPr>
        <p:txBody>
          <a:bodyPr>
            <a:normAutofit/>
          </a:bodyPr>
          <a:lstStyle/>
          <a:p>
            <a:r>
              <a:rPr lang="fi-FI" dirty="0"/>
              <a:t>Historialliset romaanit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722BE75-17E1-DEE4-E7E5-F4E23126F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118" y="5374291"/>
            <a:ext cx="4057882" cy="972532"/>
          </a:xfrm>
        </p:spPr>
        <p:txBody>
          <a:bodyPr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fi-FI" sz="1500" dirty="0">
                <a:latin typeface="Abadi" panose="020B0604020104020204" pitchFamily="34" charset="0"/>
              </a:rPr>
              <a:t>Kirjallisuuskahvit 29.5.2025</a:t>
            </a:r>
            <a:br>
              <a:rPr lang="fi-FI" sz="1500" dirty="0">
                <a:latin typeface="Abadi" panose="020B0604020104020204" pitchFamily="34" charset="0"/>
              </a:rPr>
            </a:br>
            <a:r>
              <a:rPr lang="fi-FI" sz="1500" dirty="0">
                <a:latin typeface="Abadi" panose="020B0604020104020204" pitchFamily="34" charset="0"/>
              </a:rPr>
              <a:t>Kirsi Hietanen</a:t>
            </a:r>
            <a:br>
              <a:rPr lang="fi-FI" sz="1500" dirty="0">
                <a:latin typeface="Abadi" panose="020B0604020104020204" pitchFamily="34" charset="0"/>
              </a:rPr>
            </a:br>
            <a:r>
              <a:rPr lang="fi-FI" sz="1500" dirty="0">
                <a:latin typeface="Abadi" panose="020B0604020104020204" pitchFamily="34" charset="0"/>
              </a:rPr>
              <a:t>Kirsin kirjanurkka -blogi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2D508B3-A66C-833E-D929-8DC211635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2088" y="4882722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Kuva 5">
            <a:extLst>
              <a:ext uri="{FF2B5EF4-FFF2-40B4-BE49-F238E27FC236}">
                <a16:creationId xmlns:a16="http://schemas.microsoft.com/office/drawing/2014/main" id="{39D9790F-7FD8-B492-269F-D7F640227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055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4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AE2225-C241-3D49-5DD1-F98FD4C2F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Kiitos kutsusta!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0D4D268-7812-11BE-2566-34D2A5EBE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6908" y="2274828"/>
            <a:ext cx="4726578" cy="3869473"/>
          </a:xfrm>
        </p:spPr>
        <p:txBody>
          <a:bodyPr>
            <a:normAutofit/>
          </a:bodyPr>
          <a:lstStyle/>
          <a:p>
            <a:r>
              <a:rPr lang="fi-FI" sz="2000" b="1" dirty="0">
                <a:latin typeface="Abadi" panose="020B0604020104020204" pitchFamily="34" charset="0"/>
              </a:rPr>
              <a:t>Kirsi Hietanen </a:t>
            </a:r>
            <a:br>
              <a:rPr lang="fi-FI" sz="2000" dirty="0">
                <a:latin typeface="Abadi" panose="020B0604020104020204" pitchFamily="34" charset="0"/>
              </a:rPr>
            </a:br>
            <a:r>
              <a:rPr lang="fi-FI" sz="2000" dirty="0">
                <a:latin typeface="Abadi" panose="020B0604020104020204" pitchFamily="34" charset="0"/>
              </a:rPr>
              <a:t>- Kisko, Salo</a:t>
            </a:r>
            <a:br>
              <a:rPr lang="fi-FI" sz="2000" dirty="0">
                <a:latin typeface="Abadi" panose="020B0604020104020204" pitchFamily="34" charset="0"/>
              </a:rPr>
            </a:br>
            <a:r>
              <a:rPr lang="fi-FI" sz="2000" dirty="0">
                <a:latin typeface="Abadi" panose="020B0604020104020204" pitchFamily="34" charset="0"/>
              </a:rPr>
              <a:t>- Äidinkielen ja kirjallisuuden opettaja,    myös historian opintoja</a:t>
            </a:r>
            <a:br>
              <a:rPr lang="fi-FI" sz="2000" dirty="0">
                <a:latin typeface="Abadi" panose="020B0604020104020204" pitchFamily="34" charset="0"/>
              </a:rPr>
            </a:br>
            <a:r>
              <a:rPr lang="fi-FI" sz="2000" dirty="0">
                <a:latin typeface="Abadi" panose="020B0604020104020204" pitchFamily="34" charset="0"/>
              </a:rPr>
              <a:t>- Kirsin kirjanurkka alk. v. 2010</a:t>
            </a:r>
            <a:br>
              <a:rPr lang="fi-FI" sz="2000" dirty="0">
                <a:latin typeface="Abadi" panose="020B0604020104020204" pitchFamily="34" charset="0"/>
              </a:rPr>
            </a:br>
            <a:r>
              <a:rPr lang="fi-FI" sz="2000" dirty="0">
                <a:latin typeface="Abadi" panose="020B0604020104020204" pitchFamily="34" charset="0"/>
              </a:rPr>
              <a:t>- arvioita Salon Seudun Sanomiin </a:t>
            </a:r>
            <a:br>
              <a:rPr lang="fi-FI" sz="2000" dirty="0">
                <a:latin typeface="Abadi" panose="020B0604020104020204" pitchFamily="34" charset="0"/>
              </a:rPr>
            </a:br>
            <a:r>
              <a:rPr lang="fi-FI" sz="2000" dirty="0">
                <a:latin typeface="Abadi" panose="020B0604020104020204" pitchFamily="34" charset="0"/>
              </a:rPr>
              <a:t>alk. v. 2001</a:t>
            </a:r>
          </a:p>
          <a:p>
            <a:r>
              <a:rPr lang="fi-FI" sz="2000" dirty="0">
                <a:latin typeface="Abadi" panose="020B0604020104020204" pitchFamily="34" charset="0"/>
              </a:rPr>
              <a:t>- Johtolanka- ja Botnia-palkintoraadit, nyt Eeva Joenpelto -palkinnon esiraati</a:t>
            </a:r>
          </a:p>
        </p:txBody>
      </p:sp>
      <p:pic>
        <p:nvPicPr>
          <p:cNvPr id="16" name="Sisällön paikkamerkki 15" descr="Kuva, joka sisältää kohteen teksti, kuvakaappaus, muotoilu">
            <a:extLst>
              <a:ext uri="{FF2B5EF4-FFF2-40B4-BE49-F238E27FC236}">
                <a16:creationId xmlns:a16="http://schemas.microsoft.com/office/drawing/2014/main" id="{30FF3716-C89B-50AD-18E2-ED0E9D6AC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910" y="0"/>
            <a:ext cx="7243718" cy="3137163"/>
          </a:xfrm>
        </p:spPr>
      </p:pic>
      <p:pic>
        <p:nvPicPr>
          <p:cNvPr id="18" name="Kuva 17" descr="Kuva, joka sisältää kohteen luonnos, teksti, piirros, kuvitus&#10;&#10;Tekoälyn generoima sisältö voi olla virheellistä.">
            <a:extLst>
              <a:ext uri="{FF2B5EF4-FFF2-40B4-BE49-F238E27FC236}">
                <a16:creationId xmlns:a16="http://schemas.microsoft.com/office/drawing/2014/main" id="{6E720234-9373-BDF1-E13E-836DF6212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386" y="2377009"/>
            <a:ext cx="3458588" cy="3665112"/>
          </a:xfrm>
          <a:prstGeom prst="rect">
            <a:avLst/>
          </a:prstGeom>
        </p:spPr>
      </p:pic>
      <p:pic>
        <p:nvPicPr>
          <p:cNvPr id="20" name="Kuva 19" descr="Kuva, joka sisältää kohteen teksti, Julkaisu, kirja, Self-help -kirja&#10;&#10;Tekoälyn generoima sisältö voi olla virheellistä.">
            <a:extLst>
              <a:ext uri="{FF2B5EF4-FFF2-40B4-BE49-F238E27FC236}">
                <a16:creationId xmlns:a16="http://schemas.microsoft.com/office/drawing/2014/main" id="{F2FC1625-D074-101E-09A3-A6EFB39D49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02478" y="3530555"/>
            <a:ext cx="4611452" cy="345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6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B9A9D9EB-68AB-AF29-CBC1-D0AA02B87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957943"/>
            <a:ext cx="10769008" cy="1023257"/>
          </a:xfrm>
        </p:spPr>
        <p:txBody>
          <a:bodyPr/>
          <a:lstStyle/>
          <a:p>
            <a:r>
              <a:rPr lang="fi-FI" dirty="0"/>
              <a:t>Mikä on historiallinen romaani?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13BED24-98B3-BD9F-E0FF-2A6041883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981200"/>
            <a:ext cx="10890928" cy="4218432"/>
          </a:xfrm>
        </p:spPr>
        <p:txBody>
          <a:bodyPr>
            <a:normAutofit/>
          </a:bodyPr>
          <a:lstStyle/>
          <a:p>
            <a:r>
              <a:rPr lang="fi-FI" sz="2400" dirty="0">
                <a:latin typeface="Abadi" panose="020F0502020204030204" pitchFamily="34" charset="0"/>
              </a:rPr>
              <a:t>Suomessa julkaistaan vuosittain yli sata suomenkielistä historiallista romaania, eli ovat lukijoiden rakastamia.</a:t>
            </a:r>
          </a:p>
          <a:p>
            <a:r>
              <a:rPr lang="fi-FI" sz="2400" i="1" dirty="0">
                <a:latin typeface="Abadi" panose="020F0502020204030204" pitchFamily="34" charset="0"/>
              </a:rPr>
              <a:t>Historiallisen romaanin </a:t>
            </a:r>
            <a:r>
              <a:rPr lang="fi-FI" sz="2400" dirty="0">
                <a:latin typeface="Abadi" panose="020F0502020204030204" pitchFamily="34" charset="0"/>
              </a:rPr>
              <a:t>miljöö on menneisyydessä</a:t>
            </a:r>
          </a:p>
          <a:p>
            <a:pPr marL="0" indent="0">
              <a:buNone/>
            </a:pPr>
            <a:r>
              <a:rPr lang="fi-FI" sz="2400" dirty="0">
                <a:latin typeface="Abadi" panose="020F0502020204030204" pitchFamily="34" charset="0"/>
              </a:rPr>
              <a:t>	</a:t>
            </a:r>
            <a:r>
              <a:rPr lang="fi-FI" sz="2400" i="1" dirty="0">
                <a:latin typeface="Abadi" panose="020F0502020204030204" pitchFamily="34" charset="0"/>
              </a:rPr>
              <a:t>Nostalginen romaani </a:t>
            </a:r>
            <a:r>
              <a:rPr lang="fi-FI" sz="2400" dirty="0">
                <a:latin typeface="Abadi" panose="020F0502020204030204" pitchFamily="34" charset="0"/>
              </a:rPr>
              <a:t>sijoittuu menneeseen aikaan, mutta ajan vielä 	muistavia lukijoita on elossa</a:t>
            </a:r>
          </a:p>
          <a:p>
            <a:r>
              <a:rPr lang="fi-FI" sz="2400" dirty="0">
                <a:latin typeface="Abadi" panose="020F0502020204030204" pitchFamily="34" charset="0"/>
              </a:rPr>
              <a:t>Suosittuja ovat esimerkiksi ns. </a:t>
            </a:r>
            <a:r>
              <a:rPr lang="fi-FI" sz="2400" i="1" dirty="0">
                <a:latin typeface="Abadi" panose="020F0502020204030204" pitchFamily="34" charset="0"/>
              </a:rPr>
              <a:t>kahden aikatason romaanit</a:t>
            </a:r>
            <a:r>
              <a:rPr lang="fi-FI" sz="2400" dirty="0">
                <a:latin typeface="Abadi" panose="020F0502020204030204" pitchFamily="34" charset="0"/>
              </a:rPr>
              <a:t>, joissa toinen aikataso on historiassa ja tapahtumat kytkeytyvät toisiinsa. </a:t>
            </a:r>
          </a:p>
          <a:p>
            <a:r>
              <a:rPr lang="fi-FI" sz="2400" dirty="0">
                <a:latin typeface="Abadi" panose="020F0502020204030204" pitchFamily="34" charset="0"/>
              </a:rPr>
              <a:t>Alalajeja on lukuisia, ja joka makuun löytyy luettavaa. </a:t>
            </a:r>
          </a:p>
        </p:txBody>
      </p:sp>
    </p:spTree>
    <p:extLst>
      <p:ext uri="{BB962C8B-B14F-4D97-AF65-F5344CB8AC3E}">
        <p14:creationId xmlns:p14="http://schemas.microsoft.com/office/powerpoint/2010/main" val="274776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A3084B8F-F1A3-EA47-F1A7-D42232CB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947057"/>
            <a:ext cx="10890929" cy="1521824"/>
          </a:xfrm>
        </p:spPr>
        <p:txBody>
          <a:bodyPr/>
          <a:lstStyle/>
          <a:p>
            <a:r>
              <a:rPr lang="fi-FI" dirty="0"/>
              <a:t>Historiallisesta romaanista sanottua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9CCEF1-2E41-7306-1CCF-33373A08E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828800"/>
            <a:ext cx="10890928" cy="4370832"/>
          </a:xfrm>
        </p:spPr>
        <p:txBody>
          <a:bodyPr/>
          <a:lstStyle/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>
                <a:latin typeface="Abadi" panose="020B0604020104020204" pitchFamily="34" charset="0"/>
              </a:rPr>
              <a:t>”</a:t>
            </a:r>
            <a:r>
              <a:rPr lang="fi-FI" sz="2400" dirty="0">
                <a:latin typeface="Abadi" panose="020B0604020104020204" pitchFamily="34" charset="0"/>
              </a:rPr>
              <a:t>Historiallisella romaanilla on huono maine.”</a:t>
            </a:r>
            <a:br>
              <a:rPr lang="fi-FI" sz="2400" dirty="0">
                <a:latin typeface="Abadi" panose="020B0604020104020204" pitchFamily="34" charset="0"/>
              </a:rPr>
            </a:br>
            <a:r>
              <a:rPr lang="fi-FI" dirty="0">
                <a:latin typeface="Abadi" panose="020B0604020104020204" pitchFamily="34" charset="0"/>
              </a:rPr>
              <a:t>		Katja Kettu v. 2023 Tampereen kirjafestareilla</a:t>
            </a:r>
          </a:p>
          <a:p>
            <a:pPr marL="0" indent="0">
              <a:buNone/>
            </a:pPr>
            <a:endParaRPr lang="fi-FI" sz="2400" dirty="0">
              <a:latin typeface="Abadi" panose="020B0604020104020204" pitchFamily="34" charset="0"/>
            </a:endParaRPr>
          </a:p>
          <a:p>
            <a:pPr marL="0" indent="0">
              <a:buNone/>
            </a:pPr>
            <a:r>
              <a:rPr lang="fi-FI" sz="2400" dirty="0">
                <a:solidFill>
                  <a:srgbClr val="222222"/>
                </a:solidFill>
                <a:latin typeface="Abadi" panose="020B0604020104020204" pitchFamily="34" charset="0"/>
              </a:rPr>
              <a:t>”H</a:t>
            </a:r>
            <a:r>
              <a:rPr lang="fi-FI" sz="2400" b="0" i="0" dirty="0">
                <a:solidFill>
                  <a:srgbClr val="222222"/>
                </a:solidFill>
                <a:effectLst/>
                <a:latin typeface="Abadi" panose="020B0604020104020204" pitchFamily="34" charset="0"/>
              </a:rPr>
              <a:t>aluan karistella historiallisen romaanin harteilta kansakunnan </a:t>
            </a:r>
            <a:br>
              <a:rPr lang="fi-FI" sz="2400" b="0" i="0" dirty="0">
                <a:solidFill>
                  <a:srgbClr val="222222"/>
                </a:solidFill>
                <a:effectLst/>
                <a:latin typeface="Abadi" panose="020B0604020104020204" pitchFamily="34" charset="0"/>
              </a:rPr>
            </a:br>
            <a:r>
              <a:rPr lang="fi-FI" sz="2400" b="0" i="0" dirty="0">
                <a:solidFill>
                  <a:srgbClr val="222222"/>
                </a:solidFill>
                <a:effectLst/>
                <a:latin typeface="Abadi" panose="020B0604020104020204" pitchFamily="34" charset="0"/>
              </a:rPr>
              <a:t>rakentamisen taakkaa ja toivon, että lukijat alkaisivat lukea </a:t>
            </a:r>
            <a:br>
              <a:rPr lang="fi-FI" sz="2400" b="0" i="0" dirty="0">
                <a:solidFill>
                  <a:srgbClr val="222222"/>
                </a:solidFill>
                <a:effectLst/>
                <a:latin typeface="Abadi" panose="020B0604020104020204" pitchFamily="34" charset="0"/>
              </a:rPr>
            </a:br>
            <a:r>
              <a:rPr lang="fi-FI" sz="2400" b="0" i="0" dirty="0">
                <a:solidFill>
                  <a:srgbClr val="222222"/>
                </a:solidFill>
                <a:effectLst/>
                <a:latin typeface="Abadi" panose="020B0604020104020204" pitchFamily="34" charset="0"/>
              </a:rPr>
              <a:t>historiallista romaania toisin kuin aiemmin.</a:t>
            </a:r>
            <a:r>
              <a:rPr lang="fi-FI" sz="2400" dirty="0">
                <a:latin typeface="Abadi" panose="020B0604020104020204" pitchFamily="34" charset="0"/>
              </a:rPr>
              <a:t>	</a:t>
            </a:r>
            <a:r>
              <a:rPr lang="fi-FI" dirty="0">
                <a:latin typeface="Abadi" panose="020B0604020104020204" pitchFamily="34" charset="0"/>
              </a:rPr>
              <a:t>	</a:t>
            </a:r>
            <a:br>
              <a:rPr lang="fi-FI" dirty="0">
                <a:latin typeface="Abadi" panose="020B0604020104020204" pitchFamily="34" charset="0"/>
              </a:rPr>
            </a:br>
            <a:r>
              <a:rPr lang="fi-FI" dirty="0">
                <a:latin typeface="Abadi" panose="020B0604020104020204" pitchFamily="34" charset="0"/>
              </a:rPr>
              <a:t>		Jenni Linturi v. 2024 Helsingin kirjamessuilla</a:t>
            </a:r>
            <a:endParaRPr lang="fi-FI" sz="2400" dirty="0">
              <a:latin typeface="Abadi" panose="020B0604020104020204" pitchFamily="34" charset="0"/>
            </a:endParaRPr>
          </a:p>
        </p:txBody>
      </p:sp>
      <p:pic>
        <p:nvPicPr>
          <p:cNvPr id="8" name="Kuva 7" descr="Kuva, joka sisältää kohteen teksti, juliste, Kirjan kansi, kirja&#10;&#10;Tekoälyn generoima sisältö voi olla virheellistä.">
            <a:extLst>
              <a:ext uri="{FF2B5EF4-FFF2-40B4-BE49-F238E27FC236}">
                <a16:creationId xmlns:a16="http://schemas.microsoft.com/office/drawing/2014/main" id="{40695283-57F8-D5FC-975F-222D1ABED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400" y="2955975"/>
            <a:ext cx="2514600" cy="3810000"/>
          </a:xfrm>
          <a:prstGeom prst="rect">
            <a:avLst/>
          </a:prstGeom>
        </p:spPr>
      </p:pic>
      <p:pic>
        <p:nvPicPr>
          <p:cNvPr id="12" name="Kuva 11" descr="Kuva, joka sisältää kohteen teksti, juliste, kirja, Pienet ja keskikokoiset kissat&#10;&#10;Tekoälyn generoima sisältö voi olla virheellistä.">
            <a:extLst>
              <a:ext uri="{FF2B5EF4-FFF2-40B4-BE49-F238E27FC236}">
                <a16:creationId xmlns:a16="http://schemas.microsoft.com/office/drawing/2014/main" id="{B8E70714-7D18-69A2-0EB3-43F770321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815" y="253069"/>
            <a:ext cx="2041406" cy="290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7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697788A3-83D2-D9EA-C9E2-DCBB9718E6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Kotimaisia sarjoja</a:t>
            </a:r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id="{E3599CD2-5A7A-5610-877E-1B981BF3D4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latin typeface="Abadi" panose="020B0604020104020204" pitchFamily="34" charset="0"/>
              </a:rPr>
              <a:t>Sarjamaisuus on suosittua </a:t>
            </a:r>
          </a:p>
        </p:txBody>
      </p:sp>
      <p:pic>
        <p:nvPicPr>
          <p:cNvPr id="7" name="Kuva 6" descr="Kuva, joka sisältää kohteen Ihmisen kasvot, teksti, vaate, juliste&#10;&#10;Tekoälyn generoima sisältö voi olla virheellistä.">
            <a:extLst>
              <a:ext uri="{FF2B5EF4-FFF2-40B4-BE49-F238E27FC236}">
                <a16:creationId xmlns:a16="http://schemas.microsoft.com/office/drawing/2014/main" id="{256FE7CE-5EB0-3FDF-70CF-FD1730903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314" y="-6233"/>
            <a:ext cx="2556831" cy="3701013"/>
          </a:xfrm>
          <a:prstGeom prst="rect">
            <a:avLst/>
          </a:prstGeom>
        </p:spPr>
      </p:pic>
      <p:pic>
        <p:nvPicPr>
          <p:cNvPr id="9" name="Kuva 8" descr="Kuva, joka sisältää kohteen teksti, ase, miekka&#10;&#10;Tekoälyn generoima sisältö voi olla virheellistä.">
            <a:extLst>
              <a:ext uri="{FF2B5EF4-FFF2-40B4-BE49-F238E27FC236}">
                <a16:creationId xmlns:a16="http://schemas.microsoft.com/office/drawing/2014/main" id="{5AA2517E-91BA-F0C1-8DAE-A59DFB4E4C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867" y="244817"/>
            <a:ext cx="2013877" cy="2930833"/>
          </a:xfrm>
          <a:prstGeom prst="rect">
            <a:avLst/>
          </a:prstGeom>
        </p:spPr>
      </p:pic>
      <p:pic>
        <p:nvPicPr>
          <p:cNvPr id="11" name="Kuva 10" descr="Kuva, joka sisältää kohteen teksti, juliste, graafinen suunnittelu, ilma-alukset&#10;&#10;Tekoälyn generoima sisältö voi olla virheellistä.">
            <a:extLst>
              <a:ext uri="{FF2B5EF4-FFF2-40B4-BE49-F238E27FC236}">
                <a16:creationId xmlns:a16="http://schemas.microsoft.com/office/drawing/2014/main" id="{D68EC1CF-68E9-8694-7DEE-0B11892A7F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169" y="2768206"/>
            <a:ext cx="2445584" cy="3570552"/>
          </a:xfrm>
          <a:prstGeom prst="rect">
            <a:avLst/>
          </a:prstGeom>
        </p:spPr>
      </p:pic>
      <p:pic>
        <p:nvPicPr>
          <p:cNvPr id="13" name="Kuva 12" descr="Kuva, joka sisältää kohteen teksti, Ihmisen kasvot, juliste, henkilö&#10;&#10;Tekoälyn generoima sisältö voi olla virheellistä.">
            <a:extLst>
              <a:ext uri="{FF2B5EF4-FFF2-40B4-BE49-F238E27FC236}">
                <a16:creationId xmlns:a16="http://schemas.microsoft.com/office/drawing/2014/main" id="{2A61C52B-4B08-740F-EA49-72ED84EF2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799" y="2993862"/>
            <a:ext cx="3003395" cy="300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88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6FA702-7641-9299-8190-0ED8FA787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642" y="486002"/>
            <a:ext cx="3859397" cy="1166999"/>
          </a:xfrm>
        </p:spPr>
        <p:txBody>
          <a:bodyPr>
            <a:normAutofit fontScale="90000"/>
          </a:bodyPr>
          <a:lstStyle/>
          <a:p>
            <a:r>
              <a:rPr lang="fi-FI" dirty="0"/>
              <a:t>Paula Havasten Nuijasota-sarja</a:t>
            </a:r>
          </a:p>
        </p:txBody>
      </p:sp>
      <p:pic>
        <p:nvPicPr>
          <p:cNvPr id="5" name="Sisällön paikkamerkki 4" descr="Kuva, joka sisältää kohteen teksti, Ihmisen kasvot, juliste, henkilö&#10;&#10;Tekoälyn generoima sisältö voi olla virheellistä.">
            <a:extLst>
              <a:ext uri="{FF2B5EF4-FFF2-40B4-BE49-F238E27FC236}">
                <a16:creationId xmlns:a16="http://schemas.microsoft.com/office/drawing/2014/main" id="{253D8B29-180C-526B-7C87-697AB86598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046" y="78048"/>
            <a:ext cx="5167312" cy="5167312"/>
          </a:xfrm>
        </p:spPr>
      </p:pic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4C492879-D92F-6A07-0095-F2ECDC61B3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2984" y="2144485"/>
            <a:ext cx="5431971" cy="445728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Trilogia 1500- ja 1600-lukujen taitteesta.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Laahuksen</a:t>
            </a:r>
            <a:r>
              <a:rPr lang="fi-FI" sz="2000" dirty="0">
                <a:latin typeface="Abadi" panose="020B0604020104020204" pitchFamily="34" charset="0"/>
              </a:rPr>
              <a:t> päähenkilö Turkuun piikomaan lähetetty Reeta-tyttö kokee kovia.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Lieka</a:t>
            </a:r>
            <a:r>
              <a:rPr lang="fi-FI" sz="2000" dirty="0">
                <a:latin typeface="Abadi" panose="020B0604020104020204" pitchFamily="34" charset="0"/>
              </a:rPr>
              <a:t>-romaanissa päählö Risto päätyy kruunun sotilaaksi vastoin tahtoaan.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Luode</a:t>
            </a:r>
            <a:r>
              <a:rPr lang="fi-FI" sz="2000" dirty="0">
                <a:latin typeface="Abadi" panose="020B0604020104020204" pitchFamily="34" charset="0"/>
              </a:rPr>
              <a:t>-romaanissa seikkailunhaluinen </a:t>
            </a:r>
            <a:r>
              <a:rPr lang="fi-FI" sz="2000" dirty="0" err="1">
                <a:latin typeface="Abadi" panose="020B0604020104020204" pitchFamily="34" charset="0"/>
              </a:rPr>
              <a:t>Sule</a:t>
            </a:r>
            <a:r>
              <a:rPr lang="fi-FI" sz="2000" dirty="0">
                <a:latin typeface="Abadi" panose="020B0604020104020204" pitchFamily="34" charset="0"/>
              </a:rPr>
              <a:t> löytää itsensä Ruotsin armeijan leiristä Riiasta ja 30-vuotisesta sodasta.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Lauha</a:t>
            </a:r>
            <a:r>
              <a:rPr lang="fi-FI" sz="2000" dirty="0">
                <a:latin typeface="Abadi" panose="020B0604020104020204" pitchFamily="34" charset="0"/>
              </a:rPr>
              <a:t> (ilmestyy syksyllä 2025) sijoittuu 1600-luvun puoliväliin ja kertoo </a:t>
            </a:r>
            <a:r>
              <a:rPr lang="fi-FI" sz="2000" dirty="0" err="1">
                <a:latin typeface="Abadi" panose="020B0604020104020204" pitchFamily="34" charset="0"/>
              </a:rPr>
              <a:t>laujaja</a:t>
            </a:r>
            <a:r>
              <a:rPr lang="fi-FI" sz="2000" dirty="0">
                <a:latin typeface="Abadi" panose="020B0604020104020204" pitchFamily="34" charset="0"/>
              </a:rPr>
              <a:t> Riinasta</a:t>
            </a:r>
            <a:br>
              <a:rPr lang="fi-FI" sz="2000" dirty="0">
                <a:latin typeface="Abadi" panose="020B0604020104020204" pitchFamily="34" charset="0"/>
              </a:rPr>
            </a:br>
            <a:br>
              <a:rPr lang="fi-FI" sz="2000" dirty="0">
                <a:latin typeface="Abadi" panose="020B0604020104020204" pitchFamily="34" charset="0"/>
              </a:rPr>
            </a:br>
            <a:br>
              <a:rPr lang="fi-FI" sz="2000" dirty="0">
                <a:latin typeface="Abadi" panose="020B0604020104020204" pitchFamily="34" charset="0"/>
              </a:rPr>
            </a:br>
            <a:br>
              <a:rPr lang="fi-FI" sz="2000" dirty="0"/>
            </a:br>
            <a:br>
              <a:rPr lang="fi-FI" sz="2000" dirty="0"/>
            </a:br>
            <a:endParaRPr lang="fi-FI" sz="2000" dirty="0"/>
          </a:p>
        </p:txBody>
      </p:sp>
      <p:pic>
        <p:nvPicPr>
          <p:cNvPr id="11" name="Kuva 10" descr="Kuva, joka sisältää kohteen teksti, Ihmisen kasvot, romaani, Kirjan kansi&#10;&#10;Tekoälyn generoima sisältö voi olla virheellistä.">
            <a:extLst>
              <a:ext uri="{FF2B5EF4-FFF2-40B4-BE49-F238E27FC236}">
                <a16:creationId xmlns:a16="http://schemas.microsoft.com/office/drawing/2014/main" id="{B916BFF4-AE9D-12EE-41E4-D6DB4AB22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799" y="1001752"/>
            <a:ext cx="1895475" cy="3048000"/>
          </a:xfrm>
          <a:prstGeom prst="rect">
            <a:avLst/>
          </a:prstGeom>
        </p:spPr>
      </p:pic>
      <p:pic>
        <p:nvPicPr>
          <p:cNvPr id="13" name="Kuva 12" descr="Kuva, joka sisältää kohteen teksti, Ihmisen kasvot, henkilö, Kirjan kansi&#10;&#10;Tekoälyn generoima sisältö voi olla virheellistä.">
            <a:extLst>
              <a:ext uri="{FF2B5EF4-FFF2-40B4-BE49-F238E27FC236}">
                <a16:creationId xmlns:a16="http://schemas.microsoft.com/office/drawing/2014/main" id="{843A41A4-327C-15F0-9896-F826D4A139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37" y="3723047"/>
            <a:ext cx="1832382" cy="2808248"/>
          </a:xfrm>
          <a:prstGeom prst="rect">
            <a:avLst/>
          </a:prstGeom>
        </p:spPr>
      </p:pic>
      <p:sp>
        <p:nvSpPr>
          <p:cNvPr id="3" name="Suorakulmio: Vastakkaiset kulmat pyöristetty 2">
            <a:extLst>
              <a:ext uri="{FF2B5EF4-FFF2-40B4-BE49-F238E27FC236}">
                <a16:creationId xmlns:a16="http://schemas.microsoft.com/office/drawing/2014/main" id="{9BCDFB0E-86BD-443F-3111-CF354FD0A496}"/>
              </a:ext>
            </a:extLst>
          </p:cNvPr>
          <p:cNvSpPr/>
          <p:nvPr/>
        </p:nvSpPr>
        <p:spPr>
          <a:xfrm>
            <a:off x="6551362" y="5127171"/>
            <a:ext cx="1926773" cy="1071823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latin typeface="Abadi" panose="020B0604020104020204" pitchFamily="34" charset="0"/>
              </a:rPr>
              <a:t>Ripaus mystiikkaa</a:t>
            </a:r>
          </a:p>
        </p:txBody>
      </p:sp>
      <p:pic>
        <p:nvPicPr>
          <p:cNvPr id="6" name="Kuva 5" descr="Kuva, joka sisältää kohteen teksti, Ihmisen kasvot, Kirjan kansi, romaani&#10;&#10;Tekoälyn generoima sisältö voi olla virheellistä.">
            <a:extLst>
              <a:ext uri="{FF2B5EF4-FFF2-40B4-BE49-F238E27FC236}">
                <a16:creationId xmlns:a16="http://schemas.microsoft.com/office/drawing/2014/main" id="{CC70FAE2-E4C9-4FDA-8222-68B60B5DB3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287" y="3917770"/>
            <a:ext cx="2091670" cy="308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1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447DE4-6AF2-6669-5557-2FAB92A1A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46314"/>
            <a:ext cx="3953691" cy="1861457"/>
          </a:xfrm>
        </p:spPr>
        <p:txBody>
          <a:bodyPr>
            <a:normAutofit/>
          </a:bodyPr>
          <a:lstStyle/>
          <a:p>
            <a:r>
              <a:rPr lang="fi-FI" dirty="0"/>
              <a:t>Johanna Valkaman Ilkkalan Susanna –sarja </a:t>
            </a:r>
          </a:p>
        </p:txBody>
      </p:sp>
      <p:pic>
        <p:nvPicPr>
          <p:cNvPr id="6" name="Sisällön paikkamerkki 5" descr="Kuva, joka sisältää kohteen teksti, Ihmisen kasvot, vaate, henkilö&#10;&#10;Tekoälyn generoima sisältö voi olla virheellistä.">
            <a:extLst>
              <a:ext uri="{FF2B5EF4-FFF2-40B4-BE49-F238E27FC236}">
                <a16:creationId xmlns:a16="http://schemas.microsoft.com/office/drawing/2014/main" id="{6BE1C1EA-DD59-D97D-67D1-2D448024BB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805" y="845344"/>
            <a:ext cx="5167312" cy="5167312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4E100CE-B8CA-7661-B390-90F2747C7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79" y="2307771"/>
            <a:ext cx="5805325" cy="3891223"/>
          </a:xfrm>
        </p:spPr>
        <p:txBody>
          <a:bodyPr/>
          <a:lstStyle/>
          <a:p>
            <a:r>
              <a:rPr lang="fi-FI" sz="2000" dirty="0">
                <a:latin typeface="Abadi" panose="020B0604020104020204" pitchFamily="34" charset="0"/>
              </a:rPr>
              <a:t>Jaakko Ilkan leski Susanna Katariina ja hänen lapsensa keskiössä.</a:t>
            </a:r>
          </a:p>
          <a:p>
            <a:r>
              <a:rPr lang="fi-FI" sz="2000" i="1" dirty="0" err="1">
                <a:latin typeface="Abadi" panose="020B0604020104020204" pitchFamily="34" charset="0"/>
              </a:rPr>
              <a:t>Katariinanpyörässä</a:t>
            </a:r>
            <a:r>
              <a:rPr lang="fi-FI" sz="2000" dirty="0">
                <a:latin typeface="Abadi" panose="020B0604020104020204" pitchFamily="34" charset="0"/>
              </a:rPr>
              <a:t> tuore leski pakenee Pohjanmaalta Turkuun nuoren papin auttamana.</a:t>
            </a:r>
          </a:p>
          <a:p>
            <a:r>
              <a:rPr lang="fi-FI" sz="2000" i="1" dirty="0">
                <a:latin typeface="Abadi" panose="020B0604020104020204" pitchFamily="34" charset="0"/>
              </a:rPr>
              <a:t>Kuningatarlaivassa</a:t>
            </a:r>
            <a:r>
              <a:rPr lang="fi-FI" sz="2000" dirty="0">
                <a:latin typeface="Abadi" panose="020B0604020104020204" pitchFamily="34" charset="0"/>
              </a:rPr>
              <a:t> leski on siirtynyt Tukholmaan, missä rakennetaan Vasa-laivaa. </a:t>
            </a:r>
          </a:p>
          <a:p>
            <a:r>
              <a:rPr lang="fi-FI" sz="2000" i="1" dirty="0">
                <a:latin typeface="Abadi" panose="020B0604020104020204" pitchFamily="34" charset="0"/>
              </a:rPr>
              <a:t>Tervahovissa </a:t>
            </a:r>
            <a:r>
              <a:rPr lang="fi-FI" sz="2000" dirty="0">
                <a:latin typeface="Abadi" panose="020B0604020104020204" pitchFamily="34" charset="0"/>
              </a:rPr>
              <a:t>ollaan edelleen Tukholmassa ja Katariina yrittää pelastaa perheen varallisuuden jälkeläisilleen.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3" name="Suorakulmio: Vastakkaiset kulmat pyöristetty 2">
            <a:extLst>
              <a:ext uri="{FF2B5EF4-FFF2-40B4-BE49-F238E27FC236}">
                <a16:creationId xmlns:a16="http://schemas.microsoft.com/office/drawing/2014/main" id="{296B77B0-B4C0-C305-0C49-B3C8C0E017E3}"/>
              </a:ext>
            </a:extLst>
          </p:cNvPr>
          <p:cNvSpPr/>
          <p:nvPr/>
        </p:nvSpPr>
        <p:spPr>
          <a:xfrm>
            <a:off x="6096000" y="5555456"/>
            <a:ext cx="2558144" cy="914400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latin typeface="Abadi" panose="020B0604020104020204" pitchFamily="34" charset="0"/>
              </a:rPr>
              <a:t>Itselliseksi pyrkivän naisen tarina</a:t>
            </a:r>
          </a:p>
        </p:txBody>
      </p:sp>
    </p:spTree>
    <p:extLst>
      <p:ext uri="{BB962C8B-B14F-4D97-AF65-F5344CB8AC3E}">
        <p14:creationId xmlns:p14="http://schemas.microsoft.com/office/powerpoint/2010/main" val="383330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B1DD09-F9F3-3663-06DF-5B2669270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8343"/>
            <a:ext cx="4541521" cy="1730828"/>
          </a:xfrm>
        </p:spPr>
        <p:txBody>
          <a:bodyPr>
            <a:normAutofit fontScale="90000"/>
          </a:bodyPr>
          <a:lstStyle/>
          <a:p>
            <a:r>
              <a:rPr lang="fi-FI" dirty="0"/>
              <a:t>Mikko Kamulan Metsän kansa -sarja</a:t>
            </a:r>
          </a:p>
        </p:txBody>
      </p:sp>
      <p:pic>
        <p:nvPicPr>
          <p:cNvPr id="6" name="Sisällön paikkamerkki 5" descr="Kuva, joka sisältää kohteen teksti, nisäkäs, kirja, poro&#10;&#10;Tekoälyn generoima sisältö voi olla virheellistä.">
            <a:extLst>
              <a:ext uri="{FF2B5EF4-FFF2-40B4-BE49-F238E27FC236}">
                <a16:creationId xmlns:a16="http://schemas.microsoft.com/office/drawing/2014/main" id="{4072ECCD-E0E4-A85B-0BD4-829C6C31103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591" y="928160"/>
            <a:ext cx="3507009" cy="530218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6BE4FD7-39B3-5112-693B-1C6BDBB79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1999" y="1785257"/>
            <a:ext cx="6150430" cy="4724399"/>
          </a:xfrm>
        </p:spPr>
        <p:txBody>
          <a:bodyPr>
            <a:noAutofit/>
          </a:bodyPr>
          <a:lstStyle/>
          <a:p>
            <a:r>
              <a:rPr lang="fi-FI" dirty="0">
                <a:latin typeface="Abadi" panose="020B0604020104020204" pitchFamily="34" charset="0"/>
              </a:rPr>
              <a:t>1400-luvun Savon sydänmaille sijoittuva historiaa ja mytologiaa iloisesti sekoitteleva suursarja, jonka keskiössä on Juko Rautaparta ja hänen perheensä.</a:t>
            </a:r>
          </a:p>
          <a:p>
            <a:r>
              <a:rPr lang="fi-FI" dirty="0">
                <a:latin typeface="Abadi" panose="020B0604020104020204" pitchFamily="34" charset="0"/>
              </a:rPr>
              <a:t>Sarjasta suunniteltiin alkuaan 6-osaista, mutta juuri ilmestynyt odotettu viides osa </a:t>
            </a:r>
            <a:r>
              <a:rPr lang="fi-FI" i="1" dirty="0">
                <a:latin typeface="Abadi" panose="020B0604020104020204" pitchFamily="34" charset="0"/>
              </a:rPr>
              <a:t>Pohjolan neito </a:t>
            </a:r>
            <a:r>
              <a:rPr lang="fi-FI" dirty="0">
                <a:latin typeface="Abadi" panose="020B0604020104020204" pitchFamily="34" charset="0"/>
              </a:rPr>
              <a:t>on kenties sarjan päätösosa.</a:t>
            </a:r>
          </a:p>
          <a:p>
            <a:r>
              <a:rPr lang="fi-FI" i="1" dirty="0">
                <a:latin typeface="Abadi" panose="020B0604020104020204" pitchFamily="34" charset="0"/>
              </a:rPr>
              <a:t>Ikimetsien sydänmailla</a:t>
            </a:r>
            <a:br>
              <a:rPr lang="fi-FI" i="1" dirty="0">
                <a:latin typeface="Abadi" panose="020B0604020104020204" pitchFamily="34" charset="0"/>
              </a:rPr>
            </a:br>
            <a:r>
              <a:rPr lang="fi-FI" i="1" dirty="0">
                <a:latin typeface="Abadi" panose="020B0604020104020204" pitchFamily="34" charset="0"/>
              </a:rPr>
              <a:t>Iso härkä</a:t>
            </a:r>
            <a:br>
              <a:rPr lang="fi-FI" i="1" dirty="0">
                <a:latin typeface="Abadi" panose="020B0604020104020204" pitchFamily="34" charset="0"/>
              </a:rPr>
            </a:br>
            <a:r>
              <a:rPr lang="fi-FI" i="1" dirty="0">
                <a:latin typeface="Abadi" panose="020B0604020104020204" pitchFamily="34" charset="0"/>
              </a:rPr>
              <a:t>Tuonela</a:t>
            </a:r>
            <a:br>
              <a:rPr lang="fi-FI" i="1" dirty="0">
                <a:latin typeface="Abadi" panose="020B0604020104020204" pitchFamily="34" charset="0"/>
              </a:rPr>
            </a:br>
            <a:r>
              <a:rPr lang="fi-FI" i="1" dirty="0">
                <a:latin typeface="Abadi" panose="020B0604020104020204" pitchFamily="34" charset="0"/>
              </a:rPr>
              <a:t>Kalevan pojat</a:t>
            </a:r>
            <a:br>
              <a:rPr lang="fi-FI" i="1" dirty="0">
                <a:latin typeface="Abadi" panose="020B0604020104020204" pitchFamily="34" charset="0"/>
              </a:rPr>
            </a:br>
            <a:r>
              <a:rPr lang="fi-FI" i="1" dirty="0">
                <a:latin typeface="Abadi" panose="020B0604020104020204" pitchFamily="34" charset="0"/>
              </a:rPr>
              <a:t>Pohjolan neito </a:t>
            </a:r>
          </a:p>
          <a:p>
            <a:endParaRPr lang="fi-FI" dirty="0">
              <a:latin typeface="Abadi" panose="020B0604020104020204" pitchFamily="34" charset="0"/>
            </a:endParaRPr>
          </a:p>
          <a:p>
            <a:endParaRPr lang="fi-FI" dirty="0">
              <a:latin typeface="Abadi" panose="020B0604020104020204" pitchFamily="34" charset="0"/>
            </a:endParaRPr>
          </a:p>
        </p:txBody>
      </p:sp>
      <p:sp>
        <p:nvSpPr>
          <p:cNvPr id="3" name="Suorakulmio: Vastakkaiset kulmat pyöristetty 2">
            <a:extLst>
              <a:ext uri="{FF2B5EF4-FFF2-40B4-BE49-F238E27FC236}">
                <a16:creationId xmlns:a16="http://schemas.microsoft.com/office/drawing/2014/main" id="{26C98D6B-9D80-D74E-714E-06ED7F6A5C9B}"/>
              </a:ext>
            </a:extLst>
          </p:cNvPr>
          <p:cNvSpPr/>
          <p:nvPr/>
        </p:nvSpPr>
        <p:spPr>
          <a:xfrm>
            <a:off x="5956663" y="5595256"/>
            <a:ext cx="2155371" cy="914400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Ahmittava!</a:t>
            </a:r>
          </a:p>
        </p:txBody>
      </p:sp>
    </p:spTree>
    <p:extLst>
      <p:ext uri="{BB962C8B-B14F-4D97-AF65-F5344CB8AC3E}">
        <p14:creationId xmlns:p14="http://schemas.microsoft.com/office/powerpoint/2010/main" val="154988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99CBD7-DD5C-0D08-FC05-E570784A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4465320" cy="1752600"/>
          </a:xfrm>
        </p:spPr>
        <p:txBody>
          <a:bodyPr>
            <a:normAutofit/>
          </a:bodyPr>
          <a:lstStyle/>
          <a:p>
            <a:r>
              <a:rPr lang="fi-FI" dirty="0"/>
              <a:t>M. &amp; U. Susimetsän Kuninkaan rakuunat –sarja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26D676-CE75-B41D-3F0A-9D89FE437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793" y="856707"/>
            <a:ext cx="6594490" cy="5166360"/>
          </a:xfrm>
        </p:spPr>
        <p:txBody>
          <a:bodyPr/>
          <a:lstStyle/>
          <a:p>
            <a:pPr marL="0" indent="0">
              <a:buNone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		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2EA3FDF-9A57-0064-B812-DFEF7B165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383971"/>
            <a:ext cx="3859397" cy="381502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Upseerin miekka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Kuriirin viitta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Salamurhaajan merkki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Suomalaistaustaiset upseerit ja sotamiehet 1600-luvun Euroopassa 30-vuotisen sodan melskeissä. Upea sarja vähän </a:t>
            </a:r>
            <a:r>
              <a:rPr lang="fi-FI" sz="2000" i="1" dirty="0">
                <a:latin typeface="Abadi" panose="020B0604020104020204" pitchFamily="34" charset="0"/>
              </a:rPr>
              <a:t>Kolmen muskettisoturin </a:t>
            </a:r>
            <a:r>
              <a:rPr lang="fi-FI" sz="2000" dirty="0">
                <a:latin typeface="Abadi" panose="020B0604020104020204" pitchFamily="34" charset="0"/>
              </a:rPr>
              <a:t>hengessä mutta laadukkaammin. </a:t>
            </a:r>
          </a:p>
        </p:txBody>
      </p:sp>
      <p:pic>
        <p:nvPicPr>
          <p:cNvPr id="6" name="Kuva 5" descr="Kuva, joka sisältää kohteen teksti, ase, miekka&#10;&#10;Tekoälyn generoima sisältö voi olla virheellistä.">
            <a:extLst>
              <a:ext uri="{FF2B5EF4-FFF2-40B4-BE49-F238E27FC236}">
                <a16:creationId xmlns:a16="http://schemas.microsoft.com/office/drawing/2014/main" id="{46401098-F2C9-2B53-76AA-DF88ED94F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033" y="1523999"/>
            <a:ext cx="2619375" cy="3810000"/>
          </a:xfrm>
          <a:prstGeom prst="rect">
            <a:avLst/>
          </a:prstGeom>
        </p:spPr>
      </p:pic>
      <p:pic>
        <p:nvPicPr>
          <p:cNvPr id="8" name="Kuva 7" descr="Kuva, joka sisältää kohteen teksti, juliste, kirja&#10;&#10;Tekoälyn generoima sisältö voi olla virheellistä.">
            <a:extLst>
              <a:ext uri="{FF2B5EF4-FFF2-40B4-BE49-F238E27FC236}">
                <a16:creationId xmlns:a16="http://schemas.microsoft.com/office/drawing/2014/main" id="{1953841D-4ACD-7596-B695-E4BC220C3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208" y="2754086"/>
            <a:ext cx="2657475" cy="3810000"/>
          </a:xfrm>
          <a:prstGeom prst="rect">
            <a:avLst/>
          </a:prstGeom>
        </p:spPr>
      </p:pic>
      <p:pic>
        <p:nvPicPr>
          <p:cNvPr id="10" name="Kuva 9" descr="Kuva, joka sisältää kohteen teksti, juliste, Kirjan kansi, Ihmisen kasvot&#10;&#10;Tekoälyn generoima sisältö voi olla virheellistä.">
            <a:extLst>
              <a:ext uri="{FF2B5EF4-FFF2-40B4-BE49-F238E27FC236}">
                <a16:creationId xmlns:a16="http://schemas.microsoft.com/office/drawing/2014/main" id="{9676A41C-CD0C-92EF-D1B2-E040284974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5" y="1524000"/>
            <a:ext cx="2619375" cy="3810000"/>
          </a:xfrm>
          <a:prstGeom prst="rect">
            <a:avLst/>
          </a:prstGeom>
        </p:spPr>
      </p:pic>
      <p:sp>
        <p:nvSpPr>
          <p:cNvPr id="5" name="Suorakulmio: Vastakkaiset kulmat pyöristetty 4">
            <a:extLst>
              <a:ext uri="{FF2B5EF4-FFF2-40B4-BE49-F238E27FC236}">
                <a16:creationId xmlns:a16="http://schemas.microsoft.com/office/drawing/2014/main" id="{8E9B71B8-293C-FF41-08E5-C7D6B1122862}"/>
              </a:ext>
            </a:extLst>
          </p:cNvPr>
          <p:cNvSpPr/>
          <p:nvPr/>
        </p:nvSpPr>
        <p:spPr>
          <a:xfrm>
            <a:off x="7489370" y="1621971"/>
            <a:ext cx="2177143" cy="914400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latin typeface="Abadi" panose="020B0604020104020204" pitchFamily="34" charset="0"/>
              </a:rPr>
              <a:t>Seikkailujen ystäville</a:t>
            </a:r>
          </a:p>
        </p:txBody>
      </p:sp>
    </p:spTree>
    <p:extLst>
      <p:ext uri="{BB962C8B-B14F-4D97-AF65-F5344CB8AC3E}">
        <p14:creationId xmlns:p14="http://schemas.microsoft.com/office/powerpoint/2010/main" val="62070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7B3FDB-9AB5-BE7D-6B51-699574509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48344"/>
            <a:ext cx="4296439" cy="1817913"/>
          </a:xfrm>
        </p:spPr>
        <p:txBody>
          <a:bodyPr/>
          <a:lstStyle/>
          <a:p>
            <a:r>
              <a:rPr lang="fi-FI" dirty="0"/>
              <a:t>U. M. Susimetsän uusi sarja alkaa </a:t>
            </a:r>
          </a:p>
        </p:txBody>
      </p:sp>
      <p:pic>
        <p:nvPicPr>
          <p:cNvPr id="6" name="Sisällön paikkamerkki 5" descr="Kuva, joka sisältää kohteen teksti, Ihmisen kasvot, vaate, juliste&#10;&#10;Tekoälyn generoima sisältö voi olla virheellistä.">
            <a:extLst>
              <a:ext uri="{FF2B5EF4-FFF2-40B4-BE49-F238E27FC236}">
                <a16:creationId xmlns:a16="http://schemas.microsoft.com/office/drawing/2014/main" id="{EF2E14D9-34B6-6725-7EA5-E24FC91EC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047" y="592342"/>
            <a:ext cx="3859397" cy="5606652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18399D4-714E-0A7A-A7CB-B428492D7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2920" y="2307771"/>
            <a:ext cx="5270863" cy="403273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Hämeen linnan Kerttuli </a:t>
            </a:r>
            <a:r>
              <a:rPr lang="fi-FI" sz="2000" dirty="0">
                <a:latin typeface="Abadi" panose="020B0604020104020204" pitchFamily="34" charset="0"/>
              </a:rPr>
              <a:t>aloittaa uuden sarjan (ilmestyy 10.6.2025), joka sijoittuu 1600-luvun alun Suomeen ja Hämeeseen.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Päähenkilönä ainakin aloitusosassa on kovia kokenut orpo piikatyttö Kerttuli Matintytär, joka Hämeen linnassa kohtaa vapaaherra Karl </a:t>
            </a:r>
            <a:r>
              <a:rPr lang="fi-FI" sz="2000" dirty="0" err="1">
                <a:latin typeface="Abadi" panose="020B0604020104020204" pitchFamily="34" charset="0"/>
              </a:rPr>
              <a:t>Ulvhufvudin</a:t>
            </a:r>
            <a:r>
              <a:rPr lang="fi-FI" sz="2000" dirty="0">
                <a:latin typeface="Abadi" panose="020B0604020104020204" pitchFamily="34" charset="0"/>
              </a:rPr>
              <a:t>, joka onkin Susimetsän lukijoille jo tuttu...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Romantiikkaa, seikkailuja ja kunniakkaita kaksintaisteluja.</a:t>
            </a:r>
          </a:p>
        </p:txBody>
      </p:sp>
    </p:spTree>
    <p:extLst>
      <p:ext uri="{BB962C8B-B14F-4D97-AF65-F5344CB8AC3E}">
        <p14:creationId xmlns:p14="http://schemas.microsoft.com/office/powerpoint/2010/main" val="349418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1CAC37-9CC5-C6D7-F349-EBE0B0D41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91887"/>
            <a:ext cx="3859397" cy="1948542"/>
          </a:xfrm>
        </p:spPr>
        <p:txBody>
          <a:bodyPr>
            <a:normAutofit/>
          </a:bodyPr>
          <a:lstStyle/>
          <a:p>
            <a:r>
              <a:rPr lang="fi-FI" dirty="0"/>
              <a:t>Jenna </a:t>
            </a:r>
            <a:r>
              <a:rPr lang="fi-FI" dirty="0" err="1"/>
              <a:t>Kostetin</a:t>
            </a:r>
            <a:r>
              <a:rPr lang="fi-FI" dirty="0"/>
              <a:t> Ahlgrenin naiset -sarja</a:t>
            </a:r>
          </a:p>
        </p:txBody>
      </p:sp>
      <p:pic>
        <p:nvPicPr>
          <p:cNvPr id="6" name="Sisällön paikkamerkki 5" descr="Kuva, joka sisältää kohteen teksti, juliste, graafinen suunnittelu, kuvitus&#10;&#10;Tekoälyn generoima sisältö voi olla virheellistä.">
            <a:extLst>
              <a:ext uri="{FF2B5EF4-FFF2-40B4-BE49-F238E27FC236}">
                <a16:creationId xmlns:a16="http://schemas.microsoft.com/office/drawing/2014/main" id="{6A1C89B4-15A5-28FF-0A72-053CAA4C0E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077" y="500743"/>
            <a:ext cx="3602896" cy="5167312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21A7EAC-100C-C570-7E0E-72556D319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514600"/>
            <a:ext cx="4421777" cy="368439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Sinisiipisten saari </a:t>
            </a:r>
            <a:r>
              <a:rPr lang="fi-FI" sz="2000" dirty="0">
                <a:latin typeface="Abadi" panose="020B0604020104020204" pitchFamily="34" charset="0"/>
              </a:rPr>
              <a:t>aloittaa Turkuun 1930-luvulle sijoittuvan kevyen historiallisen sarjan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Ahlgrenin varakkaan mutta kovin vanhakantaisen suvun kolme serkusta keskiössä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Romantiikkaa ja luonnontieteitä kevyesti emansipaatiolla höystettynä.</a:t>
            </a:r>
          </a:p>
        </p:txBody>
      </p:sp>
      <p:pic>
        <p:nvPicPr>
          <p:cNvPr id="8" name="Kuva 7" descr="Kuva, joka sisältää kohteen teksti, taide, juliste, Grafiikka&#10;&#10;Tekoälyn generoima sisältö voi olla virheellistä.">
            <a:extLst>
              <a:ext uri="{FF2B5EF4-FFF2-40B4-BE49-F238E27FC236}">
                <a16:creationId xmlns:a16="http://schemas.microsoft.com/office/drawing/2014/main" id="{CD5A0C5E-C4DF-EA47-CAB2-430FB93FC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011" y="118172"/>
            <a:ext cx="1995623" cy="2857767"/>
          </a:xfrm>
          <a:prstGeom prst="rect">
            <a:avLst/>
          </a:prstGeom>
        </p:spPr>
      </p:pic>
      <p:pic>
        <p:nvPicPr>
          <p:cNvPr id="10" name="Kuva 9" descr="Kuva, joka sisältää kohteen teksti, juliste, Ihmisen kasvot, taide&#10;&#10;Tekoälyn generoima sisältö voi olla virheellistä.">
            <a:extLst>
              <a:ext uri="{FF2B5EF4-FFF2-40B4-BE49-F238E27FC236}">
                <a16:creationId xmlns:a16="http://schemas.microsoft.com/office/drawing/2014/main" id="{6E534C11-35A8-479D-C856-41E5BD80BF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182" y="3052138"/>
            <a:ext cx="1989452" cy="298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6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015A3E-86CF-1010-1B0D-89ABCE5D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8972"/>
            <a:ext cx="3859397" cy="1328057"/>
          </a:xfrm>
        </p:spPr>
        <p:txBody>
          <a:bodyPr/>
          <a:lstStyle/>
          <a:p>
            <a:r>
              <a:rPr lang="fi-FI"/>
              <a:t>JP Koskisen Kuura-sarja</a:t>
            </a:r>
            <a:endParaRPr lang="fi-FI" dirty="0"/>
          </a:p>
        </p:txBody>
      </p:sp>
      <p:pic>
        <p:nvPicPr>
          <p:cNvPr id="6" name="Sisällön paikkamerkki 5" descr="Kuva, joka sisältää kohteen teksti, Fontti, Julkaisu, kirja&#10;&#10;Tekoälyn generoima sisältö voi olla virheellistä.">
            <a:extLst>
              <a:ext uri="{FF2B5EF4-FFF2-40B4-BE49-F238E27FC236}">
                <a16:creationId xmlns:a16="http://schemas.microsoft.com/office/drawing/2014/main" id="{5FE234C0-A433-002A-25B7-5C3C7AC4B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664" y="-78059"/>
            <a:ext cx="6858000" cy="6858000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10D65A-C6A2-D8C0-5BDB-22D099B77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1959429"/>
            <a:ext cx="3859397" cy="423956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Suomalaisen siirtolaisperheen tarina historian pyörteissä 1860-luvulta 1960-luvulle Amerikan intiaanisodista Neuvostoliiton avaruusohjelmaan.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Haukansilmä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Ukkoslintu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Tulisiipi</a:t>
            </a:r>
          </a:p>
        </p:txBody>
      </p:sp>
      <p:pic>
        <p:nvPicPr>
          <p:cNvPr id="8" name="Kuva 7" descr="Kuva, joka sisältää kohteen teksti, juliste, lippu, graafinen suunnittelu&#10;&#10;Tekoälyn generoima sisältö voi olla virheellistä.">
            <a:extLst>
              <a:ext uri="{FF2B5EF4-FFF2-40B4-BE49-F238E27FC236}">
                <a16:creationId xmlns:a16="http://schemas.microsoft.com/office/drawing/2014/main" id="{FD429454-58FC-7ADB-2075-2CFED316C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95" y="0"/>
            <a:ext cx="4740593" cy="6858000"/>
          </a:xfrm>
          <a:prstGeom prst="rect">
            <a:avLst/>
          </a:prstGeom>
        </p:spPr>
      </p:pic>
      <p:sp>
        <p:nvSpPr>
          <p:cNvPr id="9" name="Suorakulmio: Vastakkaiset kulmat pyöristetty 8">
            <a:extLst>
              <a:ext uri="{FF2B5EF4-FFF2-40B4-BE49-F238E27FC236}">
                <a16:creationId xmlns:a16="http://schemas.microsoft.com/office/drawing/2014/main" id="{5EF6856B-26A7-B79B-CD0D-31EF6426A5C8}"/>
              </a:ext>
            </a:extLst>
          </p:cNvPr>
          <p:cNvSpPr/>
          <p:nvPr/>
        </p:nvSpPr>
        <p:spPr>
          <a:xfrm>
            <a:off x="3470773" y="5655079"/>
            <a:ext cx="2997110" cy="108783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Suursarja</a:t>
            </a:r>
          </a:p>
        </p:txBody>
      </p:sp>
    </p:spTree>
    <p:extLst>
      <p:ext uri="{BB962C8B-B14F-4D97-AF65-F5344CB8AC3E}">
        <p14:creationId xmlns:p14="http://schemas.microsoft.com/office/powerpoint/2010/main" val="20704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D906EB-0FAA-78E8-98CD-7B10CF2AE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11629"/>
            <a:ext cx="3859397" cy="2002972"/>
          </a:xfrm>
        </p:spPr>
        <p:txBody>
          <a:bodyPr>
            <a:normAutofit/>
          </a:bodyPr>
          <a:lstStyle/>
          <a:p>
            <a:r>
              <a:rPr lang="fi-FI" dirty="0"/>
              <a:t>Ville-Juhani Sutisen Uusi maailma -sarja</a:t>
            </a:r>
          </a:p>
        </p:txBody>
      </p:sp>
      <p:pic>
        <p:nvPicPr>
          <p:cNvPr id="6" name="Sisällön paikkamerkki 5" descr="Kuva, joka sisältää kohteen piirros, teksti, maalaus, talvi&#10;&#10;Tekoälyn generoima sisältö voi olla virheellistä.">
            <a:extLst>
              <a:ext uri="{FF2B5EF4-FFF2-40B4-BE49-F238E27FC236}">
                <a16:creationId xmlns:a16="http://schemas.microsoft.com/office/drawing/2014/main" id="{F706ED1C-EC43-6038-6A9D-3F9B1E4A33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028" y="511629"/>
            <a:ext cx="3748356" cy="5553120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4EF10E9-6F59-AB0B-86B2-29624E45C1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623457"/>
            <a:ext cx="3859397" cy="357553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Uusi maailma -sarjasta pitäisi tulla trilogia.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Paratiisista</a:t>
            </a:r>
            <a:r>
              <a:rPr lang="fi-FI" sz="2000" dirty="0">
                <a:latin typeface="Abadi" panose="020B0604020104020204" pitchFamily="34" charset="0"/>
              </a:rPr>
              <a:t> ilmestyi v. 2024, eikä jatkosta vielä tietoa.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Suomalaiset kokevat kovia ensin Ruotsissa ja sitten Ruotsin siirtokunnassa Pohjois-Amerikassa. </a:t>
            </a:r>
          </a:p>
        </p:txBody>
      </p:sp>
      <p:sp>
        <p:nvSpPr>
          <p:cNvPr id="7" name="Suorakulmio: Vastakkaiset kulmat pyöristetty 6">
            <a:extLst>
              <a:ext uri="{FF2B5EF4-FFF2-40B4-BE49-F238E27FC236}">
                <a16:creationId xmlns:a16="http://schemas.microsoft.com/office/drawing/2014/main" id="{393B5DFD-89E2-9425-89CA-7754F3E63F5F}"/>
              </a:ext>
            </a:extLst>
          </p:cNvPr>
          <p:cNvSpPr/>
          <p:nvPr/>
        </p:nvSpPr>
        <p:spPr>
          <a:xfrm>
            <a:off x="5693229" y="5661977"/>
            <a:ext cx="2329543" cy="805543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Kunnianhimoinen</a:t>
            </a:r>
          </a:p>
        </p:txBody>
      </p:sp>
    </p:spTree>
    <p:extLst>
      <p:ext uri="{BB962C8B-B14F-4D97-AF65-F5344CB8AC3E}">
        <p14:creationId xmlns:p14="http://schemas.microsoft.com/office/powerpoint/2010/main" val="277975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FEE58F2-E296-13A9-2942-C06080D4F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60088"/>
            <a:ext cx="11551920" cy="73587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/>
              <a:t>R. M. </a:t>
            </a:r>
            <a:r>
              <a:rPr lang="en-US" sz="3100" dirty="0" err="1"/>
              <a:t>Rosenbergin</a:t>
            </a:r>
            <a:r>
              <a:rPr lang="en-US" sz="3100" dirty="0"/>
              <a:t> </a:t>
            </a:r>
            <a:r>
              <a:rPr lang="en-US" sz="3100" dirty="0" err="1"/>
              <a:t>Hakoisten</a:t>
            </a:r>
            <a:r>
              <a:rPr lang="en-US" sz="3100" dirty="0"/>
              <a:t> </a:t>
            </a:r>
            <a:r>
              <a:rPr lang="en-US" sz="3100" dirty="0" err="1"/>
              <a:t>naiset</a:t>
            </a:r>
            <a:r>
              <a:rPr lang="en-US" sz="3100" dirty="0"/>
              <a:t> -</a:t>
            </a:r>
            <a:r>
              <a:rPr lang="en-US" sz="3100" dirty="0" err="1"/>
              <a:t>sarja</a:t>
            </a:r>
            <a:endParaRPr lang="en-US" sz="31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130CBB7-4979-FF4A-1BED-023871C58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Sisällön paikkamerkki 5" descr="Kuva, joka sisältää kohteen teksti, taide, juliste, Ihmisen kasvot&#10;&#10;Tekoälyn generoima sisältö voi olla virheellistä.">
            <a:extLst>
              <a:ext uri="{FF2B5EF4-FFF2-40B4-BE49-F238E27FC236}">
                <a16:creationId xmlns:a16="http://schemas.microsoft.com/office/drawing/2014/main" id="{C3A0B85C-91DD-9A86-686F-68BA540636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74" y="1591090"/>
            <a:ext cx="2687154" cy="4235909"/>
          </a:xfrm>
          <a:prstGeom prst="rect">
            <a:avLst/>
          </a:prstGeom>
        </p:spPr>
      </p:pic>
      <p:pic>
        <p:nvPicPr>
          <p:cNvPr id="8" name="Kuva 7" descr="Kuva, joka sisältää kohteen teksti, Ihmisen kasvot, kirja, juliste&#10;&#10;Tekoälyn generoima sisältö voi olla virheellistä.">
            <a:extLst>
              <a:ext uri="{FF2B5EF4-FFF2-40B4-BE49-F238E27FC236}">
                <a16:creationId xmlns:a16="http://schemas.microsoft.com/office/drawing/2014/main" id="{2921840A-1D7F-7859-C4BE-6CFDF5175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676" y="1591090"/>
            <a:ext cx="2679690" cy="4224144"/>
          </a:xfrm>
          <a:prstGeom prst="rect">
            <a:avLst/>
          </a:prstGeo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8CD97BF-99BF-0160-7D6F-213F2B2C7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81337" y="2198914"/>
            <a:ext cx="4650692" cy="40989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badi" panose="020B0604020104020204" pitchFamily="34" charset="0"/>
              </a:rPr>
              <a:t>Itsenäisiä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teoksia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yhdistää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miljöö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eli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Hämeen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Hakoisten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kartano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jossa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romaanien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sankarittaret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ovat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oikeastikin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eläneet</a:t>
            </a:r>
            <a:endParaRPr lang="en-US" sz="2000" dirty="0"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badi" panose="020B0604020104020204" pitchFamily="34" charset="0"/>
              </a:rPr>
              <a:t>Kyseessä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siis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biofiktiivinen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sarja</a:t>
            </a:r>
            <a:endParaRPr lang="en-US" sz="2000" dirty="0"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badi" panose="020B0604020104020204" pitchFamily="34" charset="0"/>
              </a:rPr>
              <a:t>Kirjailija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itse</a:t>
            </a:r>
            <a:r>
              <a:rPr lang="en-US" sz="2000" dirty="0">
                <a:latin typeface="Abadi" panose="020B0604020104020204" pitchFamily="34" charset="0"/>
              </a:rPr>
              <a:t> on </a:t>
            </a:r>
            <a:r>
              <a:rPr lang="en-US" sz="2000" dirty="0" err="1">
                <a:latin typeface="Abadi" panose="020B0604020104020204" pitchFamily="34" charset="0"/>
              </a:rPr>
              <a:t>nykyään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Hakoisten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kartanon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rouva</a:t>
            </a:r>
            <a:endParaRPr lang="en-US" sz="2000" dirty="0">
              <a:latin typeface="Abadi" panose="020B0604020104020204" pitchFamily="34" charset="0"/>
            </a:endParaRPr>
          </a:p>
          <a:p>
            <a:r>
              <a:rPr lang="en-US" sz="2000" i="1" dirty="0" err="1">
                <a:latin typeface="Abadi" panose="020B0604020104020204" pitchFamily="34" charset="0"/>
              </a:rPr>
              <a:t>Hakoisten</a:t>
            </a:r>
            <a:r>
              <a:rPr lang="en-US" sz="2000" i="1" dirty="0">
                <a:latin typeface="Abadi" panose="020B0604020104020204" pitchFamily="34" charset="0"/>
              </a:rPr>
              <a:t> Anna</a:t>
            </a:r>
            <a:br>
              <a:rPr lang="en-US" sz="2000" i="1" dirty="0">
                <a:latin typeface="Abadi" panose="020B0604020104020204" pitchFamily="34" charset="0"/>
              </a:rPr>
            </a:br>
            <a:r>
              <a:rPr lang="en-US" sz="2000" i="1" dirty="0" err="1">
                <a:latin typeface="Abadi" panose="020B0604020104020204" pitchFamily="34" charset="0"/>
              </a:rPr>
              <a:t>Vapaaherratar</a:t>
            </a:r>
            <a:br>
              <a:rPr lang="en-US" sz="2000" dirty="0">
                <a:latin typeface="Abadi" panose="020B0604020104020204" pitchFamily="34" charset="0"/>
              </a:rPr>
            </a:br>
            <a:r>
              <a:rPr lang="en-US" sz="2000" i="1" dirty="0">
                <a:latin typeface="Abadi" panose="020B0604020104020204" pitchFamily="34" charset="0"/>
              </a:rPr>
              <a:t>Amelie</a:t>
            </a:r>
            <a:r>
              <a:rPr lang="en-US" sz="2000" dirty="0">
                <a:latin typeface="Abadi" panose="020B0604020104020204" pitchFamily="34" charset="0"/>
              </a:rPr>
              <a:t> (</a:t>
            </a:r>
            <a:r>
              <a:rPr lang="en-US" sz="2000" dirty="0" err="1">
                <a:latin typeface="Abadi" panose="020B0604020104020204" pitchFamily="34" charset="0"/>
              </a:rPr>
              <a:t>ilmestyy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elokuussa</a:t>
            </a:r>
            <a:r>
              <a:rPr lang="en-US" sz="2000" dirty="0">
                <a:latin typeface="Abadi" panose="020B0604020104020204" pitchFamily="34" charset="0"/>
              </a:rPr>
              <a:t> 2025)</a:t>
            </a:r>
          </a:p>
        </p:txBody>
      </p:sp>
      <p:sp>
        <p:nvSpPr>
          <p:cNvPr id="9" name="Suorakulmio: Vastakkaiset kulmat pyöristetty 8">
            <a:extLst>
              <a:ext uri="{FF2B5EF4-FFF2-40B4-BE49-F238E27FC236}">
                <a16:creationId xmlns:a16="http://schemas.microsoft.com/office/drawing/2014/main" id="{92806BE9-9A72-63AA-59F6-C490AA52638D}"/>
              </a:ext>
            </a:extLst>
          </p:cNvPr>
          <p:cNvSpPr/>
          <p:nvPr/>
        </p:nvSpPr>
        <p:spPr>
          <a:xfrm>
            <a:off x="2656114" y="6063343"/>
            <a:ext cx="3592286" cy="63137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Kartanoromantiikkaa </a:t>
            </a:r>
          </a:p>
          <a:p>
            <a:pPr algn="ctr"/>
            <a:r>
              <a:rPr lang="fi-FI" sz="2000" dirty="0">
                <a:latin typeface="Abadi" panose="020B0604020104020204" pitchFamily="34" charset="0"/>
              </a:rPr>
              <a:t>ja -realismia</a:t>
            </a:r>
          </a:p>
        </p:txBody>
      </p:sp>
    </p:spTree>
    <p:extLst>
      <p:ext uri="{BB962C8B-B14F-4D97-AF65-F5344CB8AC3E}">
        <p14:creationId xmlns:p14="http://schemas.microsoft.com/office/powerpoint/2010/main" val="325952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E4BAB5-B16D-AFDF-11AB-F60EF0C83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Ulkomaisia sarjoja</a:t>
            </a:r>
          </a:p>
        </p:txBody>
      </p:sp>
      <p:pic>
        <p:nvPicPr>
          <p:cNvPr id="5" name="Sisällön paikkamerkki 4" descr="Kuva, joka sisältää kohteen teksti, juliste, graafinen suunnittelu, Grafiikka&#10;&#10;Tekoälyn generoima sisältö voi olla virheellistä.">
            <a:extLst>
              <a:ext uri="{FF2B5EF4-FFF2-40B4-BE49-F238E27FC236}">
                <a16:creationId xmlns:a16="http://schemas.microsoft.com/office/drawing/2014/main" id="{FE528536-4F08-717A-54C5-E788F7FA79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24" y="0"/>
            <a:ext cx="3009224" cy="4738935"/>
          </a:xfrm>
        </p:spPr>
      </p:pic>
      <p:pic>
        <p:nvPicPr>
          <p:cNvPr id="7" name="Kuva 6" descr="Kuva, joka sisältää kohteen teksti, käsiala, postiin liittyvä&#10;&#10;Tekoälyn generoima sisältö voi olla virheellistä.">
            <a:extLst>
              <a:ext uri="{FF2B5EF4-FFF2-40B4-BE49-F238E27FC236}">
                <a16:creationId xmlns:a16="http://schemas.microsoft.com/office/drawing/2014/main" id="{5CF77807-719E-DCFB-69FF-EDB92C011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513" y="2715951"/>
            <a:ext cx="2898723" cy="4616066"/>
          </a:xfrm>
          <a:prstGeom prst="rect">
            <a:avLst/>
          </a:prstGeom>
        </p:spPr>
      </p:pic>
      <p:pic>
        <p:nvPicPr>
          <p:cNvPr id="4" name="Kuva 3" descr="Kuva, joka sisältää kohteen teksti, kirja, Kirjan kansi, Fontti&#10;&#10;Tekoälyn generoima sisältö voi olla virheellistä.">
            <a:extLst>
              <a:ext uri="{FF2B5EF4-FFF2-40B4-BE49-F238E27FC236}">
                <a16:creationId xmlns:a16="http://schemas.microsoft.com/office/drawing/2014/main" id="{623C8243-DEBF-9C57-223C-A7E9E4937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470" y="3317649"/>
            <a:ext cx="3412671" cy="3412671"/>
          </a:xfrm>
          <a:prstGeom prst="rect">
            <a:avLst/>
          </a:prstGeom>
        </p:spPr>
      </p:pic>
      <p:pic>
        <p:nvPicPr>
          <p:cNvPr id="8" name="Kuva 7" descr="Kuva, joka sisältää kohteen teksti, kirja, juliste, Fontti&#10;&#10;Tekoälyn generoima sisältö voi olla virheellistä.">
            <a:extLst>
              <a:ext uri="{FF2B5EF4-FFF2-40B4-BE49-F238E27FC236}">
                <a16:creationId xmlns:a16="http://schemas.microsoft.com/office/drawing/2014/main" id="{D46FF829-D680-C98F-6E04-CA2E8FBD6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236" y="940158"/>
            <a:ext cx="3705853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08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DB3CAA-2AF7-713F-867A-5145189B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457201"/>
            <a:ext cx="3859397" cy="1295399"/>
          </a:xfrm>
        </p:spPr>
        <p:txBody>
          <a:bodyPr/>
          <a:lstStyle/>
          <a:p>
            <a:r>
              <a:rPr lang="fi-FI" dirty="0" err="1"/>
              <a:t>Elodie</a:t>
            </a:r>
            <a:r>
              <a:rPr lang="fi-FI" dirty="0"/>
              <a:t> </a:t>
            </a:r>
            <a:r>
              <a:rPr lang="fi-FI" dirty="0" err="1"/>
              <a:t>Harperin</a:t>
            </a:r>
            <a:r>
              <a:rPr lang="fi-FI" dirty="0"/>
              <a:t> Sudenluola-sarja </a:t>
            </a:r>
          </a:p>
        </p:txBody>
      </p:sp>
      <p:pic>
        <p:nvPicPr>
          <p:cNvPr id="12" name="Sisällön paikkamerkki 11" descr="Kuva, joka sisältää kohteen teksti, juliste, graafinen suunnittelu, Grafiikka&#10;&#10;Tekoälyn generoima sisältö voi olla virheellistä.">
            <a:extLst>
              <a:ext uri="{FF2B5EF4-FFF2-40B4-BE49-F238E27FC236}">
                <a16:creationId xmlns:a16="http://schemas.microsoft.com/office/drawing/2014/main" id="{8FA921C9-00E4-B723-413C-F3C0F0E8D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721" y="97973"/>
            <a:ext cx="3096768" cy="4876800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90E30EC-B96D-5AAF-5B0C-CBC456AA3E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118732"/>
            <a:ext cx="3859397" cy="4080262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Antiikin ajan Pompejiin sijoittuva sarja, jossa kerrotaan orjiksi päätyneistä naisista. Heidän kohtalonsa on palvella isännän bordellissa.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Melko lohdutonta mutta toisaalta mielenkiintoista kuvausta antiikin ajasta. </a:t>
            </a:r>
          </a:p>
          <a:p>
            <a:r>
              <a:rPr lang="fi-FI" sz="2000" i="1" dirty="0">
                <a:latin typeface="Abadi" panose="020B0604020104020204" pitchFamily="34" charset="0"/>
              </a:rPr>
              <a:t>Sudenluola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Kultaisen oven talo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Fortunan temppeli</a:t>
            </a:r>
          </a:p>
        </p:txBody>
      </p:sp>
      <p:pic>
        <p:nvPicPr>
          <p:cNvPr id="14" name="Kuva 13" descr="Kuva, joka sisältää kohteen teksti, juliste, graafinen suunnittelu, Grafiikka&#10;&#10;Tekoälyn generoima sisältö voi olla virheellistä.">
            <a:extLst>
              <a:ext uri="{FF2B5EF4-FFF2-40B4-BE49-F238E27FC236}">
                <a16:creationId xmlns:a16="http://schemas.microsoft.com/office/drawing/2014/main" id="{6BD28E44-A5B0-23D4-BF43-282FC35B5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212" y="990600"/>
            <a:ext cx="3011424" cy="4876800"/>
          </a:xfrm>
          <a:prstGeom prst="rect">
            <a:avLst/>
          </a:prstGeom>
        </p:spPr>
      </p:pic>
      <p:pic>
        <p:nvPicPr>
          <p:cNvPr id="16" name="Kuva 15" descr="Kuva, joka sisältää kohteen teksti, juliste, graafinen suunnittelu, Fontti&#10;&#10;Tekoälyn generoima sisältö voi olla virheellistä.">
            <a:extLst>
              <a:ext uri="{FF2B5EF4-FFF2-40B4-BE49-F238E27FC236}">
                <a16:creationId xmlns:a16="http://schemas.microsoft.com/office/drawing/2014/main" id="{A40B9DEB-7298-6085-54CE-3A4DB5BB6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328" y="2024721"/>
            <a:ext cx="3090672" cy="4876800"/>
          </a:xfrm>
          <a:prstGeom prst="rect">
            <a:avLst/>
          </a:prstGeom>
        </p:spPr>
      </p:pic>
      <p:sp>
        <p:nvSpPr>
          <p:cNvPr id="3" name="Suorakulmio: Vastakkaiset kulmat pyöristetty 2">
            <a:extLst>
              <a:ext uri="{FF2B5EF4-FFF2-40B4-BE49-F238E27FC236}">
                <a16:creationId xmlns:a16="http://schemas.microsoft.com/office/drawing/2014/main" id="{5D98E037-22D5-8A7C-AFC4-CD9DA2071C5F}"/>
              </a:ext>
            </a:extLst>
          </p:cNvPr>
          <p:cNvSpPr/>
          <p:nvPr/>
        </p:nvSpPr>
        <p:spPr>
          <a:xfrm>
            <a:off x="5094514" y="5965371"/>
            <a:ext cx="3090672" cy="794656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Kylmähermoisille</a:t>
            </a:r>
          </a:p>
        </p:txBody>
      </p:sp>
    </p:spTree>
    <p:extLst>
      <p:ext uri="{BB962C8B-B14F-4D97-AF65-F5344CB8AC3E}">
        <p14:creationId xmlns:p14="http://schemas.microsoft.com/office/powerpoint/2010/main" val="13866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50EC46-A089-17DE-72E6-8A66AB211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68086"/>
            <a:ext cx="4639491" cy="2355237"/>
          </a:xfrm>
        </p:spPr>
        <p:txBody>
          <a:bodyPr>
            <a:normAutofit/>
          </a:bodyPr>
          <a:lstStyle/>
          <a:p>
            <a:r>
              <a:rPr lang="fi-FI" dirty="0"/>
              <a:t>Ruth Kvarnström-Jonesin Tukholman helmet -sarja </a:t>
            </a:r>
          </a:p>
        </p:txBody>
      </p:sp>
      <p:pic>
        <p:nvPicPr>
          <p:cNvPr id="6" name="Sisällön paikkamerkki 5" descr="Kuva, joka sisältää kohteen teksti, kirja, huonekalu, sisä-&#10;&#10;Tekoälyn generoima sisältö voi olla virheellistä.">
            <a:extLst>
              <a:ext uri="{FF2B5EF4-FFF2-40B4-BE49-F238E27FC236}">
                <a16:creationId xmlns:a16="http://schemas.microsoft.com/office/drawing/2014/main" id="{D7886C23-96A5-1FCD-172D-76F252FDC2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419" y="0"/>
            <a:ext cx="5143500" cy="6858000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8BEEED-B6DD-1BEF-5030-0552C27E1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340429"/>
            <a:ext cx="3859397" cy="385856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Ruotsissa ilmeisen suosittu sarja.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Biofiktiivinen tarina rouva </a:t>
            </a:r>
            <a:r>
              <a:rPr lang="fi-FI" sz="2000" dirty="0" err="1">
                <a:latin typeface="Abadi" panose="020B0604020104020204" pitchFamily="34" charset="0"/>
              </a:rPr>
              <a:t>Wilhelmina</a:t>
            </a:r>
            <a:r>
              <a:rPr lang="fi-FI" sz="2000" dirty="0">
                <a:latin typeface="Abadi" panose="020B0604020104020204" pitchFamily="34" charset="0"/>
              </a:rPr>
              <a:t> </a:t>
            </a:r>
            <a:r>
              <a:rPr lang="fi-FI" sz="2000" dirty="0" err="1">
                <a:latin typeface="Abadi" panose="020B0604020104020204" pitchFamily="34" charset="0"/>
              </a:rPr>
              <a:t>Skoghista</a:t>
            </a:r>
            <a:r>
              <a:rPr lang="fi-FI" sz="2000" dirty="0">
                <a:latin typeface="Abadi" panose="020B0604020104020204" pitchFamily="34" charset="0"/>
              </a:rPr>
              <a:t>, joka pelasti Tukholman Grand Hotelin 1900-luvun alussa.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Grand Hotelin upeat naiset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 err="1">
                <a:latin typeface="Abadi" panose="020B0604020104020204" pitchFamily="34" charset="0"/>
              </a:rPr>
              <a:t>Väninnorna</a:t>
            </a:r>
            <a:r>
              <a:rPr lang="fi-FI" sz="2000" i="1" dirty="0">
                <a:latin typeface="Abadi" panose="020B0604020104020204" pitchFamily="34" charset="0"/>
              </a:rPr>
              <a:t> </a:t>
            </a:r>
            <a:r>
              <a:rPr lang="fi-FI" sz="2000" i="1" dirty="0" err="1">
                <a:latin typeface="Abadi" panose="020B0604020104020204" pitchFamily="34" charset="0"/>
              </a:rPr>
              <a:t>på</a:t>
            </a:r>
            <a:r>
              <a:rPr lang="fi-FI" sz="2000" i="1" dirty="0">
                <a:latin typeface="Abadi" panose="020B0604020104020204" pitchFamily="34" charset="0"/>
              </a:rPr>
              <a:t> </a:t>
            </a:r>
            <a:r>
              <a:rPr lang="fi-FI" sz="2000" i="1" dirty="0" err="1">
                <a:latin typeface="Abadi" panose="020B0604020104020204" pitchFamily="34" charset="0"/>
              </a:rPr>
              <a:t>Nordiska</a:t>
            </a:r>
            <a:r>
              <a:rPr lang="fi-FI" sz="2000" i="1" dirty="0">
                <a:latin typeface="Abadi" panose="020B0604020104020204" pitchFamily="34" charset="0"/>
              </a:rPr>
              <a:t> </a:t>
            </a:r>
            <a:r>
              <a:rPr lang="fi-FI" sz="2000" i="1" dirty="0" err="1">
                <a:latin typeface="Abadi" panose="020B0604020104020204" pitchFamily="34" charset="0"/>
              </a:rPr>
              <a:t>Kompaniet</a:t>
            </a:r>
            <a:r>
              <a:rPr lang="fi-FI" sz="2000" i="1" dirty="0">
                <a:latin typeface="Abadi" panose="020B0604020104020204" pitchFamily="34" charset="0"/>
              </a:rPr>
              <a:t> </a:t>
            </a:r>
            <a:r>
              <a:rPr lang="fi-FI" sz="2000" dirty="0">
                <a:latin typeface="Abadi" panose="020B0604020104020204" pitchFamily="34" charset="0"/>
              </a:rPr>
              <a:t>(osa 2)</a:t>
            </a:r>
          </a:p>
        </p:txBody>
      </p:sp>
      <p:sp>
        <p:nvSpPr>
          <p:cNvPr id="3" name="Suorakulmio: Vastakkaiset kulmat pyöristetty 2">
            <a:extLst>
              <a:ext uri="{FF2B5EF4-FFF2-40B4-BE49-F238E27FC236}">
                <a16:creationId xmlns:a16="http://schemas.microsoft.com/office/drawing/2014/main" id="{2DC45FA8-73FD-C9FD-0BA7-8C4EF589EFFF}"/>
              </a:ext>
            </a:extLst>
          </p:cNvPr>
          <p:cNvSpPr/>
          <p:nvPr/>
        </p:nvSpPr>
        <p:spPr>
          <a:xfrm>
            <a:off x="4288971" y="5910943"/>
            <a:ext cx="3265715" cy="838200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Matkakuumevaroitus</a:t>
            </a:r>
          </a:p>
        </p:txBody>
      </p:sp>
    </p:spTree>
    <p:extLst>
      <p:ext uri="{BB962C8B-B14F-4D97-AF65-F5344CB8AC3E}">
        <p14:creationId xmlns:p14="http://schemas.microsoft.com/office/powerpoint/2010/main" val="277435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A640E6-C546-E524-78E4-A271AEC46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3859397" cy="2366123"/>
          </a:xfrm>
        </p:spPr>
        <p:txBody>
          <a:bodyPr/>
          <a:lstStyle/>
          <a:p>
            <a:r>
              <a:rPr lang="fi-FI" dirty="0"/>
              <a:t>Niklas </a:t>
            </a:r>
            <a:r>
              <a:rPr lang="fi-FI" dirty="0" err="1"/>
              <a:t>Natt</a:t>
            </a:r>
            <a:r>
              <a:rPr lang="fi-FI" dirty="0"/>
              <a:t> </a:t>
            </a:r>
            <a:r>
              <a:rPr lang="fi-FI" dirty="0" err="1"/>
              <a:t>och</a:t>
            </a:r>
            <a:r>
              <a:rPr lang="fi-FI" dirty="0"/>
              <a:t> Dagin Tukholma-trilogia</a:t>
            </a:r>
          </a:p>
        </p:txBody>
      </p:sp>
      <p:pic>
        <p:nvPicPr>
          <p:cNvPr id="6" name="Sisällön paikkamerkki 5" descr="Kuva, joka sisältää kohteen teksti, käsiala, kirje, juliste&#10;&#10;Tekoälyn generoima sisältö voi olla virheellistä.">
            <a:extLst>
              <a:ext uri="{FF2B5EF4-FFF2-40B4-BE49-F238E27FC236}">
                <a16:creationId xmlns:a16="http://schemas.microsoft.com/office/drawing/2014/main" id="{8C4562D5-3003-053E-6CFD-D042995711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877" y="-5455"/>
            <a:ext cx="4024311" cy="4024311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C7DD707-8AA3-1C95-33DC-54A6DC475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Ruotsin historian sekaviin 1790-luvun vuosiin sijoittuva inhorealistinen (rikos)romaanisarja.</a:t>
            </a:r>
          </a:p>
          <a:p>
            <a:r>
              <a:rPr lang="fi-FI" sz="2000" i="1" dirty="0">
                <a:latin typeface="Abadi" panose="020B0604020104020204" pitchFamily="34" charset="0"/>
              </a:rPr>
              <a:t>1793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1794 – Elävien haudasta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1795 – Petojen naamiaiset</a:t>
            </a:r>
          </a:p>
        </p:txBody>
      </p:sp>
      <p:pic>
        <p:nvPicPr>
          <p:cNvPr id="8" name="Kuva 7" descr="Kuva, joka sisältää kohteen teksti, ympyrä, Fontti, kirja&#10;&#10;Tekoälyn generoima sisältö voi olla virheellistä.">
            <a:extLst>
              <a:ext uri="{FF2B5EF4-FFF2-40B4-BE49-F238E27FC236}">
                <a16:creationId xmlns:a16="http://schemas.microsoft.com/office/drawing/2014/main" id="{D8098C19-4E9C-6A0D-C37F-059F674FD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0" y="705218"/>
            <a:ext cx="3771900" cy="3771900"/>
          </a:xfrm>
          <a:prstGeom prst="rect">
            <a:avLst/>
          </a:prstGeom>
        </p:spPr>
      </p:pic>
      <p:pic>
        <p:nvPicPr>
          <p:cNvPr id="10" name="Kuva 9" descr="Kuva, joka sisältää kohteen teksti, juliste, kirja, graafinen suunnittelu&#10;&#10;Tekoälyn generoima sisältö voi olla virheellistä.">
            <a:extLst>
              <a:ext uri="{FF2B5EF4-FFF2-40B4-BE49-F238E27FC236}">
                <a16:creationId xmlns:a16="http://schemas.microsoft.com/office/drawing/2014/main" id="{A6E96B21-8307-1DC0-4447-85B25EBE3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641271"/>
            <a:ext cx="3216729" cy="3216729"/>
          </a:xfrm>
          <a:prstGeom prst="rect">
            <a:avLst/>
          </a:prstGeom>
        </p:spPr>
      </p:pic>
      <p:sp>
        <p:nvSpPr>
          <p:cNvPr id="11" name="Suorakulmio: Vastakkaiset kulmat pyöristetty 10">
            <a:extLst>
              <a:ext uri="{FF2B5EF4-FFF2-40B4-BE49-F238E27FC236}">
                <a16:creationId xmlns:a16="http://schemas.microsoft.com/office/drawing/2014/main" id="{2DB70E41-9003-EB65-F016-A21EF86770D8}"/>
              </a:ext>
            </a:extLst>
          </p:cNvPr>
          <p:cNvSpPr/>
          <p:nvPr/>
        </p:nvSpPr>
        <p:spPr>
          <a:xfrm>
            <a:off x="9699171" y="5138056"/>
            <a:ext cx="2376933" cy="1295400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Vahvahermoisille </a:t>
            </a:r>
          </a:p>
          <a:p>
            <a:pPr algn="ctr"/>
            <a:r>
              <a:rPr lang="fi-FI" sz="2000" dirty="0">
                <a:latin typeface="Abadi" panose="020B0604020104020204" pitchFamily="34" charset="0"/>
              </a:rPr>
              <a:t>ja -vatsaisille</a:t>
            </a:r>
          </a:p>
        </p:txBody>
      </p:sp>
    </p:spTree>
    <p:extLst>
      <p:ext uri="{BB962C8B-B14F-4D97-AF65-F5344CB8AC3E}">
        <p14:creationId xmlns:p14="http://schemas.microsoft.com/office/powerpoint/2010/main" val="116610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10B178-A0FA-27B4-5096-A6C3EE50D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68086"/>
            <a:ext cx="3859397" cy="2355237"/>
          </a:xfrm>
        </p:spPr>
        <p:txBody>
          <a:bodyPr>
            <a:normAutofit/>
          </a:bodyPr>
          <a:lstStyle/>
          <a:p>
            <a:r>
              <a:rPr lang="fi-FI" dirty="0"/>
              <a:t>Niklas </a:t>
            </a:r>
            <a:r>
              <a:rPr lang="fi-FI" dirty="0" err="1"/>
              <a:t>Natt</a:t>
            </a:r>
            <a:r>
              <a:rPr lang="fi-FI" dirty="0"/>
              <a:t> </a:t>
            </a:r>
            <a:r>
              <a:rPr lang="fi-FI" dirty="0" err="1"/>
              <a:t>och</a:t>
            </a:r>
            <a:r>
              <a:rPr lang="fi-FI" dirty="0"/>
              <a:t> Dagin uusi sarja alkaa</a:t>
            </a:r>
          </a:p>
        </p:txBody>
      </p:sp>
      <p:pic>
        <p:nvPicPr>
          <p:cNvPr id="6" name="Sisällön paikkamerkki 5" descr="Kuva, joka sisältää kohteen teksti, kirja, juliste, Fontti&#10;&#10;Tekoälyn generoima sisältö voi olla virheellistä.">
            <a:extLst>
              <a:ext uri="{FF2B5EF4-FFF2-40B4-BE49-F238E27FC236}">
                <a16:creationId xmlns:a16="http://schemas.microsoft.com/office/drawing/2014/main" id="{D6C4AD27-CEC0-AD7D-BF94-8787A77EE4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973" y="468085"/>
            <a:ext cx="4026398" cy="5960957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3536CA8-CF9E-0113-5044-50ACAE549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590800"/>
            <a:ext cx="4933406" cy="360819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Alkuvuodesta ilmestynyt uuden sarjan aloitusosa </a:t>
            </a:r>
            <a:r>
              <a:rPr lang="fi-FI" sz="2000" i="1" dirty="0">
                <a:latin typeface="Abadi" panose="020B0604020104020204" pitchFamily="34" charset="0"/>
              </a:rPr>
              <a:t>Toiveet ja kohtalo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1400-luvun Ruotsi Kalmarin unionin loppuaikoina, valtataisteluja ja juonitteluja.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Trillerimäinen. </a:t>
            </a:r>
          </a:p>
        </p:txBody>
      </p:sp>
    </p:spTree>
    <p:extLst>
      <p:ext uri="{BB962C8B-B14F-4D97-AF65-F5344CB8AC3E}">
        <p14:creationId xmlns:p14="http://schemas.microsoft.com/office/powerpoint/2010/main" val="100617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C566E9-5D54-E441-22E7-BFD1BCCB4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35430"/>
            <a:ext cx="3859397" cy="1404256"/>
          </a:xfrm>
        </p:spPr>
        <p:txBody>
          <a:bodyPr/>
          <a:lstStyle/>
          <a:p>
            <a:r>
              <a:rPr lang="fi-FI" dirty="0"/>
              <a:t>Ken </a:t>
            </a:r>
            <a:r>
              <a:rPr lang="fi-FI" dirty="0" err="1"/>
              <a:t>Follettin</a:t>
            </a:r>
            <a:r>
              <a:rPr lang="fi-FI" dirty="0"/>
              <a:t> </a:t>
            </a:r>
            <a:r>
              <a:rPr lang="fi-FI" dirty="0" err="1"/>
              <a:t>Kingsbridge</a:t>
            </a:r>
            <a:r>
              <a:rPr lang="fi-FI" dirty="0"/>
              <a:t>-sarja</a:t>
            </a:r>
          </a:p>
        </p:txBody>
      </p:sp>
      <p:pic>
        <p:nvPicPr>
          <p:cNvPr id="6" name="Sisällön paikkamerkki 5" descr="Kuva, joka sisältää kohteen teksti, kirja, Kirjan kansi, Fontti&#10;&#10;Tekoälyn generoima sisältö voi olla virheellistä.">
            <a:extLst>
              <a:ext uri="{FF2B5EF4-FFF2-40B4-BE49-F238E27FC236}">
                <a16:creationId xmlns:a16="http://schemas.microsoft.com/office/drawing/2014/main" id="{4EB332CD-155F-7A8A-E4FE-9133E290F3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225" y="1137558"/>
            <a:ext cx="3113246" cy="3113246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497C754-8424-E8E8-94D5-E5E9DD290C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1915886"/>
            <a:ext cx="4171406" cy="428310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Kuvitteelliseen </a:t>
            </a:r>
            <a:r>
              <a:rPr lang="fi-FI" sz="2000" dirty="0" err="1">
                <a:latin typeface="Abadi" panose="020B0604020104020204" pitchFamily="34" charset="0"/>
              </a:rPr>
              <a:t>Kingsbridgen</a:t>
            </a:r>
            <a:r>
              <a:rPr lang="fi-FI" sz="2000" dirty="0">
                <a:latin typeface="Abadi" panose="020B0604020104020204" pitchFamily="34" charset="0"/>
              </a:rPr>
              <a:t> kaupunkiin sijoittuva suursarja alkaa 1000-luvulta ja päätyy 1700-luvulle orastavan teollistumisen aikaan.</a:t>
            </a:r>
          </a:p>
          <a:p>
            <a:r>
              <a:rPr lang="fi-FI" sz="2000" i="1" dirty="0">
                <a:latin typeface="Abadi" panose="020B0604020104020204" pitchFamily="34" charset="0"/>
              </a:rPr>
              <a:t>Taivaan pilarit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Maailma vailla loppua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Tuli ilta ja tuli aamu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Tulipatsas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Valon aseet</a:t>
            </a:r>
          </a:p>
        </p:txBody>
      </p:sp>
      <p:pic>
        <p:nvPicPr>
          <p:cNvPr id="8" name="Kuva 7" descr="Kuva, joka sisältää kohteen teksti, Fontti, typografia, kalligrafia&#10;&#10;Tekoälyn generoima sisältö voi olla virheellistä.">
            <a:extLst>
              <a:ext uri="{FF2B5EF4-FFF2-40B4-BE49-F238E27FC236}">
                <a16:creationId xmlns:a16="http://schemas.microsoft.com/office/drawing/2014/main" id="{E6BF702C-1DE7-9E68-F802-6885A57E5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481" y="8063"/>
            <a:ext cx="2906486" cy="2906486"/>
          </a:xfrm>
          <a:prstGeom prst="rect">
            <a:avLst/>
          </a:prstGeom>
        </p:spPr>
      </p:pic>
      <p:pic>
        <p:nvPicPr>
          <p:cNvPr id="10" name="Kuva 9" descr="Kuva, joka sisältää kohteen teksti, kirja, Fontti, Grafiikka&#10;&#10;Tekoälyn generoima sisältö voi olla virheellistä.">
            <a:extLst>
              <a:ext uri="{FF2B5EF4-FFF2-40B4-BE49-F238E27FC236}">
                <a16:creationId xmlns:a16="http://schemas.microsoft.com/office/drawing/2014/main" id="{2B47A5AE-DF0C-458D-4320-2377EBDD15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612" y="1"/>
            <a:ext cx="2906486" cy="2906486"/>
          </a:xfrm>
          <a:prstGeom prst="rect">
            <a:avLst/>
          </a:prstGeom>
        </p:spPr>
      </p:pic>
      <p:pic>
        <p:nvPicPr>
          <p:cNvPr id="12" name="Kuva 11" descr="Kuva, joka sisältää kohteen teksti, kirja, Fontti, taide&#10;&#10;Tekoälyn generoima sisältö voi olla virheellistä.">
            <a:extLst>
              <a:ext uri="{FF2B5EF4-FFF2-40B4-BE49-F238E27FC236}">
                <a16:creationId xmlns:a16="http://schemas.microsoft.com/office/drawing/2014/main" id="{6E5F2E78-32F8-2B12-2020-7ACDFCA673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382" y="3907867"/>
            <a:ext cx="2906487" cy="2906487"/>
          </a:xfrm>
          <a:prstGeom prst="rect">
            <a:avLst/>
          </a:prstGeom>
        </p:spPr>
      </p:pic>
      <p:pic>
        <p:nvPicPr>
          <p:cNvPr id="14" name="Kuva 13" descr="Kuva, joka sisältää kohteen teksti, kirja, Kirjan kansi, Fontti&#10;&#10;Tekoälyn generoima sisältö voi olla virheellistä.">
            <a:extLst>
              <a:ext uri="{FF2B5EF4-FFF2-40B4-BE49-F238E27FC236}">
                <a16:creationId xmlns:a16="http://schemas.microsoft.com/office/drawing/2014/main" id="{A1CFE92D-4767-6271-1B0F-C6F9FD9B25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513" y="3935117"/>
            <a:ext cx="2906487" cy="2906487"/>
          </a:xfrm>
          <a:prstGeom prst="rect">
            <a:avLst/>
          </a:prstGeom>
        </p:spPr>
      </p:pic>
      <p:sp>
        <p:nvSpPr>
          <p:cNvPr id="15" name="Suorakulmio: Vastakkaiset kulmat pyöristetty 14">
            <a:extLst>
              <a:ext uri="{FF2B5EF4-FFF2-40B4-BE49-F238E27FC236}">
                <a16:creationId xmlns:a16="http://schemas.microsoft.com/office/drawing/2014/main" id="{FA42FCBA-2030-4276-951F-A188EEF21397}"/>
              </a:ext>
            </a:extLst>
          </p:cNvPr>
          <p:cNvSpPr/>
          <p:nvPr/>
        </p:nvSpPr>
        <p:spPr>
          <a:xfrm>
            <a:off x="7783286" y="5725886"/>
            <a:ext cx="1982185" cy="881743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Järkälemäinen</a:t>
            </a:r>
          </a:p>
        </p:txBody>
      </p:sp>
    </p:spTree>
    <p:extLst>
      <p:ext uri="{BB962C8B-B14F-4D97-AF65-F5344CB8AC3E}">
        <p14:creationId xmlns:p14="http://schemas.microsoft.com/office/powerpoint/2010/main" val="266720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3883</TotalTime>
  <Words>778</Words>
  <Application>Microsoft Office PowerPoint</Application>
  <PresentationFormat>Laajakuva</PresentationFormat>
  <Paragraphs>89</Paragraphs>
  <Slides>20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20</vt:i4>
      </vt:variant>
    </vt:vector>
  </HeadingPairs>
  <TitlesOfParts>
    <vt:vector size="24" baseType="lpstr">
      <vt:lpstr>Abadi</vt:lpstr>
      <vt:lpstr>Arial</vt:lpstr>
      <vt:lpstr>Grandview Display</vt:lpstr>
      <vt:lpstr>DashVTI</vt:lpstr>
      <vt:lpstr>Historialliset romaanit</vt:lpstr>
      <vt:lpstr>Kiitos kutsusta!</vt:lpstr>
      <vt:lpstr>Mikä on historiallinen romaani?</vt:lpstr>
      <vt:lpstr>Historiallisesta romaanista sanottua</vt:lpstr>
      <vt:lpstr>Kotimaisia sarjoja</vt:lpstr>
      <vt:lpstr>Paula Havasten Nuijasota-sarja</vt:lpstr>
      <vt:lpstr>Johanna Valkaman Ilkkalan Susanna –sarja </vt:lpstr>
      <vt:lpstr>Mikko Kamulan Metsän kansa -sarja</vt:lpstr>
      <vt:lpstr>M. &amp; U. Susimetsän Kuninkaan rakuunat –sarja</vt:lpstr>
      <vt:lpstr>U. M. Susimetsän uusi sarja alkaa </vt:lpstr>
      <vt:lpstr>Jenna Kostetin Ahlgrenin naiset -sarja</vt:lpstr>
      <vt:lpstr>JP Koskisen Kuura-sarja</vt:lpstr>
      <vt:lpstr>Ville-Juhani Sutisen Uusi maailma -sarja</vt:lpstr>
      <vt:lpstr>R. M. Rosenbergin Hakoisten naiset -sarja</vt:lpstr>
      <vt:lpstr>Ulkomaisia sarjoja</vt:lpstr>
      <vt:lpstr>Elodie Harperin Sudenluola-sarja </vt:lpstr>
      <vt:lpstr>Ruth Kvarnström-Jonesin Tukholman helmet -sarja </vt:lpstr>
      <vt:lpstr>Niklas Natt och Dagin Tukholma-trilogia</vt:lpstr>
      <vt:lpstr>Niklas Natt och Dagin uusi sarja alkaa</vt:lpstr>
      <vt:lpstr>Ken Follettin Kingsbridge-sarja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Kirsi Hietanen</dc:creator>
  <cp:lastModifiedBy>Kirsi Hietanen</cp:lastModifiedBy>
  <cp:revision>3</cp:revision>
  <dcterms:created xsi:type="dcterms:W3CDTF">2025-04-16T07:06:44Z</dcterms:created>
  <dcterms:modified xsi:type="dcterms:W3CDTF">2025-04-29T15:05:38Z</dcterms:modified>
</cp:coreProperties>
</file>